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5" r:id="rId2"/>
    <p:sldMasterId id="2147483817" r:id="rId3"/>
    <p:sldMasterId id="2147483819" r:id="rId4"/>
    <p:sldMasterId id="2147483822" r:id="rId5"/>
    <p:sldMasterId id="2147483827" r:id="rId6"/>
    <p:sldMasterId id="2147483830" r:id="rId7"/>
  </p:sldMasterIdLst>
  <p:notesMasterIdLst>
    <p:notesMasterId r:id="rId72"/>
  </p:notesMasterIdLst>
  <p:sldIdLst>
    <p:sldId id="256" r:id="rId8"/>
    <p:sldId id="259" r:id="rId9"/>
    <p:sldId id="6169" r:id="rId10"/>
    <p:sldId id="6198" r:id="rId11"/>
    <p:sldId id="6199" r:id="rId12"/>
    <p:sldId id="6200" r:id="rId13"/>
    <p:sldId id="350" r:id="rId14"/>
    <p:sldId id="6201" r:id="rId15"/>
    <p:sldId id="271" r:id="rId16"/>
    <p:sldId id="268" r:id="rId17"/>
    <p:sldId id="6202" r:id="rId18"/>
    <p:sldId id="272" r:id="rId19"/>
    <p:sldId id="6203" r:id="rId20"/>
    <p:sldId id="6204" r:id="rId21"/>
    <p:sldId id="6205" r:id="rId22"/>
    <p:sldId id="2087" r:id="rId23"/>
    <p:sldId id="2086" r:id="rId24"/>
    <p:sldId id="2093" r:id="rId25"/>
    <p:sldId id="6206" r:id="rId26"/>
    <p:sldId id="2096" r:id="rId27"/>
    <p:sldId id="6207" r:id="rId28"/>
    <p:sldId id="748" r:id="rId29"/>
    <p:sldId id="750" r:id="rId30"/>
    <p:sldId id="749" r:id="rId31"/>
    <p:sldId id="274" r:id="rId32"/>
    <p:sldId id="746" r:id="rId33"/>
    <p:sldId id="6175" r:id="rId34"/>
    <p:sldId id="6178" r:id="rId35"/>
    <p:sldId id="382" r:id="rId36"/>
    <p:sldId id="385" r:id="rId37"/>
    <p:sldId id="416" r:id="rId38"/>
    <p:sldId id="6179" r:id="rId39"/>
    <p:sldId id="419" r:id="rId40"/>
    <p:sldId id="6180" r:id="rId41"/>
    <p:sldId id="6176" r:id="rId42"/>
    <p:sldId id="6177" r:id="rId43"/>
    <p:sldId id="422" r:id="rId44"/>
    <p:sldId id="6181" r:id="rId45"/>
    <p:sldId id="6182" r:id="rId46"/>
    <p:sldId id="6183" r:id="rId47"/>
    <p:sldId id="6184" r:id="rId48"/>
    <p:sldId id="6185" r:id="rId49"/>
    <p:sldId id="6186" r:id="rId50"/>
    <p:sldId id="6187" r:id="rId51"/>
    <p:sldId id="6188" r:id="rId52"/>
    <p:sldId id="6189" r:id="rId53"/>
    <p:sldId id="6190" r:id="rId54"/>
    <p:sldId id="6191" r:id="rId55"/>
    <p:sldId id="6192" r:id="rId56"/>
    <p:sldId id="6193" r:id="rId57"/>
    <p:sldId id="6194" r:id="rId58"/>
    <p:sldId id="6195" r:id="rId59"/>
    <p:sldId id="386" r:id="rId60"/>
    <p:sldId id="298" r:id="rId61"/>
    <p:sldId id="264" r:id="rId62"/>
    <p:sldId id="280" r:id="rId63"/>
    <p:sldId id="285" r:id="rId64"/>
    <p:sldId id="275" r:id="rId65"/>
    <p:sldId id="284" r:id="rId66"/>
    <p:sldId id="277" r:id="rId67"/>
    <p:sldId id="283" r:id="rId68"/>
    <p:sldId id="281" r:id="rId69"/>
    <p:sldId id="6167" r:id="rId70"/>
    <p:sldId id="423"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8D86D-DFEC-561B-C92F-A1A188F5A830}" name="Jen Sabillon" initials="JS" userId="S::jsabillon@huronconsultinggroup.com::00654d22-8aed-4cb3-a99e-fe364c16f9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E6FA8-B9CA-4211-8D6A-F251EACEC13D}" v="10" dt="2025-08-25T20:10:00.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5185" autoAdjust="0"/>
  </p:normalViewPr>
  <p:slideViewPr>
    <p:cSldViewPr snapToGrid="0">
      <p:cViewPr varScale="1">
        <p:scale>
          <a:sx n="48" d="100"/>
          <a:sy n="48" d="100"/>
        </p:scale>
        <p:origin x="207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tner, Scott" userId="214043b2-6960-4b99-adb7-8622bdc15e83" providerId="ADAL" clId="{588E6FA8-B9CA-4211-8D6A-F251EACEC13D}"/>
    <pc:docChg chg="undo redo custSel addSld delSld modSld sldOrd">
      <pc:chgData name="Bitner, Scott" userId="214043b2-6960-4b99-adb7-8622bdc15e83" providerId="ADAL" clId="{588E6FA8-B9CA-4211-8D6A-F251EACEC13D}" dt="2025-08-25T20:12:30.808" v="256" actId="20577"/>
      <pc:docMkLst>
        <pc:docMk/>
      </pc:docMkLst>
      <pc:sldChg chg="del">
        <pc:chgData name="Bitner, Scott" userId="214043b2-6960-4b99-adb7-8622bdc15e83" providerId="ADAL" clId="{588E6FA8-B9CA-4211-8D6A-F251EACEC13D}" dt="2025-08-22T20:29:56.090" v="1" actId="47"/>
        <pc:sldMkLst>
          <pc:docMk/>
          <pc:sldMk cId="4214375066" sldId="257"/>
        </pc:sldMkLst>
      </pc:sldChg>
      <pc:sldChg chg="add del">
        <pc:chgData name="Bitner, Scott" userId="214043b2-6960-4b99-adb7-8622bdc15e83" providerId="ADAL" clId="{588E6FA8-B9CA-4211-8D6A-F251EACEC13D}" dt="2025-08-22T20:33:20.672" v="29" actId="47"/>
        <pc:sldMkLst>
          <pc:docMk/>
          <pc:sldMk cId="2805297724" sldId="264"/>
        </pc:sldMkLst>
      </pc:sldChg>
      <pc:sldChg chg="add">
        <pc:chgData name="Bitner, Scott" userId="214043b2-6960-4b99-adb7-8622bdc15e83" providerId="ADAL" clId="{588E6FA8-B9CA-4211-8D6A-F251EACEC13D}" dt="2025-08-25T19:59:32.182" v="88"/>
        <pc:sldMkLst>
          <pc:docMk/>
          <pc:sldMk cId="3560249625" sldId="264"/>
        </pc:sldMkLst>
      </pc:sldChg>
      <pc:sldChg chg="add">
        <pc:chgData name="Bitner, Scott" userId="214043b2-6960-4b99-adb7-8622bdc15e83" providerId="ADAL" clId="{588E6FA8-B9CA-4211-8D6A-F251EACEC13D}" dt="2025-08-25T19:53:19.071" v="32"/>
        <pc:sldMkLst>
          <pc:docMk/>
          <pc:sldMk cId="1000775060" sldId="268"/>
        </pc:sldMkLst>
      </pc:sldChg>
      <pc:sldChg chg="add">
        <pc:chgData name="Bitner, Scott" userId="214043b2-6960-4b99-adb7-8622bdc15e83" providerId="ADAL" clId="{588E6FA8-B9CA-4211-8D6A-F251EACEC13D}" dt="2025-08-25T19:53:19.071" v="32"/>
        <pc:sldMkLst>
          <pc:docMk/>
          <pc:sldMk cId="3374271603" sldId="271"/>
        </pc:sldMkLst>
      </pc:sldChg>
      <pc:sldChg chg="add">
        <pc:chgData name="Bitner, Scott" userId="214043b2-6960-4b99-adb7-8622bdc15e83" providerId="ADAL" clId="{588E6FA8-B9CA-4211-8D6A-F251EACEC13D}" dt="2025-08-25T19:53:19.071" v="32"/>
        <pc:sldMkLst>
          <pc:docMk/>
          <pc:sldMk cId="2301957124" sldId="272"/>
        </pc:sldMkLst>
      </pc:sldChg>
      <pc:sldChg chg="add">
        <pc:chgData name="Bitner, Scott" userId="214043b2-6960-4b99-adb7-8622bdc15e83" providerId="ADAL" clId="{588E6FA8-B9CA-4211-8D6A-F251EACEC13D}" dt="2025-08-25T19:59:32.182" v="88"/>
        <pc:sldMkLst>
          <pc:docMk/>
          <pc:sldMk cId="1309691057" sldId="275"/>
        </pc:sldMkLst>
      </pc:sldChg>
      <pc:sldChg chg="add">
        <pc:chgData name="Bitner, Scott" userId="214043b2-6960-4b99-adb7-8622bdc15e83" providerId="ADAL" clId="{588E6FA8-B9CA-4211-8D6A-F251EACEC13D}" dt="2025-08-25T19:59:32.182" v="88"/>
        <pc:sldMkLst>
          <pc:docMk/>
          <pc:sldMk cId="3041605462" sldId="277"/>
        </pc:sldMkLst>
      </pc:sldChg>
      <pc:sldChg chg="add">
        <pc:chgData name="Bitner, Scott" userId="214043b2-6960-4b99-adb7-8622bdc15e83" providerId="ADAL" clId="{588E6FA8-B9CA-4211-8D6A-F251EACEC13D}" dt="2025-08-25T19:59:32.182" v="88"/>
        <pc:sldMkLst>
          <pc:docMk/>
          <pc:sldMk cId="628026714" sldId="280"/>
        </pc:sldMkLst>
      </pc:sldChg>
      <pc:sldChg chg="add">
        <pc:chgData name="Bitner, Scott" userId="214043b2-6960-4b99-adb7-8622bdc15e83" providerId="ADAL" clId="{588E6FA8-B9CA-4211-8D6A-F251EACEC13D}" dt="2025-08-25T19:59:32.182" v="88"/>
        <pc:sldMkLst>
          <pc:docMk/>
          <pc:sldMk cId="3370574004" sldId="281"/>
        </pc:sldMkLst>
      </pc:sldChg>
      <pc:sldChg chg="add">
        <pc:chgData name="Bitner, Scott" userId="214043b2-6960-4b99-adb7-8622bdc15e83" providerId="ADAL" clId="{588E6FA8-B9CA-4211-8D6A-F251EACEC13D}" dt="2025-08-25T19:59:32.182" v="88"/>
        <pc:sldMkLst>
          <pc:docMk/>
          <pc:sldMk cId="1808199478" sldId="283"/>
        </pc:sldMkLst>
      </pc:sldChg>
      <pc:sldChg chg="add">
        <pc:chgData name="Bitner, Scott" userId="214043b2-6960-4b99-adb7-8622bdc15e83" providerId="ADAL" clId="{588E6FA8-B9CA-4211-8D6A-F251EACEC13D}" dt="2025-08-25T19:59:32.182" v="88"/>
        <pc:sldMkLst>
          <pc:docMk/>
          <pc:sldMk cId="1679593738" sldId="284"/>
        </pc:sldMkLst>
      </pc:sldChg>
      <pc:sldChg chg="add">
        <pc:chgData name="Bitner, Scott" userId="214043b2-6960-4b99-adb7-8622bdc15e83" providerId="ADAL" clId="{588E6FA8-B9CA-4211-8D6A-F251EACEC13D}" dt="2025-08-25T19:59:32.182" v="88"/>
        <pc:sldMkLst>
          <pc:docMk/>
          <pc:sldMk cId="336684703" sldId="285"/>
        </pc:sldMkLst>
      </pc:sldChg>
      <pc:sldChg chg="add del">
        <pc:chgData name="Bitner, Scott" userId="214043b2-6960-4b99-adb7-8622bdc15e83" providerId="ADAL" clId="{588E6FA8-B9CA-4211-8D6A-F251EACEC13D}" dt="2025-08-22T20:33:18.803" v="28" actId="47"/>
        <pc:sldMkLst>
          <pc:docMk/>
          <pc:sldMk cId="837631065" sldId="288"/>
        </pc:sldMkLst>
      </pc:sldChg>
      <pc:sldChg chg="add">
        <pc:chgData name="Bitner, Scott" userId="214043b2-6960-4b99-adb7-8622bdc15e83" providerId="ADAL" clId="{588E6FA8-B9CA-4211-8D6A-F251EACEC13D}" dt="2025-08-22T20:29:47.178" v="0"/>
        <pc:sldMkLst>
          <pc:docMk/>
          <pc:sldMk cId="2603676542" sldId="298"/>
        </pc:sldMkLst>
      </pc:sldChg>
      <pc:sldChg chg="add del">
        <pc:chgData name="Bitner, Scott" userId="214043b2-6960-4b99-adb7-8622bdc15e83" providerId="ADAL" clId="{588E6FA8-B9CA-4211-8D6A-F251EACEC13D}" dt="2025-08-22T20:33:22.604" v="30" actId="47"/>
        <pc:sldMkLst>
          <pc:docMk/>
          <pc:sldMk cId="2139309573" sldId="310"/>
        </pc:sldMkLst>
      </pc:sldChg>
      <pc:sldChg chg="add del">
        <pc:chgData name="Bitner, Scott" userId="214043b2-6960-4b99-adb7-8622bdc15e83" providerId="ADAL" clId="{588E6FA8-B9CA-4211-8D6A-F251EACEC13D}" dt="2025-08-22T20:33:17.625" v="27" actId="47"/>
        <pc:sldMkLst>
          <pc:docMk/>
          <pc:sldMk cId="3403226540" sldId="323"/>
        </pc:sldMkLst>
      </pc:sldChg>
      <pc:sldChg chg="add">
        <pc:chgData name="Bitner, Scott" userId="214043b2-6960-4b99-adb7-8622bdc15e83" providerId="ADAL" clId="{588E6FA8-B9CA-4211-8D6A-F251EACEC13D}" dt="2025-08-25T19:53:19.071" v="32"/>
        <pc:sldMkLst>
          <pc:docMk/>
          <pc:sldMk cId="963752743" sldId="350"/>
        </pc:sldMkLst>
      </pc:sldChg>
      <pc:sldChg chg="add">
        <pc:chgData name="Bitner, Scott" userId="214043b2-6960-4b99-adb7-8622bdc15e83" providerId="ADAL" clId="{588E6FA8-B9CA-4211-8D6A-F251EACEC13D}" dt="2025-08-22T20:29:47.178" v="0"/>
        <pc:sldMkLst>
          <pc:docMk/>
          <pc:sldMk cId="923111414" sldId="382"/>
        </pc:sldMkLst>
      </pc:sldChg>
      <pc:sldChg chg="add">
        <pc:chgData name="Bitner, Scott" userId="214043b2-6960-4b99-adb7-8622bdc15e83" providerId="ADAL" clId="{588E6FA8-B9CA-4211-8D6A-F251EACEC13D}" dt="2025-08-22T20:29:47.178" v="0"/>
        <pc:sldMkLst>
          <pc:docMk/>
          <pc:sldMk cId="1342467811" sldId="385"/>
        </pc:sldMkLst>
      </pc:sldChg>
      <pc:sldChg chg="add">
        <pc:chgData name="Bitner, Scott" userId="214043b2-6960-4b99-adb7-8622bdc15e83" providerId="ADAL" clId="{588E6FA8-B9CA-4211-8D6A-F251EACEC13D}" dt="2025-08-22T20:29:47.178" v="0"/>
        <pc:sldMkLst>
          <pc:docMk/>
          <pc:sldMk cId="903890603" sldId="386"/>
        </pc:sldMkLst>
      </pc:sldChg>
      <pc:sldChg chg="add">
        <pc:chgData name="Bitner, Scott" userId="214043b2-6960-4b99-adb7-8622bdc15e83" providerId="ADAL" clId="{588E6FA8-B9CA-4211-8D6A-F251EACEC13D}" dt="2025-08-22T20:29:47.178" v="0"/>
        <pc:sldMkLst>
          <pc:docMk/>
          <pc:sldMk cId="3887133356" sldId="416"/>
        </pc:sldMkLst>
      </pc:sldChg>
      <pc:sldChg chg="add">
        <pc:chgData name="Bitner, Scott" userId="214043b2-6960-4b99-adb7-8622bdc15e83" providerId="ADAL" clId="{588E6FA8-B9CA-4211-8D6A-F251EACEC13D}" dt="2025-08-22T20:29:47.178" v="0"/>
        <pc:sldMkLst>
          <pc:docMk/>
          <pc:sldMk cId="2810226058" sldId="419"/>
        </pc:sldMkLst>
      </pc:sldChg>
      <pc:sldChg chg="add">
        <pc:chgData name="Bitner, Scott" userId="214043b2-6960-4b99-adb7-8622bdc15e83" providerId="ADAL" clId="{588E6FA8-B9CA-4211-8D6A-F251EACEC13D}" dt="2025-08-22T20:29:47.178" v="0"/>
        <pc:sldMkLst>
          <pc:docMk/>
          <pc:sldMk cId="2246012642" sldId="422"/>
        </pc:sldMkLst>
      </pc:sldChg>
      <pc:sldChg chg="add">
        <pc:chgData name="Bitner, Scott" userId="214043b2-6960-4b99-adb7-8622bdc15e83" providerId="ADAL" clId="{588E6FA8-B9CA-4211-8D6A-F251EACEC13D}" dt="2025-08-25T19:58:04.174" v="64"/>
        <pc:sldMkLst>
          <pc:docMk/>
          <pc:sldMk cId="1724001393" sldId="423"/>
        </pc:sldMkLst>
      </pc:sldChg>
      <pc:sldChg chg="add del">
        <pc:chgData name="Bitner, Scott" userId="214043b2-6960-4b99-adb7-8622bdc15e83" providerId="ADAL" clId="{588E6FA8-B9CA-4211-8D6A-F251EACEC13D}" dt="2025-08-25T19:58:00.316" v="63" actId="2696"/>
        <pc:sldMkLst>
          <pc:docMk/>
          <pc:sldMk cId="2992682231" sldId="423"/>
        </pc:sldMkLst>
      </pc:sldChg>
      <pc:sldChg chg="modNotesTx">
        <pc:chgData name="Bitner, Scott" userId="214043b2-6960-4b99-adb7-8622bdc15e83" providerId="ADAL" clId="{588E6FA8-B9CA-4211-8D6A-F251EACEC13D}" dt="2025-08-25T19:55:09.530" v="60" actId="20577"/>
        <pc:sldMkLst>
          <pc:docMk/>
          <pc:sldMk cId="3901378953" sldId="750"/>
        </pc:sldMkLst>
      </pc:sldChg>
      <pc:sldChg chg="add">
        <pc:chgData name="Bitner, Scott" userId="214043b2-6960-4b99-adb7-8622bdc15e83" providerId="ADAL" clId="{588E6FA8-B9CA-4211-8D6A-F251EACEC13D}" dt="2025-08-25T19:53:19.071" v="32"/>
        <pc:sldMkLst>
          <pc:docMk/>
          <pc:sldMk cId="1323219857" sldId="2086"/>
        </pc:sldMkLst>
      </pc:sldChg>
      <pc:sldChg chg="add">
        <pc:chgData name="Bitner, Scott" userId="214043b2-6960-4b99-adb7-8622bdc15e83" providerId="ADAL" clId="{588E6FA8-B9CA-4211-8D6A-F251EACEC13D}" dt="2025-08-25T19:53:19.071" v="32"/>
        <pc:sldMkLst>
          <pc:docMk/>
          <pc:sldMk cId="4026211135" sldId="2087"/>
        </pc:sldMkLst>
      </pc:sldChg>
      <pc:sldChg chg="add">
        <pc:chgData name="Bitner, Scott" userId="214043b2-6960-4b99-adb7-8622bdc15e83" providerId="ADAL" clId="{588E6FA8-B9CA-4211-8D6A-F251EACEC13D}" dt="2025-08-25T19:53:19.071" v="32"/>
        <pc:sldMkLst>
          <pc:docMk/>
          <pc:sldMk cId="3432170750" sldId="2093"/>
        </pc:sldMkLst>
      </pc:sldChg>
      <pc:sldChg chg="add">
        <pc:chgData name="Bitner, Scott" userId="214043b2-6960-4b99-adb7-8622bdc15e83" providerId="ADAL" clId="{588E6FA8-B9CA-4211-8D6A-F251EACEC13D}" dt="2025-08-25T19:53:19.071" v="32"/>
        <pc:sldMkLst>
          <pc:docMk/>
          <pc:sldMk cId="2291300470" sldId="2096"/>
        </pc:sldMkLst>
      </pc:sldChg>
      <pc:sldChg chg="modSp mod ord">
        <pc:chgData name="Bitner, Scott" userId="214043b2-6960-4b99-adb7-8622bdc15e83" providerId="ADAL" clId="{588E6FA8-B9CA-4211-8D6A-F251EACEC13D}" dt="2025-08-25T20:12:30.808" v="256" actId="20577"/>
        <pc:sldMkLst>
          <pc:docMk/>
          <pc:sldMk cId="2880225350" sldId="6167"/>
        </pc:sldMkLst>
        <pc:spChg chg="mod">
          <ac:chgData name="Bitner, Scott" userId="214043b2-6960-4b99-adb7-8622bdc15e83" providerId="ADAL" clId="{588E6FA8-B9CA-4211-8D6A-F251EACEC13D}" dt="2025-08-25T20:12:30.808" v="256" actId="20577"/>
          <ac:spMkLst>
            <pc:docMk/>
            <pc:sldMk cId="2880225350" sldId="6167"/>
            <ac:spMk id="6" creationId="{FCD889F4-4BB7-1E2D-670E-9B5743C8A6E1}"/>
          </ac:spMkLst>
        </pc:spChg>
      </pc:sldChg>
      <pc:sldChg chg="del ord">
        <pc:chgData name="Bitner, Scott" userId="214043b2-6960-4b99-adb7-8622bdc15e83" providerId="ADAL" clId="{588E6FA8-B9CA-4211-8D6A-F251EACEC13D}" dt="2025-08-22T20:33:16.385" v="26" actId="47"/>
        <pc:sldMkLst>
          <pc:docMk/>
          <pc:sldMk cId="3705316703" sldId="6168"/>
        </pc:sldMkLst>
      </pc:sldChg>
      <pc:sldChg chg="add">
        <pc:chgData name="Bitner, Scott" userId="214043b2-6960-4b99-adb7-8622bdc15e83" providerId="ADAL" clId="{588E6FA8-B9CA-4211-8D6A-F251EACEC13D}" dt="2025-08-25T19:53:56.266" v="34"/>
        <pc:sldMkLst>
          <pc:docMk/>
          <pc:sldMk cId="1245637327" sldId="6169"/>
        </pc:sldMkLst>
      </pc:sldChg>
      <pc:sldChg chg="del">
        <pc:chgData name="Bitner, Scott" userId="214043b2-6960-4b99-adb7-8622bdc15e83" providerId="ADAL" clId="{588E6FA8-B9CA-4211-8D6A-F251EACEC13D}" dt="2025-08-25T19:53:48.772" v="33" actId="2696"/>
        <pc:sldMkLst>
          <pc:docMk/>
          <pc:sldMk cId="2408523158" sldId="6169"/>
        </pc:sldMkLst>
      </pc:sldChg>
      <pc:sldChg chg="del">
        <pc:chgData name="Bitner, Scott" userId="214043b2-6960-4b99-adb7-8622bdc15e83" providerId="ADAL" clId="{588E6FA8-B9CA-4211-8D6A-F251EACEC13D}" dt="2025-08-25T19:58:07.996" v="65" actId="47"/>
        <pc:sldMkLst>
          <pc:docMk/>
          <pc:sldMk cId="2920784118" sldId="6170"/>
        </pc:sldMkLst>
      </pc:sldChg>
      <pc:sldChg chg="add del">
        <pc:chgData name="Bitner, Scott" userId="214043b2-6960-4b99-adb7-8622bdc15e83" providerId="ADAL" clId="{588E6FA8-B9CA-4211-8D6A-F251EACEC13D}" dt="2025-08-22T20:33:25.241" v="31" actId="47"/>
        <pc:sldMkLst>
          <pc:docMk/>
          <pc:sldMk cId="138898361" sldId="6174"/>
        </pc:sldMkLst>
      </pc:sldChg>
      <pc:sldChg chg="add">
        <pc:chgData name="Bitner, Scott" userId="214043b2-6960-4b99-adb7-8622bdc15e83" providerId="ADAL" clId="{588E6FA8-B9CA-4211-8D6A-F251EACEC13D}" dt="2025-08-22T20:29:47.178" v="0"/>
        <pc:sldMkLst>
          <pc:docMk/>
          <pc:sldMk cId="1141547336" sldId="6175"/>
        </pc:sldMkLst>
      </pc:sldChg>
      <pc:sldChg chg="add">
        <pc:chgData name="Bitner, Scott" userId="214043b2-6960-4b99-adb7-8622bdc15e83" providerId="ADAL" clId="{588E6FA8-B9CA-4211-8D6A-F251EACEC13D}" dt="2025-08-22T20:29:47.178" v="0"/>
        <pc:sldMkLst>
          <pc:docMk/>
          <pc:sldMk cId="1557427134" sldId="6176"/>
        </pc:sldMkLst>
      </pc:sldChg>
      <pc:sldChg chg="add">
        <pc:chgData name="Bitner, Scott" userId="214043b2-6960-4b99-adb7-8622bdc15e83" providerId="ADAL" clId="{588E6FA8-B9CA-4211-8D6A-F251EACEC13D}" dt="2025-08-22T20:29:47.178" v="0"/>
        <pc:sldMkLst>
          <pc:docMk/>
          <pc:sldMk cId="503879407" sldId="6177"/>
        </pc:sldMkLst>
      </pc:sldChg>
      <pc:sldChg chg="add">
        <pc:chgData name="Bitner, Scott" userId="214043b2-6960-4b99-adb7-8622bdc15e83" providerId="ADAL" clId="{588E6FA8-B9CA-4211-8D6A-F251EACEC13D}" dt="2025-08-22T20:29:47.178" v="0"/>
        <pc:sldMkLst>
          <pc:docMk/>
          <pc:sldMk cId="164688715" sldId="6178"/>
        </pc:sldMkLst>
      </pc:sldChg>
      <pc:sldChg chg="add">
        <pc:chgData name="Bitner, Scott" userId="214043b2-6960-4b99-adb7-8622bdc15e83" providerId="ADAL" clId="{588E6FA8-B9CA-4211-8D6A-F251EACEC13D}" dt="2025-08-22T20:29:47.178" v="0"/>
        <pc:sldMkLst>
          <pc:docMk/>
          <pc:sldMk cId="1863795928" sldId="6179"/>
        </pc:sldMkLst>
      </pc:sldChg>
      <pc:sldChg chg="add">
        <pc:chgData name="Bitner, Scott" userId="214043b2-6960-4b99-adb7-8622bdc15e83" providerId="ADAL" clId="{588E6FA8-B9CA-4211-8D6A-F251EACEC13D}" dt="2025-08-22T20:29:47.178" v="0"/>
        <pc:sldMkLst>
          <pc:docMk/>
          <pc:sldMk cId="3419401939" sldId="6180"/>
        </pc:sldMkLst>
      </pc:sldChg>
      <pc:sldChg chg="add">
        <pc:chgData name="Bitner, Scott" userId="214043b2-6960-4b99-adb7-8622bdc15e83" providerId="ADAL" clId="{588E6FA8-B9CA-4211-8D6A-F251EACEC13D}" dt="2025-08-22T20:29:47.178" v="0"/>
        <pc:sldMkLst>
          <pc:docMk/>
          <pc:sldMk cId="702101610" sldId="6181"/>
        </pc:sldMkLst>
      </pc:sldChg>
      <pc:sldChg chg="add">
        <pc:chgData name="Bitner, Scott" userId="214043b2-6960-4b99-adb7-8622bdc15e83" providerId="ADAL" clId="{588E6FA8-B9CA-4211-8D6A-F251EACEC13D}" dt="2025-08-22T20:29:47.178" v="0"/>
        <pc:sldMkLst>
          <pc:docMk/>
          <pc:sldMk cId="220313921" sldId="6182"/>
        </pc:sldMkLst>
      </pc:sldChg>
      <pc:sldChg chg="add">
        <pc:chgData name="Bitner, Scott" userId="214043b2-6960-4b99-adb7-8622bdc15e83" providerId="ADAL" clId="{588E6FA8-B9CA-4211-8D6A-F251EACEC13D}" dt="2025-08-22T20:29:47.178" v="0"/>
        <pc:sldMkLst>
          <pc:docMk/>
          <pc:sldMk cId="2231904814" sldId="6183"/>
        </pc:sldMkLst>
      </pc:sldChg>
      <pc:sldChg chg="add">
        <pc:chgData name="Bitner, Scott" userId="214043b2-6960-4b99-adb7-8622bdc15e83" providerId="ADAL" clId="{588E6FA8-B9CA-4211-8D6A-F251EACEC13D}" dt="2025-08-22T20:29:47.178" v="0"/>
        <pc:sldMkLst>
          <pc:docMk/>
          <pc:sldMk cId="2011158297" sldId="6184"/>
        </pc:sldMkLst>
      </pc:sldChg>
      <pc:sldChg chg="add">
        <pc:chgData name="Bitner, Scott" userId="214043b2-6960-4b99-adb7-8622bdc15e83" providerId="ADAL" clId="{588E6FA8-B9CA-4211-8D6A-F251EACEC13D}" dt="2025-08-22T20:29:47.178" v="0"/>
        <pc:sldMkLst>
          <pc:docMk/>
          <pc:sldMk cId="814756809" sldId="6185"/>
        </pc:sldMkLst>
      </pc:sldChg>
      <pc:sldChg chg="add">
        <pc:chgData name="Bitner, Scott" userId="214043b2-6960-4b99-adb7-8622bdc15e83" providerId="ADAL" clId="{588E6FA8-B9CA-4211-8D6A-F251EACEC13D}" dt="2025-08-22T20:29:47.178" v="0"/>
        <pc:sldMkLst>
          <pc:docMk/>
          <pc:sldMk cId="2008742714" sldId="6186"/>
        </pc:sldMkLst>
      </pc:sldChg>
      <pc:sldChg chg="add">
        <pc:chgData name="Bitner, Scott" userId="214043b2-6960-4b99-adb7-8622bdc15e83" providerId="ADAL" clId="{588E6FA8-B9CA-4211-8D6A-F251EACEC13D}" dt="2025-08-22T20:29:47.178" v="0"/>
        <pc:sldMkLst>
          <pc:docMk/>
          <pc:sldMk cId="1834583782" sldId="6187"/>
        </pc:sldMkLst>
      </pc:sldChg>
      <pc:sldChg chg="add">
        <pc:chgData name="Bitner, Scott" userId="214043b2-6960-4b99-adb7-8622bdc15e83" providerId="ADAL" clId="{588E6FA8-B9CA-4211-8D6A-F251EACEC13D}" dt="2025-08-22T20:29:47.178" v="0"/>
        <pc:sldMkLst>
          <pc:docMk/>
          <pc:sldMk cId="69455252" sldId="6188"/>
        </pc:sldMkLst>
      </pc:sldChg>
      <pc:sldChg chg="add">
        <pc:chgData name="Bitner, Scott" userId="214043b2-6960-4b99-adb7-8622bdc15e83" providerId="ADAL" clId="{588E6FA8-B9CA-4211-8D6A-F251EACEC13D}" dt="2025-08-22T20:29:47.178" v="0"/>
        <pc:sldMkLst>
          <pc:docMk/>
          <pc:sldMk cId="1906303538" sldId="6189"/>
        </pc:sldMkLst>
      </pc:sldChg>
      <pc:sldChg chg="add">
        <pc:chgData name="Bitner, Scott" userId="214043b2-6960-4b99-adb7-8622bdc15e83" providerId="ADAL" clId="{588E6FA8-B9CA-4211-8D6A-F251EACEC13D}" dt="2025-08-22T20:29:47.178" v="0"/>
        <pc:sldMkLst>
          <pc:docMk/>
          <pc:sldMk cId="2186439388" sldId="6190"/>
        </pc:sldMkLst>
      </pc:sldChg>
      <pc:sldChg chg="add">
        <pc:chgData name="Bitner, Scott" userId="214043b2-6960-4b99-adb7-8622bdc15e83" providerId="ADAL" clId="{588E6FA8-B9CA-4211-8D6A-F251EACEC13D}" dt="2025-08-22T20:29:47.178" v="0"/>
        <pc:sldMkLst>
          <pc:docMk/>
          <pc:sldMk cId="3857718827" sldId="6191"/>
        </pc:sldMkLst>
      </pc:sldChg>
      <pc:sldChg chg="add">
        <pc:chgData name="Bitner, Scott" userId="214043b2-6960-4b99-adb7-8622bdc15e83" providerId="ADAL" clId="{588E6FA8-B9CA-4211-8D6A-F251EACEC13D}" dt="2025-08-22T20:29:47.178" v="0"/>
        <pc:sldMkLst>
          <pc:docMk/>
          <pc:sldMk cId="2006961120" sldId="6192"/>
        </pc:sldMkLst>
      </pc:sldChg>
      <pc:sldChg chg="add">
        <pc:chgData name="Bitner, Scott" userId="214043b2-6960-4b99-adb7-8622bdc15e83" providerId="ADAL" clId="{588E6FA8-B9CA-4211-8D6A-F251EACEC13D}" dt="2025-08-22T20:29:47.178" v="0"/>
        <pc:sldMkLst>
          <pc:docMk/>
          <pc:sldMk cId="758279507" sldId="6193"/>
        </pc:sldMkLst>
      </pc:sldChg>
      <pc:sldChg chg="add">
        <pc:chgData name="Bitner, Scott" userId="214043b2-6960-4b99-adb7-8622bdc15e83" providerId="ADAL" clId="{588E6FA8-B9CA-4211-8D6A-F251EACEC13D}" dt="2025-08-22T20:29:47.178" v="0"/>
        <pc:sldMkLst>
          <pc:docMk/>
          <pc:sldMk cId="1731373118" sldId="6194"/>
        </pc:sldMkLst>
      </pc:sldChg>
      <pc:sldChg chg="add">
        <pc:chgData name="Bitner, Scott" userId="214043b2-6960-4b99-adb7-8622bdc15e83" providerId="ADAL" clId="{588E6FA8-B9CA-4211-8D6A-F251EACEC13D}" dt="2025-08-22T20:29:47.178" v="0"/>
        <pc:sldMkLst>
          <pc:docMk/>
          <pc:sldMk cId="30229873" sldId="6195"/>
        </pc:sldMkLst>
      </pc:sldChg>
      <pc:sldChg chg="add del">
        <pc:chgData name="Bitner, Scott" userId="214043b2-6960-4b99-adb7-8622bdc15e83" providerId="ADAL" clId="{588E6FA8-B9CA-4211-8D6A-F251EACEC13D}" dt="2025-08-25T19:59:44.543" v="89" actId="47"/>
        <pc:sldMkLst>
          <pc:docMk/>
          <pc:sldMk cId="409039036" sldId="6196"/>
        </pc:sldMkLst>
      </pc:sldChg>
      <pc:sldChg chg="modSp add del mod modNotesTx">
        <pc:chgData name="Bitner, Scott" userId="214043b2-6960-4b99-adb7-8622bdc15e83" providerId="ADAL" clId="{588E6FA8-B9CA-4211-8D6A-F251EACEC13D}" dt="2025-08-25T19:57:33.446" v="61" actId="2696"/>
        <pc:sldMkLst>
          <pc:docMk/>
          <pc:sldMk cId="1776190125" sldId="6196"/>
        </pc:sldMkLst>
      </pc:sldChg>
      <pc:sldChg chg="modSp add del mod">
        <pc:chgData name="Bitner, Scott" userId="214043b2-6960-4b99-adb7-8622bdc15e83" providerId="ADAL" clId="{588E6FA8-B9CA-4211-8D6A-F251EACEC13D}" dt="2025-08-25T19:54:31.247" v="58" actId="47"/>
        <pc:sldMkLst>
          <pc:docMk/>
          <pc:sldMk cId="3694642332" sldId="6197"/>
        </pc:sldMkLst>
        <pc:spChg chg="mod">
          <ac:chgData name="Bitner, Scott" userId="214043b2-6960-4b99-adb7-8622bdc15e83" providerId="ADAL" clId="{588E6FA8-B9CA-4211-8D6A-F251EACEC13D}" dt="2025-08-25T19:54:14.532" v="57" actId="20577"/>
          <ac:spMkLst>
            <pc:docMk/>
            <pc:sldMk cId="3694642332" sldId="6197"/>
            <ac:spMk id="7" creationId="{50167D87-4DCA-9197-D7D7-753917404DFC}"/>
          </ac:spMkLst>
        </pc:spChg>
      </pc:sldChg>
      <pc:sldChg chg="add">
        <pc:chgData name="Bitner, Scott" userId="214043b2-6960-4b99-adb7-8622bdc15e83" providerId="ADAL" clId="{588E6FA8-B9CA-4211-8D6A-F251EACEC13D}" dt="2025-08-25T19:53:19.071" v="32"/>
        <pc:sldMkLst>
          <pc:docMk/>
          <pc:sldMk cId="430914941" sldId="6198"/>
        </pc:sldMkLst>
      </pc:sldChg>
      <pc:sldChg chg="add">
        <pc:chgData name="Bitner, Scott" userId="214043b2-6960-4b99-adb7-8622bdc15e83" providerId="ADAL" clId="{588E6FA8-B9CA-4211-8D6A-F251EACEC13D}" dt="2025-08-25T19:53:19.071" v="32"/>
        <pc:sldMkLst>
          <pc:docMk/>
          <pc:sldMk cId="23199105" sldId="6199"/>
        </pc:sldMkLst>
      </pc:sldChg>
      <pc:sldChg chg="add">
        <pc:chgData name="Bitner, Scott" userId="214043b2-6960-4b99-adb7-8622bdc15e83" providerId="ADAL" clId="{588E6FA8-B9CA-4211-8D6A-F251EACEC13D}" dt="2025-08-25T19:53:19.071" v="32"/>
        <pc:sldMkLst>
          <pc:docMk/>
          <pc:sldMk cId="2475783644" sldId="6200"/>
        </pc:sldMkLst>
      </pc:sldChg>
      <pc:sldChg chg="add">
        <pc:chgData name="Bitner, Scott" userId="214043b2-6960-4b99-adb7-8622bdc15e83" providerId="ADAL" clId="{588E6FA8-B9CA-4211-8D6A-F251EACEC13D}" dt="2025-08-25T19:53:19.071" v="32"/>
        <pc:sldMkLst>
          <pc:docMk/>
          <pc:sldMk cId="1743310713" sldId="6201"/>
        </pc:sldMkLst>
      </pc:sldChg>
      <pc:sldChg chg="add">
        <pc:chgData name="Bitner, Scott" userId="214043b2-6960-4b99-adb7-8622bdc15e83" providerId="ADAL" clId="{588E6FA8-B9CA-4211-8D6A-F251EACEC13D}" dt="2025-08-25T19:53:19.071" v="32"/>
        <pc:sldMkLst>
          <pc:docMk/>
          <pc:sldMk cId="1672871671" sldId="6202"/>
        </pc:sldMkLst>
      </pc:sldChg>
      <pc:sldChg chg="add">
        <pc:chgData name="Bitner, Scott" userId="214043b2-6960-4b99-adb7-8622bdc15e83" providerId="ADAL" clId="{588E6FA8-B9CA-4211-8D6A-F251EACEC13D}" dt="2025-08-25T19:53:19.071" v="32"/>
        <pc:sldMkLst>
          <pc:docMk/>
          <pc:sldMk cId="896530557" sldId="6203"/>
        </pc:sldMkLst>
      </pc:sldChg>
      <pc:sldChg chg="add">
        <pc:chgData name="Bitner, Scott" userId="214043b2-6960-4b99-adb7-8622bdc15e83" providerId="ADAL" clId="{588E6FA8-B9CA-4211-8D6A-F251EACEC13D}" dt="2025-08-25T19:53:19.071" v="32"/>
        <pc:sldMkLst>
          <pc:docMk/>
          <pc:sldMk cId="1838562982" sldId="6204"/>
        </pc:sldMkLst>
      </pc:sldChg>
      <pc:sldChg chg="add">
        <pc:chgData name="Bitner, Scott" userId="214043b2-6960-4b99-adb7-8622bdc15e83" providerId="ADAL" clId="{588E6FA8-B9CA-4211-8D6A-F251EACEC13D}" dt="2025-08-25T19:53:19.071" v="32"/>
        <pc:sldMkLst>
          <pc:docMk/>
          <pc:sldMk cId="2580689984" sldId="6205"/>
        </pc:sldMkLst>
      </pc:sldChg>
      <pc:sldChg chg="add">
        <pc:chgData name="Bitner, Scott" userId="214043b2-6960-4b99-adb7-8622bdc15e83" providerId="ADAL" clId="{588E6FA8-B9CA-4211-8D6A-F251EACEC13D}" dt="2025-08-25T19:53:19.071" v="32"/>
        <pc:sldMkLst>
          <pc:docMk/>
          <pc:sldMk cId="1515719162" sldId="6206"/>
        </pc:sldMkLst>
      </pc:sldChg>
      <pc:sldChg chg="add">
        <pc:chgData name="Bitner, Scott" userId="214043b2-6960-4b99-adb7-8622bdc15e83" providerId="ADAL" clId="{588E6FA8-B9CA-4211-8D6A-F251EACEC13D}" dt="2025-08-25T19:53:19.071" v="32"/>
        <pc:sldMkLst>
          <pc:docMk/>
          <pc:sldMk cId="2914143192" sldId="6207"/>
        </pc:sldMkLst>
      </pc:sldChg>
      <pc:sldMasterChg chg="addSldLayout delSldLayout">
        <pc:chgData name="Bitner, Scott" userId="214043b2-6960-4b99-adb7-8622bdc15e83" providerId="ADAL" clId="{588E6FA8-B9CA-4211-8D6A-F251EACEC13D}" dt="2025-08-22T20:33:22.604" v="30" actId="47"/>
        <pc:sldMasterMkLst>
          <pc:docMk/>
          <pc:sldMasterMk cId="516111277" sldId="2147483648"/>
        </pc:sldMasterMkLst>
        <pc:sldLayoutChg chg="add del">
          <pc:chgData name="Bitner, Scott" userId="214043b2-6960-4b99-adb7-8622bdc15e83" providerId="ADAL" clId="{588E6FA8-B9CA-4211-8D6A-F251EACEC13D}" dt="2025-08-22T20:33:22.604" v="30" actId="47"/>
          <pc:sldLayoutMkLst>
            <pc:docMk/>
            <pc:sldMasterMk cId="516111277" sldId="2147483648"/>
            <pc:sldLayoutMk cId="1446461812" sldId="2147483821"/>
          </pc:sldLayoutMkLst>
        </pc:sldLayoutChg>
      </pc:sldMasterChg>
      <pc:sldMasterChg chg="delSldLayout">
        <pc:chgData name="Bitner, Scott" userId="214043b2-6960-4b99-adb7-8622bdc15e83" providerId="ADAL" clId="{588E6FA8-B9CA-4211-8D6A-F251EACEC13D}" dt="2025-08-25T19:59:44.543" v="89" actId="47"/>
        <pc:sldMasterMkLst>
          <pc:docMk/>
          <pc:sldMasterMk cId="4230578922" sldId="2147483822"/>
        </pc:sldMasterMkLst>
        <pc:sldLayoutChg chg="del">
          <pc:chgData name="Bitner, Scott" userId="214043b2-6960-4b99-adb7-8622bdc15e83" providerId="ADAL" clId="{588E6FA8-B9CA-4211-8D6A-F251EACEC13D}" dt="2025-08-25T19:59:44.543" v="89" actId="47"/>
          <pc:sldLayoutMkLst>
            <pc:docMk/>
            <pc:sldMasterMk cId="4230578922" sldId="2147483822"/>
            <pc:sldLayoutMk cId="1614223614" sldId="2147483826"/>
          </pc:sldLayoutMkLst>
        </pc:sldLayoutChg>
      </pc:sldMasterChg>
    </pc:docChg>
  </pc:docChgLst>
  <pc:docChgLst>
    <pc:chgData name="Bitner, Scott" userId="214043b2-6960-4b99-adb7-8622bdc15e83" providerId="ADAL" clId="{40A2D6D5-CEF4-42E5-A980-7EA87CB101E6}"/>
    <pc:docChg chg="undo custSel addSld delSld modSld">
      <pc:chgData name="Bitner, Scott" userId="214043b2-6960-4b99-adb7-8622bdc15e83" providerId="ADAL" clId="{40A2D6D5-CEF4-42E5-A980-7EA87CB101E6}" dt="2025-07-17T18:34:12.093" v="587" actId="20577"/>
      <pc:docMkLst>
        <pc:docMk/>
      </pc:docMkLst>
      <pc:sldChg chg="modSp mod">
        <pc:chgData name="Bitner, Scott" userId="214043b2-6960-4b99-adb7-8622bdc15e83" providerId="ADAL" clId="{40A2D6D5-CEF4-42E5-A980-7EA87CB101E6}" dt="2025-07-17T18:23:53.609" v="3" actId="20577"/>
        <pc:sldMkLst>
          <pc:docMk/>
          <pc:sldMk cId="2855343158" sldId="256"/>
        </pc:sldMkLst>
        <pc:spChg chg="mod">
          <ac:chgData name="Bitner, Scott" userId="214043b2-6960-4b99-adb7-8622bdc15e83" providerId="ADAL" clId="{40A2D6D5-CEF4-42E5-A980-7EA87CB101E6}" dt="2025-07-17T18:23:53.609" v="3" actId="20577"/>
          <ac:spMkLst>
            <pc:docMk/>
            <pc:sldMk cId="2855343158" sldId="256"/>
            <ac:spMk id="3" creationId="{135160D8-EAEB-D0BA-43A4-85E9CC5F0A62}"/>
          </ac:spMkLst>
        </pc:spChg>
      </pc:sldChg>
      <pc:sldChg chg="modSp mod">
        <pc:chgData name="Bitner, Scott" userId="214043b2-6960-4b99-adb7-8622bdc15e83" providerId="ADAL" clId="{40A2D6D5-CEF4-42E5-A980-7EA87CB101E6}" dt="2025-07-17T18:29:43.091" v="341" actId="6549"/>
        <pc:sldMkLst>
          <pc:docMk/>
          <pc:sldMk cId="4214375066" sldId="257"/>
        </pc:sldMkLst>
      </pc:sldChg>
      <pc:sldChg chg="del">
        <pc:chgData name="Bitner, Scott" userId="214043b2-6960-4b99-adb7-8622bdc15e83" providerId="ADAL" clId="{40A2D6D5-CEF4-42E5-A980-7EA87CB101E6}" dt="2025-07-17T18:26:23.809" v="193" actId="47"/>
        <pc:sldMkLst>
          <pc:docMk/>
          <pc:sldMk cId="3413504987" sldId="258"/>
        </pc:sldMkLst>
      </pc:sldChg>
      <pc:sldChg chg="modSp mod">
        <pc:chgData name="Bitner, Scott" userId="214043b2-6960-4b99-adb7-8622bdc15e83" providerId="ADAL" clId="{40A2D6D5-CEF4-42E5-A980-7EA87CB101E6}" dt="2025-07-17T18:26:14.556" v="189" actId="6549"/>
        <pc:sldMkLst>
          <pc:docMk/>
          <pc:sldMk cId="3577975494" sldId="259"/>
        </pc:sldMkLst>
        <pc:spChg chg="mod">
          <ac:chgData name="Bitner, Scott" userId="214043b2-6960-4b99-adb7-8622bdc15e83" providerId="ADAL" clId="{40A2D6D5-CEF4-42E5-A980-7EA87CB101E6}" dt="2025-07-17T18:26:14.556" v="189" actId="6549"/>
          <ac:spMkLst>
            <pc:docMk/>
            <pc:sldMk cId="3577975494" sldId="259"/>
            <ac:spMk id="6" creationId="{345F06A4-4D68-B85B-0E7C-50044533CAA0}"/>
          </ac:spMkLst>
        </pc:spChg>
      </pc:sldChg>
      <pc:sldChg chg="del">
        <pc:chgData name="Bitner, Scott" userId="214043b2-6960-4b99-adb7-8622bdc15e83" providerId="ADAL" clId="{40A2D6D5-CEF4-42E5-A980-7EA87CB101E6}" dt="2025-07-17T18:26:23.448" v="192" actId="47"/>
        <pc:sldMkLst>
          <pc:docMk/>
          <pc:sldMk cId="431817154" sldId="260"/>
        </pc:sldMkLst>
      </pc:sldChg>
      <pc:sldChg chg="del">
        <pc:chgData name="Bitner, Scott" userId="214043b2-6960-4b99-adb7-8622bdc15e83" providerId="ADAL" clId="{40A2D6D5-CEF4-42E5-A980-7EA87CB101E6}" dt="2025-07-17T18:26:25.413" v="196" actId="47"/>
        <pc:sldMkLst>
          <pc:docMk/>
          <pc:sldMk cId="176777675" sldId="268"/>
        </pc:sldMkLst>
      </pc:sldChg>
      <pc:sldChg chg="del">
        <pc:chgData name="Bitner, Scott" userId="214043b2-6960-4b99-adb7-8622bdc15e83" providerId="ADAL" clId="{40A2D6D5-CEF4-42E5-A980-7EA87CB101E6}" dt="2025-07-17T18:26:26.378" v="197" actId="47"/>
        <pc:sldMkLst>
          <pc:docMk/>
          <pc:sldMk cId="2942106048" sldId="270"/>
        </pc:sldMkLst>
      </pc:sldChg>
      <pc:sldChg chg="del">
        <pc:chgData name="Bitner, Scott" userId="214043b2-6960-4b99-adb7-8622bdc15e83" providerId="ADAL" clId="{40A2D6D5-CEF4-42E5-A980-7EA87CB101E6}" dt="2025-07-17T18:26:24.563" v="194" actId="47"/>
        <pc:sldMkLst>
          <pc:docMk/>
          <pc:sldMk cId="1474694005" sldId="271"/>
        </pc:sldMkLst>
      </pc:sldChg>
      <pc:sldChg chg="del">
        <pc:chgData name="Bitner, Scott" userId="214043b2-6960-4b99-adb7-8622bdc15e83" providerId="ADAL" clId="{40A2D6D5-CEF4-42E5-A980-7EA87CB101E6}" dt="2025-07-17T18:26:23.023" v="191" actId="47"/>
        <pc:sldMkLst>
          <pc:docMk/>
          <pc:sldMk cId="3907719226" sldId="272"/>
        </pc:sldMkLst>
      </pc:sldChg>
      <pc:sldChg chg="del">
        <pc:chgData name="Bitner, Scott" userId="214043b2-6960-4b99-adb7-8622bdc15e83" providerId="ADAL" clId="{40A2D6D5-CEF4-42E5-A980-7EA87CB101E6}" dt="2025-07-17T18:26:24.893" v="195" actId="47"/>
        <pc:sldMkLst>
          <pc:docMk/>
          <pc:sldMk cId="2984364434" sldId="273"/>
        </pc:sldMkLst>
      </pc:sldChg>
      <pc:sldChg chg="addSp modSp mod">
        <pc:chgData name="Bitner, Scott" userId="214043b2-6960-4b99-adb7-8622bdc15e83" providerId="ADAL" clId="{40A2D6D5-CEF4-42E5-A980-7EA87CB101E6}" dt="2025-07-17T18:34:12.093" v="587" actId="20577"/>
        <pc:sldMkLst>
          <pc:docMk/>
          <pc:sldMk cId="2457941939" sldId="274"/>
        </pc:sldMkLst>
        <pc:spChg chg="mod">
          <ac:chgData name="Bitner, Scott" userId="214043b2-6960-4b99-adb7-8622bdc15e83" providerId="ADAL" clId="{40A2D6D5-CEF4-42E5-A980-7EA87CB101E6}" dt="2025-07-17T18:31:51.234" v="388" actId="14100"/>
          <ac:spMkLst>
            <pc:docMk/>
            <pc:sldMk cId="2457941939" sldId="274"/>
            <ac:spMk id="3" creationId="{D4DD11D3-0297-4ED9-33B9-C40C4129B993}"/>
          </ac:spMkLst>
        </pc:spChg>
        <pc:spChg chg="mod">
          <ac:chgData name="Bitner, Scott" userId="214043b2-6960-4b99-adb7-8622bdc15e83" providerId="ADAL" clId="{40A2D6D5-CEF4-42E5-A980-7EA87CB101E6}" dt="2025-07-17T18:31:55.560" v="389" actId="14100"/>
          <ac:spMkLst>
            <pc:docMk/>
            <pc:sldMk cId="2457941939" sldId="274"/>
            <ac:spMk id="4" creationId="{91B5940D-D9F4-C32A-E085-898CD5CA3138}"/>
          </ac:spMkLst>
        </pc:spChg>
        <pc:spChg chg="add mod">
          <ac:chgData name="Bitner, Scott" userId="214043b2-6960-4b99-adb7-8622bdc15e83" providerId="ADAL" clId="{40A2D6D5-CEF4-42E5-A980-7EA87CB101E6}" dt="2025-07-17T18:34:12.093" v="587" actId="20577"/>
          <ac:spMkLst>
            <pc:docMk/>
            <pc:sldMk cId="2457941939" sldId="274"/>
            <ac:spMk id="5" creationId="{21BA7312-2B87-A44E-42ED-2E96BDD28F12}"/>
          </ac:spMkLst>
        </pc:spChg>
      </pc:sldChg>
      <pc:sldChg chg="del">
        <pc:chgData name="Bitner, Scott" userId="214043b2-6960-4b99-adb7-8622bdc15e83" providerId="ADAL" clId="{40A2D6D5-CEF4-42E5-A980-7EA87CB101E6}" dt="2025-07-17T18:28:19.519" v="263" actId="47"/>
        <pc:sldMkLst>
          <pc:docMk/>
          <pc:sldMk cId="2249143412" sldId="275"/>
        </pc:sldMkLst>
      </pc:sldChg>
      <pc:sldChg chg="del">
        <pc:chgData name="Bitner, Scott" userId="214043b2-6960-4b99-adb7-8622bdc15e83" providerId="ADAL" clId="{40A2D6D5-CEF4-42E5-A980-7EA87CB101E6}" dt="2025-07-17T18:28:20.148" v="264" actId="47"/>
        <pc:sldMkLst>
          <pc:docMk/>
          <pc:sldMk cId="3397148049" sldId="294"/>
        </pc:sldMkLst>
      </pc:sldChg>
      <pc:sldChg chg="del">
        <pc:chgData name="Bitner, Scott" userId="214043b2-6960-4b99-adb7-8622bdc15e83" providerId="ADAL" clId="{40A2D6D5-CEF4-42E5-A980-7EA87CB101E6}" dt="2025-07-17T18:28:20.666" v="266" actId="47"/>
        <pc:sldMkLst>
          <pc:docMk/>
          <pc:sldMk cId="2969265963" sldId="295"/>
        </pc:sldMkLst>
      </pc:sldChg>
      <pc:sldChg chg="del">
        <pc:chgData name="Bitner, Scott" userId="214043b2-6960-4b99-adb7-8622bdc15e83" providerId="ADAL" clId="{40A2D6D5-CEF4-42E5-A980-7EA87CB101E6}" dt="2025-07-17T18:28:27.123" v="270" actId="47"/>
        <pc:sldMkLst>
          <pc:docMk/>
          <pc:sldMk cId="2603676542" sldId="298"/>
        </pc:sldMkLst>
      </pc:sldChg>
      <pc:sldChg chg="del">
        <pc:chgData name="Bitner, Scott" userId="214043b2-6960-4b99-adb7-8622bdc15e83" providerId="ADAL" clId="{40A2D6D5-CEF4-42E5-A980-7EA87CB101E6}" dt="2025-07-17T18:28:11.931" v="254" actId="47"/>
        <pc:sldMkLst>
          <pc:docMk/>
          <pc:sldMk cId="923111414" sldId="382"/>
        </pc:sldMkLst>
      </pc:sldChg>
      <pc:sldChg chg="del">
        <pc:chgData name="Bitner, Scott" userId="214043b2-6960-4b99-adb7-8622bdc15e83" providerId="ADAL" clId="{40A2D6D5-CEF4-42E5-A980-7EA87CB101E6}" dt="2025-07-17T18:28:12.622" v="255" actId="47"/>
        <pc:sldMkLst>
          <pc:docMk/>
          <pc:sldMk cId="1342467811" sldId="385"/>
        </pc:sldMkLst>
      </pc:sldChg>
      <pc:sldChg chg="del">
        <pc:chgData name="Bitner, Scott" userId="214043b2-6960-4b99-adb7-8622bdc15e83" providerId="ADAL" clId="{40A2D6D5-CEF4-42E5-A980-7EA87CB101E6}" dt="2025-07-17T18:28:25.996" v="269" actId="47"/>
        <pc:sldMkLst>
          <pc:docMk/>
          <pc:sldMk cId="903890603" sldId="386"/>
        </pc:sldMkLst>
      </pc:sldChg>
      <pc:sldChg chg="del">
        <pc:chgData name="Bitner, Scott" userId="214043b2-6960-4b99-adb7-8622bdc15e83" providerId="ADAL" clId="{40A2D6D5-CEF4-42E5-A980-7EA87CB101E6}" dt="2025-07-17T18:28:20.478" v="265" actId="47"/>
        <pc:sldMkLst>
          <pc:docMk/>
          <pc:sldMk cId="2102083187" sldId="388"/>
        </pc:sldMkLst>
      </pc:sldChg>
      <pc:sldChg chg="del">
        <pc:chgData name="Bitner, Scott" userId="214043b2-6960-4b99-adb7-8622bdc15e83" providerId="ADAL" clId="{40A2D6D5-CEF4-42E5-A980-7EA87CB101E6}" dt="2025-07-17T18:28:21.593" v="268" actId="47"/>
        <pc:sldMkLst>
          <pc:docMk/>
          <pc:sldMk cId="2750750552" sldId="389"/>
        </pc:sldMkLst>
      </pc:sldChg>
      <pc:sldChg chg="del">
        <pc:chgData name="Bitner, Scott" userId="214043b2-6960-4b99-adb7-8622bdc15e83" providerId="ADAL" clId="{40A2D6D5-CEF4-42E5-A980-7EA87CB101E6}" dt="2025-07-17T18:28:21.201" v="267" actId="47"/>
        <pc:sldMkLst>
          <pc:docMk/>
          <pc:sldMk cId="2289804638" sldId="390"/>
        </pc:sldMkLst>
      </pc:sldChg>
      <pc:sldChg chg="del">
        <pc:chgData name="Bitner, Scott" userId="214043b2-6960-4b99-adb7-8622bdc15e83" providerId="ADAL" clId="{40A2D6D5-CEF4-42E5-A980-7EA87CB101E6}" dt="2025-07-17T18:28:12.953" v="256" actId="47"/>
        <pc:sldMkLst>
          <pc:docMk/>
          <pc:sldMk cId="3887133356" sldId="416"/>
        </pc:sldMkLst>
      </pc:sldChg>
      <pc:sldChg chg="del">
        <pc:chgData name="Bitner, Scott" userId="214043b2-6960-4b99-adb7-8622bdc15e83" providerId="ADAL" clId="{40A2D6D5-CEF4-42E5-A980-7EA87CB101E6}" dt="2025-07-17T18:28:14.532" v="258" actId="47"/>
        <pc:sldMkLst>
          <pc:docMk/>
          <pc:sldMk cId="2653289310" sldId="417"/>
        </pc:sldMkLst>
      </pc:sldChg>
      <pc:sldChg chg="del">
        <pc:chgData name="Bitner, Scott" userId="214043b2-6960-4b99-adb7-8622bdc15e83" providerId="ADAL" clId="{40A2D6D5-CEF4-42E5-A980-7EA87CB101E6}" dt="2025-07-17T18:28:15.492" v="260" actId="47"/>
        <pc:sldMkLst>
          <pc:docMk/>
          <pc:sldMk cId="1905062286" sldId="418"/>
        </pc:sldMkLst>
      </pc:sldChg>
      <pc:sldChg chg="del">
        <pc:chgData name="Bitner, Scott" userId="214043b2-6960-4b99-adb7-8622bdc15e83" providerId="ADAL" clId="{40A2D6D5-CEF4-42E5-A980-7EA87CB101E6}" dt="2025-07-17T18:28:13.742" v="257" actId="47"/>
        <pc:sldMkLst>
          <pc:docMk/>
          <pc:sldMk cId="2810226058" sldId="419"/>
        </pc:sldMkLst>
      </pc:sldChg>
      <pc:sldChg chg="del">
        <pc:chgData name="Bitner, Scott" userId="214043b2-6960-4b99-adb7-8622bdc15e83" providerId="ADAL" clId="{40A2D6D5-CEF4-42E5-A980-7EA87CB101E6}" dt="2025-07-17T18:28:14.879" v="259" actId="47"/>
        <pc:sldMkLst>
          <pc:docMk/>
          <pc:sldMk cId="3480015874" sldId="420"/>
        </pc:sldMkLst>
      </pc:sldChg>
      <pc:sldChg chg="del">
        <pc:chgData name="Bitner, Scott" userId="214043b2-6960-4b99-adb7-8622bdc15e83" providerId="ADAL" clId="{40A2D6D5-CEF4-42E5-A980-7EA87CB101E6}" dt="2025-07-17T18:28:16.141" v="261" actId="47"/>
        <pc:sldMkLst>
          <pc:docMk/>
          <pc:sldMk cId="589723782" sldId="421"/>
        </pc:sldMkLst>
      </pc:sldChg>
      <pc:sldChg chg="del">
        <pc:chgData name="Bitner, Scott" userId="214043b2-6960-4b99-adb7-8622bdc15e83" providerId="ADAL" clId="{40A2D6D5-CEF4-42E5-A980-7EA87CB101E6}" dt="2025-07-17T18:28:16.705" v="262" actId="47"/>
        <pc:sldMkLst>
          <pc:docMk/>
          <pc:sldMk cId="2246012642" sldId="422"/>
        </pc:sldMkLst>
      </pc:sldChg>
      <pc:sldChg chg="del">
        <pc:chgData name="Bitner, Scott" userId="214043b2-6960-4b99-adb7-8622bdc15e83" providerId="ADAL" clId="{40A2D6D5-CEF4-42E5-A980-7EA87CB101E6}" dt="2025-07-17T18:28:28.558" v="271" actId="47"/>
        <pc:sldMkLst>
          <pc:docMk/>
          <pc:sldMk cId="2992682231" sldId="423"/>
        </pc:sldMkLst>
      </pc:sldChg>
      <pc:sldChg chg="modSp add del mod">
        <pc:chgData name="Bitner, Scott" userId="214043b2-6960-4b99-adb7-8622bdc15e83" providerId="ADAL" clId="{40A2D6D5-CEF4-42E5-A980-7EA87CB101E6}" dt="2025-07-17T18:26:36.641" v="205" actId="20577"/>
        <pc:sldMkLst>
          <pc:docMk/>
          <pc:sldMk cId="1392703079" sldId="748"/>
        </pc:sldMkLst>
        <pc:spChg chg="mod">
          <ac:chgData name="Bitner, Scott" userId="214043b2-6960-4b99-adb7-8622bdc15e83" providerId="ADAL" clId="{40A2D6D5-CEF4-42E5-A980-7EA87CB101E6}" dt="2025-07-17T18:26:36.641" v="205" actId="20577"/>
          <ac:spMkLst>
            <pc:docMk/>
            <pc:sldMk cId="1392703079" sldId="748"/>
            <ac:spMk id="3" creationId="{CBF08E32-1F4F-9DE1-7D2D-5FE99A1C366C}"/>
          </ac:spMkLst>
        </pc:spChg>
      </pc:sldChg>
      <pc:sldChg chg="modSp mod">
        <pc:chgData name="Bitner, Scott" userId="214043b2-6960-4b99-adb7-8622bdc15e83" providerId="ADAL" clId="{40A2D6D5-CEF4-42E5-A980-7EA87CB101E6}" dt="2025-07-17T18:27:25.117" v="234" actId="20577"/>
        <pc:sldMkLst>
          <pc:docMk/>
          <pc:sldMk cId="160361251" sldId="749"/>
        </pc:sldMkLst>
        <pc:spChg chg="mod">
          <ac:chgData name="Bitner, Scott" userId="214043b2-6960-4b99-adb7-8622bdc15e83" providerId="ADAL" clId="{40A2D6D5-CEF4-42E5-A980-7EA87CB101E6}" dt="2025-07-17T18:27:25.117" v="234" actId="20577"/>
          <ac:spMkLst>
            <pc:docMk/>
            <pc:sldMk cId="160361251" sldId="749"/>
            <ac:spMk id="2" creationId="{13B123E6-6511-AD13-8AE8-4EBEBA787898}"/>
          </ac:spMkLst>
        </pc:spChg>
        <pc:spChg chg="mod">
          <ac:chgData name="Bitner, Scott" userId="214043b2-6960-4b99-adb7-8622bdc15e83" providerId="ADAL" clId="{40A2D6D5-CEF4-42E5-A980-7EA87CB101E6}" dt="2025-07-17T18:27:13.713" v="223" actId="6549"/>
          <ac:spMkLst>
            <pc:docMk/>
            <pc:sldMk cId="160361251" sldId="749"/>
            <ac:spMk id="3" creationId="{CBF08E32-1F4F-9DE1-7D2D-5FE99A1C366C}"/>
          </ac:spMkLst>
        </pc:spChg>
      </pc:sldChg>
      <pc:sldChg chg="modSp mod modNotesTx">
        <pc:chgData name="Bitner, Scott" userId="214043b2-6960-4b99-adb7-8622bdc15e83" providerId="ADAL" clId="{40A2D6D5-CEF4-42E5-A980-7EA87CB101E6}" dt="2025-07-17T18:27:36.974" v="247" actId="20577"/>
        <pc:sldMkLst>
          <pc:docMk/>
          <pc:sldMk cId="3901378953" sldId="750"/>
        </pc:sldMkLst>
        <pc:spChg chg="mod">
          <ac:chgData name="Bitner, Scott" userId="214043b2-6960-4b99-adb7-8622bdc15e83" providerId="ADAL" clId="{40A2D6D5-CEF4-42E5-A980-7EA87CB101E6}" dt="2025-07-17T18:27:36.974" v="247" actId="20577"/>
          <ac:spMkLst>
            <pc:docMk/>
            <pc:sldMk cId="3901378953" sldId="750"/>
            <ac:spMk id="2" creationId="{13B123E6-6511-AD13-8AE8-4EBEBA787898}"/>
          </ac:spMkLst>
        </pc:spChg>
        <pc:spChg chg="mod">
          <ac:chgData name="Bitner, Scott" userId="214043b2-6960-4b99-adb7-8622bdc15e83" providerId="ADAL" clId="{40A2D6D5-CEF4-42E5-A980-7EA87CB101E6}" dt="2025-07-17T18:26:46.176" v="206" actId="6549"/>
          <ac:spMkLst>
            <pc:docMk/>
            <pc:sldMk cId="3901378953" sldId="750"/>
            <ac:spMk id="3" creationId="{CBF08E32-1F4F-9DE1-7D2D-5FE99A1C366C}"/>
          </ac:spMkLst>
        </pc:spChg>
      </pc:sldChg>
      <pc:sldChg chg="delSp modSp mod">
        <pc:chgData name="Bitner, Scott" userId="214043b2-6960-4b99-adb7-8622bdc15e83" providerId="ADAL" clId="{40A2D6D5-CEF4-42E5-A980-7EA87CB101E6}" dt="2025-07-17T18:27:06.580" v="222" actId="6549"/>
        <pc:sldMkLst>
          <pc:docMk/>
          <pc:sldMk cId="1051740285" sldId="3796"/>
        </pc:sldMkLst>
      </pc:sldChg>
      <pc:sldChg chg="delSp modSp mod modNotesTx">
        <pc:chgData name="Bitner, Scott" userId="214043b2-6960-4b99-adb7-8622bdc15e83" providerId="ADAL" clId="{40A2D6D5-CEF4-42E5-A980-7EA87CB101E6}" dt="2025-07-17T18:27:54.049" v="253" actId="6549"/>
        <pc:sldMkLst>
          <pc:docMk/>
          <pc:sldMk cId="2747275723" sldId="6166"/>
        </pc:sldMkLst>
      </pc:sldChg>
      <pc:sldChg chg="modSp mod">
        <pc:chgData name="Bitner, Scott" userId="214043b2-6960-4b99-adb7-8622bdc15e83" providerId="ADAL" clId="{40A2D6D5-CEF4-42E5-A980-7EA87CB101E6}" dt="2025-07-17T18:25:53.682" v="145" actId="20577"/>
        <pc:sldMkLst>
          <pc:docMk/>
          <pc:sldMk cId="2408523158" sldId="6169"/>
        </pc:sldMkLst>
      </pc:sldChg>
      <pc:sldChg chg="del">
        <pc:chgData name="Bitner, Scott" userId="214043b2-6960-4b99-adb7-8622bdc15e83" providerId="ADAL" clId="{40A2D6D5-CEF4-42E5-A980-7EA87CB101E6}" dt="2025-07-17T18:28:48.655" v="272" actId="47"/>
        <pc:sldMkLst>
          <pc:docMk/>
          <pc:sldMk cId="52500852" sldId="6171"/>
        </pc:sldMkLst>
      </pc:sldChg>
      <pc:sldChg chg="del">
        <pc:chgData name="Bitner, Scott" userId="214043b2-6960-4b99-adb7-8622bdc15e83" providerId="ADAL" clId="{40A2D6D5-CEF4-42E5-A980-7EA87CB101E6}" dt="2025-07-17T18:26:22.191" v="190" actId="47"/>
        <pc:sldMkLst>
          <pc:docMk/>
          <pc:sldMk cId="1039963254" sldId="6172"/>
        </pc:sldMkLst>
      </pc:sldChg>
    </pc:docChg>
  </pc:docChgLst>
  <pc:docChgLst>
    <pc:chgData name="Bitner, Scott" userId="214043b2-6960-4b99-adb7-8622bdc15e83" providerId="ADAL" clId="{EDE5369A-A385-4523-A909-C8312BFBE065}"/>
    <pc:docChg chg="custSel delSld modSld">
      <pc:chgData name="Bitner, Scott" userId="214043b2-6960-4b99-adb7-8622bdc15e83" providerId="ADAL" clId="{EDE5369A-A385-4523-A909-C8312BFBE065}" dt="2025-08-06T15:05:24.115" v="306" actId="20577"/>
      <pc:docMkLst>
        <pc:docMk/>
      </pc:docMkLst>
      <pc:sldChg chg="modSp mod">
        <pc:chgData name="Bitner, Scott" userId="214043b2-6960-4b99-adb7-8622bdc15e83" providerId="ADAL" clId="{EDE5369A-A385-4523-A909-C8312BFBE065}" dt="2025-08-06T15:05:24.115" v="306" actId="20577"/>
        <pc:sldMkLst>
          <pc:docMk/>
          <pc:sldMk cId="3577975494" sldId="259"/>
        </pc:sldMkLst>
        <pc:spChg chg="mod">
          <ac:chgData name="Bitner, Scott" userId="214043b2-6960-4b99-adb7-8622bdc15e83" providerId="ADAL" clId="{EDE5369A-A385-4523-A909-C8312BFBE065}" dt="2025-08-06T15:05:24.115" v="306" actId="20577"/>
          <ac:spMkLst>
            <pc:docMk/>
            <pc:sldMk cId="3577975494" sldId="259"/>
            <ac:spMk id="6" creationId="{345F06A4-4D68-B85B-0E7C-50044533CAA0}"/>
          </ac:spMkLst>
        </pc:spChg>
      </pc:sldChg>
      <pc:sldChg chg="modSp mod">
        <pc:chgData name="Bitner, Scott" userId="214043b2-6960-4b99-adb7-8622bdc15e83" providerId="ADAL" clId="{EDE5369A-A385-4523-A909-C8312BFBE065}" dt="2025-07-28T14:14:46.063" v="285" actId="20577"/>
        <pc:sldMkLst>
          <pc:docMk/>
          <pc:sldMk cId="160361251" sldId="749"/>
        </pc:sldMkLst>
        <pc:spChg chg="mod">
          <ac:chgData name="Bitner, Scott" userId="214043b2-6960-4b99-adb7-8622bdc15e83" providerId="ADAL" clId="{EDE5369A-A385-4523-A909-C8312BFBE065}" dt="2025-07-28T14:14:46.063" v="285" actId="20577"/>
          <ac:spMkLst>
            <pc:docMk/>
            <pc:sldMk cId="160361251" sldId="749"/>
            <ac:spMk id="3" creationId="{CBF08E32-1F4F-9DE1-7D2D-5FE99A1C366C}"/>
          </ac:spMkLst>
        </pc:spChg>
      </pc:sldChg>
      <pc:sldChg chg="modSp mod modNotesTx">
        <pc:chgData name="Bitner, Scott" userId="214043b2-6960-4b99-adb7-8622bdc15e83" providerId="ADAL" clId="{EDE5369A-A385-4523-A909-C8312BFBE065}" dt="2025-07-28T14:14:36.927" v="277" actId="6549"/>
        <pc:sldMkLst>
          <pc:docMk/>
          <pc:sldMk cId="3901378953" sldId="750"/>
        </pc:sldMkLst>
        <pc:spChg chg="mod">
          <ac:chgData name="Bitner, Scott" userId="214043b2-6960-4b99-adb7-8622bdc15e83" providerId="ADAL" clId="{EDE5369A-A385-4523-A909-C8312BFBE065}" dt="2025-07-28T14:14:36.927" v="277" actId="6549"/>
          <ac:spMkLst>
            <pc:docMk/>
            <pc:sldMk cId="3901378953" sldId="750"/>
            <ac:spMk id="3" creationId="{CBF08E32-1F4F-9DE1-7D2D-5FE99A1C366C}"/>
          </ac:spMkLst>
        </pc:spChg>
      </pc:sldChg>
      <pc:sldChg chg="del">
        <pc:chgData name="Bitner, Scott" userId="214043b2-6960-4b99-adb7-8622bdc15e83" providerId="ADAL" clId="{EDE5369A-A385-4523-A909-C8312BFBE065}" dt="2025-07-28T12:25:51.426" v="7" actId="47"/>
        <pc:sldMkLst>
          <pc:docMk/>
          <pc:sldMk cId="1051740285" sldId="3796"/>
        </pc:sldMkLst>
      </pc:sldChg>
      <pc:sldChg chg="del">
        <pc:chgData name="Bitner, Scott" userId="214043b2-6960-4b99-adb7-8622bdc15e83" providerId="ADAL" clId="{EDE5369A-A385-4523-A909-C8312BFBE065}" dt="2025-07-28T12:26:37.979" v="53" actId="47"/>
        <pc:sldMkLst>
          <pc:docMk/>
          <pc:sldMk cId="2747275723" sldId="61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D40008-D765-468A-969B-43FEB9471180}" type="datetimeFigureOut">
              <a:rPr lang="en-US" smtClean="0"/>
              <a:t>8/25/2025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90EB0D-D72F-49C3-B468-D7B40BECA455}" type="slidenum">
              <a:rPr lang="en-US" smtClean="0"/>
              <a:t>‹#›</a:t>
            </a:fld>
            <a:endParaRPr lang="en-US"/>
          </a:p>
        </p:txBody>
      </p:sp>
    </p:spTree>
    <p:extLst>
      <p:ext uri="{BB962C8B-B14F-4D97-AF65-F5344CB8AC3E}">
        <p14:creationId xmlns:p14="http://schemas.microsoft.com/office/powerpoint/2010/main" val="119086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hare.percipio.com/cd/vBQeKsqq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1</a:t>
            </a:fld>
            <a:endParaRPr lang="en-US"/>
          </a:p>
        </p:txBody>
      </p:sp>
    </p:spTree>
    <p:extLst>
      <p:ext uri="{BB962C8B-B14F-4D97-AF65-F5344CB8AC3E}">
        <p14:creationId xmlns:p14="http://schemas.microsoft.com/office/powerpoint/2010/main" val="1861282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Slide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DAC7F-6357-494A-9965-5EFE7E6D2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61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DAC7F-6357-494A-9965-5EFE7E6D2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08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22</a:t>
            </a:fld>
            <a:endParaRPr lang="en-US"/>
          </a:p>
        </p:txBody>
      </p:sp>
    </p:spTree>
    <p:extLst>
      <p:ext uri="{BB962C8B-B14F-4D97-AF65-F5344CB8AC3E}">
        <p14:creationId xmlns:p14="http://schemas.microsoft.com/office/powerpoint/2010/main" val="3977966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shared about Richard by Service Dimension:</a:t>
            </a:r>
          </a:p>
          <a:p>
            <a:endParaRPr lang="en-US" dirty="0"/>
          </a:p>
          <a:p>
            <a:r>
              <a:rPr lang="en-US" dirty="0"/>
              <a:t>Knowledge - Rich's area of expertise lies in the hundreds of Consultant Agreements and Purchase Orders he processes day in and day out for the UMB community.  This specialized knowledge enables Rich to perform at a high level of Customer Service Excellence that is appreciated by all departments and stakeholders.</a:t>
            </a:r>
          </a:p>
          <a:p>
            <a:endParaRPr lang="en-US" dirty="0"/>
          </a:p>
          <a:p>
            <a:r>
              <a:rPr lang="en-US" dirty="0"/>
              <a:t>Process Improvement - Rich processes more Purchase Orders than any other procurement professional within SSAS, and offers suggestions on making the Purchase Order process even more efficient.</a:t>
            </a:r>
          </a:p>
          <a:p>
            <a:endParaRPr lang="en-US" dirty="0"/>
          </a:p>
          <a:p>
            <a:r>
              <a:rPr lang="en-US" dirty="0"/>
              <a:t>Attitude - Rich displays a confident and humble attitude and represents SSAS, A&amp;F and UMB in a positive light.</a:t>
            </a:r>
          </a:p>
          <a:p>
            <a:endParaRPr lang="en-US" dirty="0"/>
          </a:p>
          <a:p>
            <a:r>
              <a:rPr lang="en-US" dirty="0"/>
              <a:t>Communication – Rich communicates effectively and diligently with end-users, stakeholders and vendors and conveys a willingness to collaborate in order to achieve the greatest outcome for everyone involved.</a:t>
            </a:r>
          </a:p>
          <a:p>
            <a:endParaRPr lang="en-US" dirty="0"/>
          </a:p>
          <a:p>
            <a:r>
              <a:rPr lang="en-US" dirty="0"/>
              <a:t>Ownership/Accountability - When Rich makes an error, he accepts full accountability and works with the vendor and or end-users to solve the issue in a productive and cohesive manner.  He always rises to the occasion with any emergency or rush procurements.</a:t>
            </a:r>
          </a:p>
        </p:txBody>
      </p:sp>
      <p:sp>
        <p:nvSpPr>
          <p:cNvPr id="4" name="Slide Number Placeholder 3"/>
          <p:cNvSpPr>
            <a:spLocks noGrp="1"/>
          </p:cNvSpPr>
          <p:nvPr>
            <p:ph type="sldNum" sz="quarter" idx="5"/>
          </p:nvPr>
        </p:nvSpPr>
        <p:spPr/>
        <p:txBody>
          <a:bodyPr/>
          <a:lstStyle/>
          <a:p>
            <a:fld id="{6790EB0D-D72F-49C3-B468-D7B40BECA455}" type="slidenum">
              <a:rPr lang="en-US" smtClean="0"/>
              <a:t>23</a:t>
            </a:fld>
            <a:endParaRPr lang="en-US"/>
          </a:p>
        </p:txBody>
      </p:sp>
    </p:spTree>
    <p:extLst>
      <p:ext uri="{BB962C8B-B14F-4D97-AF65-F5344CB8AC3E}">
        <p14:creationId xmlns:p14="http://schemas.microsoft.com/office/powerpoint/2010/main" val="25799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Shelby Ronco is the warm and welcoming face at the University Cashier window. Known for</a:t>
            </a:r>
          </a:p>
          <a:p>
            <a:r>
              <a:rPr lang="en-US" sz="1200" b="0" i="0" u="none" strike="noStrike" kern="1200" baseline="0" dirty="0">
                <a:solidFill>
                  <a:schemeClr val="tx1"/>
                </a:solidFill>
                <a:latin typeface="+mn-lt"/>
                <a:ea typeface="+mn-ea"/>
                <a:cs typeface="+mn-cs"/>
              </a:rPr>
              <a:t>her friendly demeanor and exceptional customer service, Shelby creates a positive</a:t>
            </a:r>
          </a:p>
          <a:p>
            <a:r>
              <a:rPr lang="en-US" sz="1200" b="0" i="0" u="none" strike="noStrike" kern="1200" baseline="0" dirty="0">
                <a:solidFill>
                  <a:schemeClr val="tx1"/>
                </a:solidFill>
                <a:latin typeface="+mn-lt"/>
                <a:ea typeface="+mn-ea"/>
                <a:cs typeface="+mn-cs"/>
              </a:rPr>
              <a:t>experience for every customer across the campus community.</a:t>
            </a:r>
          </a:p>
          <a:p>
            <a:r>
              <a:rPr lang="en-US" sz="1200" b="0" i="0" u="none" strike="noStrike" kern="1200" baseline="0" dirty="0">
                <a:solidFill>
                  <a:schemeClr val="tx1"/>
                </a:solidFill>
                <a:latin typeface="+mn-lt"/>
                <a:ea typeface="+mn-ea"/>
                <a:cs typeface="+mn-cs"/>
              </a:rPr>
              <a:t>As operations have shifted, Shelby has embraced change and taken on increased</a:t>
            </a:r>
          </a:p>
          <a:p>
            <a:r>
              <a:rPr lang="en-US" sz="1200" b="0" i="0" u="none" strike="noStrike" kern="1200" baseline="0" dirty="0">
                <a:solidFill>
                  <a:schemeClr val="tx1"/>
                </a:solidFill>
                <a:latin typeface="+mn-lt"/>
                <a:ea typeface="+mn-ea"/>
                <a:cs typeface="+mn-cs"/>
              </a:rPr>
              <a:t>responsibilities of the General Working Fund check distribution with ease and</a:t>
            </a:r>
          </a:p>
          <a:p>
            <a:r>
              <a:rPr lang="en-US" sz="1200" b="0" i="0" u="none" strike="noStrike" kern="1200" baseline="0" dirty="0">
                <a:solidFill>
                  <a:schemeClr val="tx1"/>
                </a:solidFill>
                <a:latin typeface="+mn-lt"/>
                <a:ea typeface="+mn-ea"/>
                <a:cs typeface="+mn-cs"/>
              </a:rPr>
              <a:t>professionalism. Her adaptability, teamwork, and positive presence make her a valuable</a:t>
            </a:r>
          </a:p>
          <a:p>
            <a:r>
              <a:rPr lang="en-US" sz="1200" b="0" i="0" u="none" strike="noStrike" kern="1200" baseline="0" dirty="0">
                <a:solidFill>
                  <a:schemeClr val="tx1"/>
                </a:solidFill>
                <a:latin typeface="+mn-lt"/>
                <a:ea typeface="+mn-ea"/>
                <a:cs typeface="+mn-cs"/>
              </a:rPr>
              <a:t>asset to the student population, campus departments, and UMB as a whole.</a:t>
            </a:r>
          </a:p>
          <a:p>
            <a:r>
              <a:rPr lang="en-US" sz="1200" b="0" i="0" u="none" strike="noStrike" kern="1200" baseline="0" dirty="0">
                <a:solidFill>
                  <a:schemeClr val="tx1"/>
                </a:solidFill>
                <a:latin typeface="+mn-lt"/>
                <a:ea typeface="+mn-ea"/>
                <a:cs typeface="+mn-cs"/>
              </a:rPr>
              <a:t>She consistently treats everyone with dignity and respect, creating a positive experience</a:t>
            </a:r>
          </a:p>
          <a:p>
            <a:r>
              <a:rPr lang="en-US" sz="1200" b="0" i="0" u="none" strike="noStrike" kern="1200" baseline="0" dirty="0">
                <a:solidFill>
                  <a:schemeClr val="tx1"/>
                </a:solidFill>
                <a:latin typeface="+mn-lt"/>
                <a:ea typeface="+mn-ea"/>
                <a:cs typeface="+mn-cs"/>
              </a:rPr>
              <a:t>where all feel valued and supported. Shelby maintains professionalism even in challenging</a:t>
            </a:r>
          </a:p>
          <a:p>
            <a:r>
              <a:rPr lang="en-US" sz="1200" b="0" i="0" u="none" strike="noStrike" kern="1200" baseline="0" dirty="0">
                <a:solidFill>
                  <a:schemeClr val="tx1"/>
                </a:solidFill>
                <a:latin typeface="+mn-lt"/>
                <a:ea typeface="+mn-ea"/>
                <a:cs typeface="+mn-cs"/>
              </a:rPr>
              <a:t>situations and has shown impressive personal and professional growth. Shelby exemplifies</a:t>
            </a:r>
          </a:p>
          <a:p>
            <a:r>
              <a:rPr lang="en-US" sz="1200" b="0" i="0" u="none" strike="noStrike" kern="1200" baseline="0" dirty="0">
                <a:solidFill>
                  <a:schemeClr val="tx1"/>
                </a:solidFill>
                <a:latin typeface="+mn-lt"/>
                <a:ea typeface="+mn-ea"/>
                <a:cs typeface="+mn-cs"/>
              </a:rPr>
              <a:t>the values of respect, integrity, adaptability, and teamwork, making her a standout</a:t>
            </a:r>
          </a:p>
          <a:p>
            <a:r>
              <a:rPr lang="en-US" sz="1200" b="0" i="0" u="none" strike="noStrike" kern="1200" baseline="0" dirty="0">
                <a:solidFill>
                  <a:schemeClr val="tx1"/>
                </a:solidFill>
                <a:latin typeface="+mn-lt"/>
                <a:ea typeface="+mn-ea"/>
                <a:cs typeface="+mn-cs"/>
              </a:rPr>
              <a:t>candidate for this award.</a:t>
            </a:r>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24</a:t>
            </a:fld>
            <a:endParaRPr lang="en-US"/>
          </a:p>
        </p:txBody>
      </p:sp>
    </p:spTree>
    <p:extLst>
      <p:ext uri="{BB962C8B-B14F-4D97-AF65-F5344CB8AC3E}">
        <p14:creationId xmlns:p14="http://schemas.microsoft.com/office/powerpoint/2010/main" val="1786327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25</a:t>
            </a:fld>
            <a:endParaRPr lang="en-US"/>
          </a:p>
        </p:txBody>
      </p:sp>
    </p:spTree>
    <p:extLst>
      <p:ext uri="{BB962C8B-B14F-4D97-AF65-F5344CB8AC3E}">
        <p14:creationId xmlns:p14="http://schemas.microsoft.com/office/powerpoint/2010/main" val="147169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26</a:t>
            </a:fld>
            <a:endParaRPr lang="en-US"/>
          </a:p>
        </p:txBody>
      </p:sp>
    </p:spTree>
    <p:extLst>
      <p:ext uri="{BB962C8B-B14F-4D97-AF65-F5344CB8AC3E}">
        <p14:creationId xmlns:p14="http://schemas.microsoft.com/office/powerpoint/2010/main" val="3431092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7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8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7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a:t>
            </a:r>
          </a:p>
        </p:txBody>
      </p:sp>
      <p:sp>
        <p:nvSpPr>
          <p:cNvPr id="4" name="Slide Number Placeholder 3"/>
          <p:cNvSpPr>
            <a:spLocks noGrp="1"/>
          </p:cNvSpPr>
          <p:nvPr>
            <p:ph type="sldNum" sz="quarter" idx="5"/>
          </p:nvPr>
        </p:nvSpPr>
        <p:spPr/>
        <p:txBody>
          <a:bodyPr/>
          <a:lstStyle/>
          <a:p>
            <a:fld id="{6790EB0D-D72F-49C3-B468-D7B40BECA455}" type="slidenum">
              <a:rPr lang="en-US" smtClean="0"/>
              <a:t>2</a:t>
            </a:fld>
            <a:endParaRPr lang="en-US"/>
          </a:p>
        </p:txBody>
      </p:sp>
    </p:spTree>
    <p:extLst>
      <p:ext uri="{BB962C8B-B14F-4D97-AF65-F5344CB8AC3E}">
        <p14:creationId xmlns:p14="http://schemas.microsoft.com/office/powerpoint/2010/main" val="372326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EC5A-3851-6E2A-7EBD-541145831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F8981-8A8C-21B4-28DE-E6855C81D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14B91-AFCA-6B28-C8C7-5B449F0011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BA8BD-E44B-637B-D37F-52023635F64B}"/>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50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48DD-81A9-BD9B-AA60-74764E754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5860E-959C-5DDB-AFAE-82B5493D6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95609-5325-8AF2-DDB6-047557D025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2DFEF0-12F7-4F4E-D391-EB6C589CB536}"/>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5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8421-FFBB-55D4-5F7F-A8C0EE07D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A5AC3-C9B5-3827-9B63-B04683654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FBC58-CCC6-9D48-B479-76342DAF19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64B970-7CE8-AB65-1B94-AB073CF2C3E5}"/>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61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4113C-48E0-1E91-C31D-4FF926597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3E019-6C2B-95A0-BD4F-55287EE53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9700A-0517-7C7F-6037-8F09C6463B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9799FD-031E-D605-D3C9-0AF7A20EBBB4}"/>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63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80EF-7C60-2DA0-6F33-503957861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099D4-4002-4015-CEA0-97F8C2EC2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18CA4-A118-795D-D2E5-8231AB4F4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8D4134-787D-DB27-BB41-988DA332A5CE}"/>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6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0E240-72C4-9A44-FD1F-1154A6BDD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978EB-24B9-BF4F-0D02-CAB65B3EF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AE978-B0FE-12D4-9407-274552838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C059BE-0C4E-77D5-F0AB-CDCC7D676B87}"/>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975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will take over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0EB0D-D72F-49C3-B468-D7B40BECA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41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48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070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Chiradeep</a:t>
            </a:r>
            <a:endParaRPr lang="en-US"/>
          </a:p>
          <a:p>
            <a:endParaRPr lang="en-US"/>
          </a:p>
          <a:p>
            <a:r>
              <a:rPr lang="en-US"/>
              <a:t>More than half of the 500+ attendees at the User Fair were not project participants like Change Champions, SMEs, or Trainers, which meant the awareness of the project was reaching new audiences, thus increasing the broadness of awareness that the new system is coming! </a:t>
            </a:r>
            <a:endParaRPr lang="en-US">
              <a:ea typeface="Calibri"/>
              <a:cs typeface="Calibri"/>
            </a:endParaRPr>
          </a:p>
          <a:p>
            <a:endParaRPr lang="en-US"/>
          </a:p>
          <a:p>
            <a:r>
              <a:rPr lang="en-US"/>
              <a:t>More LD-specific quotes:</a:t>
            </a:r>
            <a:endParaRPr lang="en-US">
              <a:ea typeface="Calibri"/>
              <a:cs typeface="Calibri"/>
            </a:endParaRPr>
          </a:p>
          <a:p>
            <a:r>
              <a:rPr lang="en-US"/>
              <a:t>“Excited that I don’t have to wait 2 weeks for the system to update with labor schedule changes!”</a:t>
            </a:r>
            <a:endParaRPr lang="en-US">
              <a:ea typeface="Calibri"/>
              <a:cs typeface="Calibri"/>
            </a:endParaRPr>
          </a:p>
          <a:p>
            <a:r>
              <a:rPr lang="en-US"/>
              <a:t>“Love that the % calculates in real time on the distribution lines”</a:t>
            </a:r>
            <a:endParaRPr lang="en-US">
              <a:ea typeface="Calibri"/>
              <a:cs typeface="Calibri"/>
            </a:endParaRPr>
          </a:p>
          <a:p>
            <a:r>
              <a:rPr lang="en-US"/>
              <a:t>“ Excited there are no more combo codes!”</a:t>
            </a:r>
            <a:endParaRPr lang="en-US">
              <a:ea typeface="Calibri"/>
              <a:cs typeface="Calibri"/>
            </a:endParaRPr>
          </a:p>
          <a:p>
            <a:r>
              <a:rPr lang="en-US"/>
              <a:t>“ Love that the LDX Tool shows breakdown of salary based on distributions.”</a:t>
            </a:r>
            <a:endParaRPr lang="en-US">
              <a:ea typeface="Calibri"/>
              <a:cs typeface="Calibri"/>
            </a:endParaRPr>
          </a:p>
          <a:p>
            <a:r>
              <a:rPr lang="en-US"/>
              <a:t>“I can do everything in one place!”</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0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6162B-6330-9518-E84B-3A3296E46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3E545-3AE1-0FEF-30C6-8A628CE5D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6902A-927B-2595-29DC-7E602DC8E5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CA4645-9F77-8C1D-55B4-6DCE894991BA}"/>
              </a:ext>
            </a:extLst>
          </p:cNvPr>
          <p:cNvSpPr>
            <a:spLocks noGrp="1"/>
          </p:cNvSpPr>
          <p:nvPr>
            <p:ph type="sldNum" sz="quarter" idx="5"/>
          </p:nvPr>
        </p:nvSpPr>
        <p:spPr/>
        <p:txBody>
          <a:bodyPr/>
          <a:lstStyle/>
          <a:p>
            <a:fld id="{6790EB0D-D72F-49C3-B468-D7B40BECA455}" type="slidenum">
              <a:rPr lang="en-US" smtClean="0"/>
              <a:t>3</a:t>
            </a:fld>
            <a:endParaRPr lang="en-US"/>
          </a:p>
        </p:txBody>
      </p:sp>
    </p:spTree>
    <p:extLst>
      <p:ext uri="{BB962C8B-B14F-4D97-AF65-F5344CB8AC3E}">
        <p14:creationId xmlns:p14="http://schemas.microsoft.com/office/powerpoint/2010/main" val="1318756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Chiradeep</a:t>
            </a:r>
          </a:p>
          <a:p>
            <a:endParaRPr lang="en-US">
              <a:ea typeface="Calibri"/>
              <a:cs typeface="Calibri"/>
            </a:endParaRPr>
          </a:p>
          <a:p>
            <a:r>
              <a:rPr lang="en-US"/>
              <a:t>Absence &amp; Leave Management → Strong interest in balances, PTO requests, and visibility</a:t>
            </a:r>
            <a:endParaRPr lang="en-US">
              <a:ea typeface="Calibri"/>
              <a:cs typeface="Calibri"/>
            </a:endParaRPr>
          </a:p>
          <a:p>
            <a:r>
              <a:rPr lang="en-US"/>
              <a:t>Training &amp; Knowledge Sessions → Clear demand for more hands-on training info</a:t>
            </a:r>
            <a:endParaRPr lang="en-US">
              <a:ea typeface="Calibri"/>
              <a:cs typeface="Calibri"/>
            </a:endParaRPr>
          </a:p>
          <a:p>
            <a:r>
              <a:rPr lang="en-US"/>
              <a:t>Payroll &amp; HR Processes → Concerns about integration and accuracy</a:t>
            </a:r>
            <a:endParaRPr lang="en-US">
              <a:ea typeface="Calibri"/>
              <a:cs typeface="Calibri"/>
            </a:endParaRPr>
          </a:p>
          <a:p>
            <a:r>
              <a:rPr lang="en-US"/>
              <a:t>System Access &amp; Freeze → Questions about availability and transitions</a:t>
            </a:r>
            <a:endParaRPr lang="en-US">
              <a:ea typeface="Calibri"/>
              <a:cs typeface="Calibri"/>
            </a:endParaRPr>
          </a:p>
          <a:p>
            <a:r>
              <a:rPr lang="en-US"/>
              <a:t>Reporting &amp; Data → Need clarity on future reporting tools</a:t>
            </a:r>
            <a:endParaRPr lang="en-US">
              <a:ea typeface="Calibri"/>
              <a:cs typeface="Calibri"/>
            </a:endParaRPr>
          </a:p>
          <a:p>
            <a:r>
              <a:rPr lang="en-US"/>
              <a:t>Other/General → Opportunity for broad communications</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903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Chiradeep</a:t>
            </a:r>
          </a:p>
          <a:p>
            <a:endParaRPr lang="en-US">
              <a:ea typeface="Calibri"/>
              <a:cs typeface="Calibri"/>
            </a:endParaRPr>
          </a:p>
          <a:p>
            <a:r>
              <a:rPr lang="en-US">
                <a:ea typeface="Calibri"/>
                <a:cs typeface="Calibri"/>
              </a:rPr>
              <a:t>Link to Early Learning Channel: </a:t>
            </a:r>
            <a:r>
              <a:rPr lang="en-US">
                <a:hlinkClick r:id="rId3"/>
              </a:rPr>
              <a:t>https://share.percipio.com/cd/vBQeKsqqX</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844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C2794-770A-715E-C2F7-04F50E4C8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A5CC3-1A98-EB4A-55D4-7D1555000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C4C57-D2AB-0334-4715-AA5A4814AA93}"/>
              </a:ext>
            </a:extLst>
          </p:cNvPr>
          <p:cNvSpPr>
            <a:spLocks noGrp="1"/>
          </p:cNvSpPr>
          <p:nvPr>
            <p:ph type="body" idx="1"/>
          </p:nvPr>
        </p:nvSpPr>
        <p:spPr/>
        <p:txBody>
          <a:bodyPr/>
          <a:lstStyle/>
          <a:p>
            <a:r>
              <a:rPr lang="en-US"/>
              <a:t>Speaker: Chiradeep</a:t>
            </a:r>
          </a:p>
          <a:p>
            <a:endParaRPr lang="en-US" b="1">
              <a:ea typeface="Calibri"/>
              <a:cs typeface="Calibri"/>
            </a:endParaRPr>
          </a:p>
          <a:p>
            <a:r>
              <a:rPr lang="en-US" b="1"/>
              <a:t>Q: Will the financial freeze affect processing setups?</a:t>
            </a:r>
            <a:endParaRPr lang="en-US"/>
          </a:p>
          <a:p>
            <a:r>
              <a:rPr lang="en-US"/>
              <a:t>A: No - we just ask that only critical, time sensitive actions be performed.</a:t>
            </a:r>
          </a:p>
          <a:p>
            <a:endParaRPr lang="en-US"/>
          </a:p>
          <a:p>
            <a:r>
              <a:rPr lang="en-US" b="1"/>
              <a:t>Q: Is there a list of transactions that we cannot do in QF during down period?</a:t>
            </a:r>
          </a:p>
          <a:p>
            <a:r>
              <a:rPr lang="en-US"/>
              <a:t>A: No - we just ask that only critical, time sensitive actions be performed.</a:t>
            </a:r>
          </a:p>
          <a:p>
            <a:endParaRPr lang="en-US"/>
          </a:p>
        </p:txBody>
      </p:sp>
      <p:sp>
        <p:nvSpPr>
          <p:cNvPr id="4" name="Slide Number Placeholder 3">
            <a:extLst>
              <a:ext uri="{FF2B5EF4-FFF2-40B4-BE49-F238E27FC236}">
                <a16:creationId xmlns:a16="http://schemas.microsoft.com/office/drawing/2014/main" id="{01FD9F3B-5E47-7259-3679-AA285CBAE1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938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Chiradeep</a:t>
            </a:r>
          </a:p>
          <a:p>
            <a:endParaRPr lang="en-US">
              <a:ea typeface="Calibri"/>
              <a:cs typeface="Calibri"/>
            </a:endParaRPr>
          </a:p>
          <a:p>
            <a:r>
              <a:rPr lang="en-US" b="1"/>
              <a:t>Q: What if we don’t make the time off adjustments in time? </a:t>
            </a:r>
          </a:p>
          <a:p>
            <a:r>
              <a:rPr lang="en-US"/>
              <a:t>A: Absence adjustments will be required to be made after go-live in Quantum One. If the adjustments are not made in time, additional work and a delay in accurate leave balances will occur. There is an early learning module on this topic in Percipio available now, and further training will be available in Percipio before go-live.</a:t>
            </a:r>
          </a:p>
          <a:p>
            <a:endParaRPr lang="en-US"/>
          </a:p>
          <a:p>
            <a:r>
              <a:rPr lang="en-US" b="1"/>
              <a:t>Q: As a manager approving time cards, will I get a notifications or reminders?</a:t>
            </a:r>
          </a:p>
          <a:p>
            <a:r>
              <a:rPr lang="en-US"/>
              <a:t>A: Timesheets will only be used by hourly employees. Time cards and absence requests will be submitted through Quantum One, and Line Managers will receive notifications upon employee submission. There is an early learning module on this topic in Percipio available now, and further training will be available in Percipio before go-live.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274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A57B-BDA5-1A80-0A1A-C87B7597E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C2BDF-6D1E-5B0D-4581-6DBDDB3D2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C2CB7-A9B7-D042-06A7-F355CF22B4A2}"/>
              </a:ext>
            </a:extLst>
          </p:cNvPr>
          <p:cNvSpPr>
            <a:spLocks noGrp="1"/>
          </p:cNvSpPr>
          <p:nvPr>
            <p:ph type="body" idx="1"/>
          </p:nvPr>
        </p:nvSpPr>
        <p:spPr/>
        <p:txBody>
          <a:bodyPr/>
          <a:lstStyle/>
          <a:p>
            <a:r>
              <a:rPr lang="en-US"/>
              <a:t>Speaker: Chiradeep</a:t>
            </a:r>
          </a:p>
          <a:p>
            <a:endParaRPr lang="en-US" b="1">
              <a:ea typeface="Calibri"/>
              <a:cs typeface="Calibri"/>
            </a:endParaRPr>
          </a:p>
          <a:p>
            <a:r>
              <a:rPr lang="en-US" b="1"/>
              <a:t>Q: What reports will be used to report salary &amp; fringe with PCD report going away?</a:t>
            </a:r>
            <a:endParaRPr lang="en-US"/>
          </a:p>
          <a:p>
            <a:r>
              <a:rPr lang="en-US"/>
              <a:t>A: The PCD report has been rebuilt to be used in Quantum One.</a:t>
            </a:r>
            <a:endParaRPr lang="en-US">
              <a:ea typeface="Calibri"/>
              <a:cs typeface="Calibri"/>
            </a:endParaRPr>
          </a:p>
          <a:p>
            <a:endParaRPr lang="en-US"/>
          </a:p>
          <a:p>
            <a:r>
              <a:rPr lang="en-US" b="1"/>
              <a:t>Q: Setup awards- translations to payroll? </a:t>
            </a:r>
            <a:endParaRPr lang="en-US" b="1">
              <a:ea typeface="Calibri"/>
              <a:cs typeface="Calibri"/>
            </a:endParaRPr>
          </a:p>
          <a:p>
            <a:r>
              <a:rPr lang="en-US"/>
              <a:t>A: Award and Project setup will not change.</a:t>
            </a:r>
            <a:endParaRPr lang="en-US">
              <a:ea typeface="Calibri"/>
              <a:cs typeface="Calibri"/>
            </a:endParaRPr>
          </a:p>
          <a:p>
            <a:endParaRPr lang="en-US"/>
          </a:p>
          <a:p>
            <a:r>
              <a:rPr lang="en-US" b="1"/>
              <a:t>Q: Will this affect payroll and time reporting? What should be entered and approved during that time?</a:t>
            </a:r>
            <a:endParaRPr lang="en-US" b="1">
              <a:ea typeface="Calibri"/>
              <a:cs typeface="Calibri"/>
            </a:endParaRPr>
          </a:p>
          <a:p>
            <a:r>
              <a:rPr lang="en-US"/>
              <a:t>A: Timesheets for PPD 26-07 will be entered in HRMS by 10/15, Timesheets (for hourly employees) or absences (for everyone) for PPD 26-08 will need to be entered in Quantum One between 10/27 - 10/29.</a:t>
            </a:r>
            <a:endParaRPr lang="en-US">
              <a:ea typeface="Calibri"/>
              <a:cs typeface="Calibri"/>
            </a:endParaRPr>
          </a:p>
          <a:p>
            <a:endParaRPr lang="en-US"/>
          </a:p>
          <a:p>
            <a:r>
              <a:rPr lang="en-US" b="1"/>
              <a:t>Q: How this will mesh with UMDs payroll process</a:t>
            </a:r>
            <a:endParaRPr lang="en-US" b="1">
              <a:ea typeface="Calibri"/>
              <a:cs typeface="Calibri"/>
            </a:endParaRPr>
          </a:p>
          <a:p>
            <a:r>
              <a:rPr lang="en-US"/>
              <a:t>A: Payroll will still be processed bi-weekly; integrations with CPB are being rebuilt for the new application.</a:t>
            </a:r>
            <a:endParaRPr lang="en-US">
              <a:ea typeface="Calibri"/>
              <a:cs typeface="Calibri"/>
            </a:endParaRPr>
          </a:p>
          <a:p>
            <a:endParaRPr lang="en-US"/>
          </a:p>
          <a:p>
            <a:r>
              <a:rPr lang="en-US" b="1"/>
              <a:t>Q: How will payroll data roll into ERS? Can we expect the data to be accurate?</a:t>
            </a:r>
            <a:endParaRPr lang="en-US" b="1">
              <a:ea typeface="Calibri"/>
              <a:cs typeface="Calibri"/>
            </a:endParaRPr>
          </a:p>
          <a:p>
            <a:r>
              <a:rPr lang="en-US">
                <a:highlight>
                  <a:srgbClr val="FFFF00"/>
                </a:highlight>
              </a:rPr>
              <a:t>A:</a:t>
            </a:r>
            <a:endParaRPr lang="en-US">
              <a:highlight>
                <a:srgbClr val="FFFF00"/>
              </a:highlight>
              <a:ea typeface="Calibri"/>
              <a:cs typeface="Calibri"/>
            </a:endParaRPr>
          </a:p>
          <a:p>
            <a:endParaRPr lang="en-US"/>
          </a:p>
        </p:txBody>
      </p:sp>
      <p:sp>
        <p:nvSpPr>
          <p:cNvPr id="4" name="Slide Number Placeholder 3">
            <a:extLst>
              <a:ext uri="{FF2B5EF4-FFF2-40B4-BE49-F238E27FC236}">
                <a16:creationId xmlns:a16="http://schemas.microsoft.com/office/drawing/2014/main" id="{AB74E586-C652-88D2-7A17-10426732DC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60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B0BE-2932-D52C-79E5-BE718C7A6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C3B3A-2CDD-FDD8-D151-46A31B817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43293-3B5D-DB7A-5AD1-8D3071994B11}"/>
              </a:ext>
            </a:extLst>
          </p:cNvPr>
          <p:cNvSpPr>
            <a:spLocks noGrp="1"/>
          </p:cNvSpPr>
          <p:nvPr>
            <p:ph type="body" idx="1"/>
          </p:nvPr>
        </p:nvSpPr>
        <p:spPr/>
        <p:txBody>
          <a:bodyPr/>
          <a:lstStyle/>
          <a:p>
            <a:r>
              <a:rPr lang="en-US">
                <a:ea typeface="Calibri" panose="020F0502020204030204"/>
                <a:cs typeface="Calibri" panose="020F0502020204030204"/>
              </a:rPr>
              <a:t>Speaker: Chiradeep</a:t>
            </a:r>
          </a:p>
          <a:p>
            <a:endParaRPr lang="en-US">
              <a:ea typeface="Calibri" panose="020F0502020204030204"/>
              <a:cs typeface="Calibri" panose="020F0502020204030204"/>
            </a:endParaRPr>
          </a:p>
          <a:p>
            <a:r>
              <a:rPr lang="en-US">
                <a:ea typeface="Calibri" panose="020F0502020204030204"/>
                <a:cs typeface="Calibri" panose="020F0502020204030204"/>
              </a:rPr>
              <a:t>Notes from Glenda - </a:t>
            </a:r>
            <a:r>
              <a:rPr lang="en-US">
                <a:solidFill>
                  <a:srgbClr val="0A2F41"/>
                </a:solidFill>
              </a:rPr>
              <a:t>If this is only related to go-live time, then the information provided is accurate. Maybe we can add that there will be no impact on payroll and time reporting, as there will be no break in either area. Employees will submit timecards for pay period 26-07 in PeopleSoft, and that payroll will be completed in PeopleSoft. Then, timesheets for pay period 26-08 will be entered into the new system, and payroll will also be run there.</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C8D67D1-97DA-E0EF-010C-39DE991883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DA8C1-7B96-419C-B6DF-E4180EE4A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499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BD9B0-4560-2586-0724-E0A65557A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52983-1C94-2B5F-4B2A-3EFDE04E4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0BDD1-8CAF-3E80-A4F1-475BB4F68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861C2A-8DC0-6475-0A8C-47C0EF904966}"/>
              </a:ext>
            </a:extLst>
          </p:cNvPr>
          <p:cNvSpPr>
            <a:spLocks noGrp="1"/>
          </p:cNvSpPr>
          <p:nvPr>
            <p:ph type="sldNum" sz="quarter" idx="5"/>
          </p:nvPr>
        </p:nvSpPr>
        <p:spPr/>
        <p:txBody>
          <a:bodyPr/>
          <a:lstStyle/>
          <a:p>
            <a:fld id="{6790EB0D-D72F-49C3-B468-D7B40BECA455}" type="slidenum">
              <a:rPr lang="en-US" smtClean="0"/>
              <a:t>63</a:t>
            </a:fld>
            <a:endParaRPr lang="en-US"/>
          </a:p>
        </p:txBody>
      </p:sp>
    </p:spTree>
    <p:extLst>
      <p:ext uri="{BB962C8B-B14F-4D97-AF65-F5344CB8AC3E}">
        <p14:creationId xmlns:p14="http://schemas.microsoft.com/office/powerpoint/2010/main" val="3786640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3B88-5CD0-7BCE-37B0-E2EFC9898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BA6D2-501D-C6E7-2B7E-5BEFD400A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C09F1-5539-628F-95FB-2241013C6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29DCD7-C601-F10F-D517-22C4D036D000}"/>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15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7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8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25969-7148-44FF-BDC1-1BAABF03B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9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25969-7148-44FF-BDC1-1BAABF03B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3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25969-7148-44FF-BDC1-1BAABF03B7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94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Slide- Unedited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DAC7F-6357-494A-9965-5EFE7E6D2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56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7FE-12B2-AD9C-105D-44EC096CD1B7}"/>
              </a:ext>
            </a:extLst>
          </p:cNvPr>
          <p:cNvSpPr>
            <a:spLocks noGrp="1"/>
          </p:cNvSpPr>
          <p:nvPr>
            <p:ph type="ctrTitle"/>
          </p:nvPr>
        </p:nvSpPr>
        <p:spPr>
          <a:xfrm>
            <a:off x="1524000" y="2474843"/>
            <a:ext cx="9144000" cy="103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B438-8AB3-0737-69BD-2C3EE57BB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077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C6E-7DE5-C5EA-F628-7D7E80AEA91C}"/>
              </a:ext>
            </a:extLst>
          </p:cNvPr>
          <p:cNvSpPr>
            <a:spLocks noGrp="1"/>
          </p:cNvSpPr>
          <p:nvPr>
            <p:ph type="ctrTitle"/>
          </p:nvPr>
        </p:nvSpPr>
        <p:spPr>
          <a:xfrm>
            <a:off x="939113" y="1865870"/>
            <a:ext cx="9143999" cy="101389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903F4D-CB43-84F1-B4A6-1F18259A3B59}"/>
              </a:ext>
            </a:extLst>
          </p:cNvPr>
          <p:cNvSpPr>
            <a:spLocks noGrp="1"/>
          </p:cNvSpPr>
          <p:nvPr>
            <p:ph type="subTitle" idx="1"/>
          </p:nvPr>
        </p:nvSpPr>
        <p:spPr>
          <a:xfrm>
            <a:off x="939113" y="2971843"/>
            <a:ext cx="91439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red and white background&#10;&#10;AI-generated content may be incorrect.">
            <a:extLst>
              <a:ext uri="{FF2B5EF4-FFF2-40B4-BE49-F238E27FC236}">
                <a16:creationId xmlns:a16="http://schemas.microsoft.com/office/drawing/2014/main" id="{8939EF21-2BF7-61DE-3539-31923DD7B21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633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C546-5F67-9DF3-BC4E-1E4EF7A87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A7CB4-16FE-1F8F-5F01-40C41E9E6EF6}"/>
              </a:ext>
            </a:extLst>
          </p:cNvPr>
          <p:cNvSpPr>
            <a:spLocks noGrp="1"/>
          </p:cNvSpPr>
          <p:nvPr>
            <p:ph idx="1"/>
          </p:nvPr>
        </p:nvSpPr>
        <p:spPr>
          <a:xfrm>
            <a:off x="838200" y="1825625"/>
            <a:ext cx="8590005" cy="3215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8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C6E-7DE5-C5EA-F628-7D7E80AEA91C}"/>
              </a:ext>
            </a:extLst>
          </p:cNvPr>
          <p:cNvSpPr>
            <a:spLocks noGrp="1"/>
          </p:cNvSpPr>
          <p:nvPr>
            <p:ph type="ctrTitle"/>
          </p:nvPr>
        </p:nvSpPr>
        <p:spPr>
          <a:xfrm>
            <a:off x="1524000" y="2922051"/>
            <a:ext cx="9143999" cy="1013898"/>
          </a:xfrm>
        </p:spPr>
        <p:txBody>
          <a:bodyPr anchor="b"/>
          <a:lstStyle>
            <a:lvl1pPr algn="ctr">
              <a:defRPr sz="6000"/>
            </a:lvl1pPr>
          </a:lstStyle>
          <a:p>
            <a:r>
              <a:rPr lang="en-US"/>
              <a:t>Click to edit</a:t>
            </a:r>
          </a:p>
        </p:txBody>
      </p:sp>
    </p:spTree>
    <p:extLst>
      <p:ext uri="{BB962C8B-B14F-4D97-AF65-F5344CB8AC3E}">
        <p14:creationId xmlns:p14="http://schemas.microsoft.com/office/powerpoint/2010/main" val="2985685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C546-5F67-9DF3-BC4E-1E4EF7A87EDA}"/>
              </a:ext>
            </a:extLst>
          </p:cNvPr>
          <p:cNvSpPr>
            <a:spLocks noGrp="1"/>
          </p:cNvSpPr>
          <p:nvPr>
            <p:ph type="title"/>
          </p:nvPr>
        </p:nvSpPr>
        <p:spPr/>
        <p:txBody>
          <a:bodyPr/>
          <a:lstStyle/>
          <a:p>
            <a:r>
              <a:rPr lang="en-US"/>
              <a:t>Click to edit</a:t>
            </a:r>
          </a:p>
        </p:txBody>
      </p:sp>
      <p:sp>
        <p:nvSpPr>
          <p:cNvPr id="3" name="Content Placeholder 2">
            <a:extLst>
              <a:ext uri="{FF2B5EF4-FFF2-40B4-BE49-F238E27FC236}">
                <a16:creationId xmlns:a16="http://schemas.microsoft.com/office/drawing/2014/main" id="{514A7CB4-16FE-1F8F-5F01-40C41E9E6EF6}"/>
              </a:ext>
            </a:extLst>
          </p:cNvPr>
          <p:cNvSpPr>
            <a:spLocks noGrp="1"/>
          </p:cNvSpPr>
          <p:nvPr>
            <p:ph idx="1"/>
          </p:nvPr>
        </p:nvSpPr>
        <p:spPr>
          <a:xfrm>
            <a:off x="838200" y="1825625"/>
            <a:ext cx="8590005" cy="3215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814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6800-3DCB-D80D-92B6-CA7E93CB2808}"/>
              </a:ext>
            </a:extLst>
          </p:cNvPr>
          <p:cNvSpPr>
            <a:spLocks noGrp="1"/>
          </p:cNvSpPr>
          <p:nvPr>
            <p:ph type="title"/>
          </p:nvPr>
        </p:nvSpPr>
        <p:spPr/>
        <p:txBody>
          <a:bodyPr/>
          <a:lstStyle/>
          <a:p>
            <a:r>
              <a:rPr lang="en-US"/>
              <a:t>Click to edit</a:t>
            </a:r>
          </a:p>
        </p:txBody>
      </p:sp>
    </p:spTree>
    <p:extLst>
      <p:ext uri="{BB962C8B-B14F-4D97-AF65-F5344CB8AC3E}">
        <p14:creationId xmlns:p14="http://schemas.microsoft.com/office/powerpoint/2010/main" val="2297988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9E7A4E-57DB-2C6A-5BB8-89773203F935}"/>
              </a:ext>
            </a:extLst>
          </p:cNvPr>
          <p:cNvSpPr txBox="1">
            <a:spLocks/>
          </p:cNvSpPr>
          <p:nvPr userDrawn="1"/>
        </p:nvSpPr>
        <p:spPr>
          <a:xfrm>
            <a:off x="1362447" y="2433136"/>
            <a:ext cx="9143999" cy="10138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a:t>
            </a:r>
          </a:p>
        </p:txBody>
      </p:sp>
      <p:sp>
        <p:nvSpPr>
          <p:cNvPr id="4" name="Subtitle 2">
            <a:extLst>
              <a:ext uri="{FF2B5EF4-FFF2-40B4-BE49-F238E27FC236}">
                <a16:creationId xmlns:a16="http://schemas.microsoft.com/office/drawing/2014/main" id="{784561D4-EB87-397D-956A-AABDBFE183F8}"/>
              </a:ext>
            </a:extLst>
          </p:cNvPr>
          <p:cNvSpPr txBox="1">
            <a:spLocks/>
          </p:cNvSpPr>
          <p:nvPr userDrawn="1"/>
        </p:nvSpPr>
        <p:spPr>
          <a:xfrm>
            <a:off x="1362447" y="3539109"/>
            <a:ext cx="9143999"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a:t>
            </a:r>
          </a:p>
        </p:txBody>
      </p:sp>
    </p:spTree>
    <p:extLst>
      <p:ext uri="{BB962C8B-B14F-4D97-AF65-F5344CB8AC3E}">
        <p14:creationId xmlns:p14="http://schemas.microsoft.com/office/powerpoint/2010/main" val="2755816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74FC-DE1B-9293-150F-7EFF524B77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7344B-E5B0-05A5-0532-2BCCC5F13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63FF4E-3A6B-A153-B91A-FF5BC6076B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9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4787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5181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1BB3B-8A2D-84EB-CD53-F4FAA74D47F8}"/>
              </a:ext>
            </a:extLst>
          </p:cNvPr>
          <p:cNvSpPr>
            <a:spLocks noGrp="1"/>
          </p:cNvSpPr>
          <p:nvPr>
            <p:ph sz="half" idx="2"/>
          </p:nvPr>
        </p:nvSpPr>
        <p:spPr>
          <a:xfrm>
            <a:off x="6172200" y="3110949"/>
            <a:ext cx="5181600" cy="2345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91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10515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80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66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5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79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7FE-12B2-AD9C-105D-44EC096CD1B7}"/>
              </a:ext>
            </a:extLst>
          </p:cNvPr>
          <p:cNvSpPr>
            <a:spLocks noGrp="1"/>
          </p:cNvSpPr>
          <p:nvPr>
            <p:ph type="ctrTitle"/>
          </p:nvPr>
        </p:nvSpPr>
        <p:spPr>
          <a:xfrm>
            <a:off x="1524000" y="2474843"/>
            <a:ext cx="9144000" cy="103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B438-8AB3-0737-69BD-2C3EE57BB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368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5181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1BB3B-8A2D-84EB-CD53-F4FAA74D47F8}"/>
              </a:ext>
            </a:extLst>
          </p:cNvPr>
          <p:cNvSpPr>
            <a:spLocks noGrp="1"/>
          </p:cNvSpPr>
          <p:nvPr>
            <p:ph sz="half" idx="2"/>
          </p:nvPr>
        </p:nvSpPr>
        <p:spPr>
          <a:xfrm>
            <a:off x="6172200" y="3110949"/>
            <a:ext cx="5181600" cy="2345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92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E3E32A-60B9-4D23-9794-6A213BD2C92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604318-B7E5-4AC5-80E0-59AAB8B2060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8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6.jpeg"/><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6B122E7F-AC64-1FD8-93C5-5328705854ED}"/>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8C2310B-7D03-649D-DD48-DAE3C13435C5}"/>
              </a:ext>
            </a:extLst>
          </p:cNvPr>
          <p:cNvSpPr>
            <a:spLocks noGrp="1"/>
          </p:cNvSpPr>
          <p:nvPr>
            <p:ph type="title"/>
          </p:nvPr>
        </p:nvSpPr>
        <p:spPr>
          <a:xfrm>
            <a:off x="838200" y="22336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6390-DB6B-4711-38CC-2FC29C34FFE0}"/>
              </a:ext>
            </a:extLst>
          </p:cNvPr>
          <p:cNvSpPr>
            <a:spLocks noGrp="1"/>
          </p:cNvSpPr>
          <p:nvPr>
            <p:ph type="body" idx="1"/>
          </p:nvPr>
        </p:nvSpPr>
        <p:spPr>
          <a:xfrm>
            <a:off x="838200" y="3465581"/>
            <a:ext cx="10515600" cy="2030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11127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FFD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solidFill>
                  <a:srgbClr val="404042"/>
                </a:solidFill>
                <a:latin typeface="Gotham" panose="02000504050000020004" pitchFamily="2" charset="0"/>
              </a:rPr>
              <a:t>W</a:t>
            </a:r>
            <a:r>
              <a:rPr lang="en-US" sz="1100" baseline="0">
                <a:solidFill>
                  <a:srgbClr val="404042"/>
                </a:solidFill>
                <a:latin typeface="Gotham" panose="02000504050000020004" pitchFamily="2" charset="0"/>
              </a:rPr>
              <a:t>ELL-BEING</a:t>
            </a:r>
            <a:r>
              <a:rPr lang="en-US" sz="1100">
                <a:solidFill>
                  <a:srgbClr val="404042"/>
                </a:solidFill>
                <a:latin typeface="Gotham" panose="02000504050000020004" pitchFamily="2" charset="0"/>
              </a:rPr>
              <a:t> </a:t>
            </a:r>
            <a:r>
              <a:rPr lang="en-US" sz="1100" i="1" kern="1200">
                <a:solidFill>
                  <a:srgbClr val="404042"/>
                </a:solidFill>
                <a:latin typeface="Times New Roman" panose="02020603050405020304" pitchFamily="18" charset="0"/>
                <a:ea typeface="+mn-ea"/>
                <a:cs typeface="Times New Roman" panose="02020603050405020304" pitchFamily="18" charset="0"/>
              </a:rPr>
              <a:t>and</a:t>
            </a:r>
            <a:r>
              <a:rPr lang="en-US" sz="1100">
                <a:solidFill>
                  <a:srgbClr val="404042"/>
                </a:solidFill>
                <a:latin typeface="Gotham" panose="02000504050000020004" pitchFamily="2" charset="0"/>
              </a:rPr>
              <a:t> SUSTAINABILITY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I</a:t>
            </a:r>
            <a:r>
              <a:rPr lang="en-US" sz="1100">
                <a:solidFill>
                  <a:srgbClr val="404042"/>
                </a:solidFill>
                <a:latin typeface="Gotham" panose="02000504050000020004" pitchFamily="2" charset="0"/>
              </a:rPr>
              <a:t>NNOVATION </a:t>
            </a:r>
            <a:r>
              <a:rPr lang="en-US" sz="1100" i="1" kern="1200">
                <a:solidFill>
                  <a:srgbClr val="404042"/>
                </a:solidFill>
                <a:latin typeface="Times New Roman" panose="02020603050405020304" pitchFamily="18" charset="0"/>
                <a:ea typeface="+mn-ea"/>
                <a:cs typeface="Times New Roman" panose="02020603050405020304" pitchFamily="18" charset="0"/>
              </a:rPr>
              <a:t>and</a:t>
            </a:r>
            <a:r>
              <a:rPr lang="en-US" sz="1100" kern="1200">
                <a:solidFill>
                  <a:srgbClr val="404042"/>
                </a:solidFill>
                <a:latin typeface="Gotham" panose="02000504050000020004" pitchFamily="2" charset="0"/>
                <a:ea typeface="+mn-ea"/>
                <a:cs typeface="+mn-cs"/>
              </a:rPr>
              <a:t> </a:t>
            </a:r>
            <a:r>
              <a:rPr lang="en-US" sz="1100">
                <a:solidFill>
                  <a:srgbClr val="404042"/>
                </a:solidFill>
                <a:latin typeface="Gotham" panose="02000504050000020004" pitchFamily="2" charset="0"/>
              </a:rPr>
              <a:t>DISCOVERY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S</a:t>
            </a:r>
            <a:r>
              <a:rPr lang="en-US" sz="1100">
                <a:solidFill>
                  <a:srgbClr val="404042"/>
                </a:solidFill>
                <a:latin typeface="Gotham" panose="02000504050000020004" pitchFamily="2" charset="0"/>
              </a:rPr>
              <a:t>ERVICE EXCELLENCE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ACCOUNTABILITY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E</a:t>
            </a:r>
            <a:r>
              <a:rPr lang="en-US" sz="1100">
                <a:solidFill>
                  <a:srgbClr val="404042"/>
                </a:solidFill>
                <a:latin typeface="Gotham" panose="02000504050000020004" pitchFamily="2" charset="0"/>
              </a:rPr>
              <a:t>QUITY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JUSTICE </a:t>
            </a:r>
            <a:r>
              <a:rPr lang="en-US" sz="1100">
                <a:solidFill>
                  <a:srgbClr val="E31937"/>
                </a:solidFill>
                <a:latin typeface="Gotham" panose="02000504050000020004" pitchFamily="2" charset="0"/>
              </a:rPr>
              <a:t>| </a:t>
            </a:r>
            <a:r>
              <a:rPr lang="en-US" sz="1400" b="1">
                <a:solidFill>
                  <a:srgbClr val="404042"/>
                </a:solidFill>
                <a:latin typeface="Gotham" panose="02000504050000020004" pitchFamily="2" charset="0"/>
              </a:rPr>
              <a:t>R</a:t>
            </a:r>
            <a:r>
              <a:rPr lang="en-US" sz="1100">
                <a:solidFill>
                  <a:srgbClr val="404042"/>
                </a:solidFill>
                <a:latin typeface="Gotham" panose="02000504050000020004" pitchFamily="2" charset="0"/>
              </a:rPr>
              <a:t>ESPECT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INTEGRITY</a:t>
            </a:r>
          </a:p>
        </p:txBody>
      </p:sp>
      <p:pic>
        <p:nvPicPr>
          <p:cNvPr id="3" name="Picture 2">
            <a:extLst>
              <a:ext uri="{FF2B5EF4-FFF2-40B4-BE49-F238E27FC236}">
                <a16:creationId xmlns:a16="http://schemas.microsoft.com/office/drawing/2014/main" id="{F2842ED3-39B2-C799-0C97-CFCDB881B68F}"/>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175948095"/>
      </p:ext>
    </p:extLst>
  </p:cSld>
  <p:clrMap bg1="lt1" tx1="dk1" bg2="lt2" tx2="dk2" accent1="accent1" accent2="accent2" accent3="accent3" accent4="accent4" accent5="accent5" accent6="accent6" hlink="hlink" folHlink="folHlink"/>
  <p:sldLayoutIdLst>
    <p:sldLayoutId id="21474838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CD0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latin typeface="Gotham" panose="02000504050000020004" pitchFamily="2" charset="0"/>
              </a:rPr>
              <a:t>W</a:t>
            </a:r>
            <a:r>
              <a:rPr lang="en-US" sz="1100" baseline="0">
                <a:latin typeface="Gotham" panose="02000504050000020004" pitchFamily="2" charset="0"/>
              </a:rPr>
              <a:t>ELL-BEING</a:t>
            </a:r>
            <a:r>
              <a:rPr lang="en-US" sz="1100">
                <a:latin typeface="Gotham" panose="02000504050000020004" pitchFamily="2" charset="0"/>
              </a:rPr>
              <a:t>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a:latin typeface="Gotham" panose="02000504050000020004" pitchFamily="2" charset="0"/>
              </a:rPr>
              <a:t> SUSTAINABILITY </a:t>
            </a:r>
            <a:r>
              <a:rPr lang="en-US" sz="1100">
                <a:solidFill>
                  <a:srgbClr val="404042"/>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I</a:t>
            </a:r>
            <a:r>
              <a:rPr lang="en-US" sz="1100">
                <a:latin typeface="Gotham" panose="02000504050000020004" pitchFamily="2" charset="0"/>
              </a:rPr>
              <a:t>NNOVATION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kern="1200">
                <a:solidFill>
                  <a:schemeClr val="lt1"/>
                </a:solidFill>
                <a:latin typeface="Gotham" panose="02000504050000020004" pitchFamily="2" charset="0"/>
                <a:ea typeface="+mn-ea"/>
                <a:cs typeface="+mn-cs"/>
              </a:rPr>
              <a:t> </a:t>
            </a:r>
            <a:r>
              <a:rPr lang="en-US" sz="1100">
                <a:latin typeface="Gotham" panose="02000504050000020004" pitchFamily="2" charset="0"/>
              </a:rPr>
              <a:t>DISCOVERY </a:t>
            </a:r>
            <a:r>
              <a:rPr lang="en-US" sz="1100">
                <a:solidFill>
                  <a:srgbClr val="404042"/>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S</a:t>
            </a:r>
            <a:r>
              <a:rPr lang="en-US" sz="1100">
                <a:latin typeface="Gotham" panose="02000504050000020004" pitchFamily="2" charset="0"/>
              </a:rPr>
              <a:t>ERVICE EXCELLENCE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ACCOUNTABILITY </a:t>
            </a:r>
            <a:r>
              <a:rPr lang="en-US" sz="1100">
                <a:solidFill>
                  <a:srgbClr val="404042"/>
                </a:solidFill>
                <a:latin typeface="Gotham" panose="02000504050000020004" pitchFamily="2" charset="0"/>
              </a:rPr>
              <a:t>| </a:t>
            </a:r>
            <a:r>
              <a:rPr lang="en-US" sz="1400" b="1">
                <a:latin typeface="Gotham" panose="02000504050000020004" pitchFamily="2" charset="0"/>
              </a:rPr>
              <a:t>E</a:t>
            </a:r>
            <a:r>
              <a:rPr lang="en-US" sz="1100">
                <a:latin typeface="Gotham" panose="02000504050000020004" pitchFamily="2" charset="0"/>
              </a:rPr>
              <a:t>QUITY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JUSTICE</a:t>
            </a:r>
            <a:r>
              <a:rPr lang="en-US" sz="1100">
                <a:solidFill>
                  <a:srgbClr val="404042"/>
                </a:solidFill>
                <a:latin typeface="Gotham" panose="02000504050000020004" pitchFamily="2" charset="0"/>
              </a:rPr>
              <a:t> | </a:t>
            </a:r>
            <a:r>
              <a:rPr lang="en-US" sz="1400" b="1">
                <a:latin typeface="Gotham" panose="02000504050000020004" pitchFamily="2" charset="0"/>
              </a:rPr>
              <a:t>R</a:t>
            </a:r>
            <a:r>
              <a:rPr lang="en-US" sz="1100">
                <a:latin typeface="Gotham" panose="02000504050000020004" pitchFamily="2" charset="0"/>
              </a:rPr>
              <a:t>ESPECT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INTEGRITY</a:t>
            </a:r>
          </a:p>
        </p:txBody>
      </p:sp>
      <p:pic>
        <p:nvPicPr>
          <p:cNvPr id="3" name="Picture 2">
            <a:extLst>
              <a:ext uri="{FF2B5EF4-FFF2-40B4-BE49-F238E27FC236}">
                <a16:creationId xmlns:a16="http://schemas.microsoft.com/office/drawing/2014/main" id="{44431B78-E947-57B8-A160-E081300171F2}"/>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3711009545"/>
      </p:ext>
    </p:extLst>
  </p:cSld>
  <p:clrMap bg1="lt1" tx1="dk1" bg2="lt2" tx2="dk2" accent1="accent1" accent2="accent2" accent3="accent3" accent4="accent4" accent5="accent5" accent6="accent6" hlink="hlink" folHlink="folHlink"/>
  <p:sldLayoutIdLst>
    <p:sldLayoutId id="21474838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40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latin typeface="Gotham" panose="02000504050000020004" pitchFamily="2" charset="0"/>
              </a:rPr>
              <a:t>W</a:t>
            </a:r>
            <a:r>
              <a:rPr lang="en-US" sz="1100" baseline="0">
                <a:latin typeface="Gotham" panose="02000504050000020004" pitchFamily="2" charset="0"/>
              </a:rPr>
              <a:t>ELL-BEING</a:t>
            </a:r>
            <a:r>
              <a:rPr lang="en-US" sz="1100">
                <a:latin typeface="Gotham" panose="02000504050000020004" pitchFamily="2" charset="0"/>
              </a:rPr>
              <a:t>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a:latin typeface="Gotham" panose="02000504050000020004" pitchFamily="2" charset="0"/>
              </a:rPr>
              <a:t> SUSTAINABILITY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I</a:t>
            </a:r>
            <a:r>
              <a:rPr lang="en-US" sz="1100">
                <a:latin typeface="Gotham" panose="02000504050000020004" pitchFamily="2" charset="0"/>
              </a:rPr>
              <a:t>NNOVATION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kern="1200">
                <a:solidFill>
                  <a:schemeClr val="lt1"/>
                </a:solidFill>
                <a:latin typeface="Gotham" panose="02000504050000020004" pitchFamily="2" charset="0"/>
                <a:ea typeface="+mn-ea"/>
                <a:cs typeface="+mn-cs"/>
              </a:rPr>
              <a:t> </a:t>
            </a:r>
            <a:r>
              <a:rPr lang="en-US" sz="1100">
                <a:latin typeface="Gotham" panose="02000504050000020004" pitchFamily="2" charset="0"/>
              </a:rPr>
              <a:t>DISCOVERY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S</a:t>
            </a:r>
            <a:r>
              <a:rPr lang="en-US" sz="1100">
                <a:latin typeface="Gotham" panose="02000504050000020004" pitchFamily="2" charset="0"/>
              </a:rPr>
              <a:t>ERVICE EXCELLENCE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ACCOUNTABILITY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E</a:t>
            </a:r>
            <a:r>
              <a:rPr lang="en-US" sz="1100">
                <a:latin typeface="Gotham" panose="02000504050000020004" pitchFamily="2" charset="0"/>
              </a:rPr>
              <a:t>QUITY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JUSTICE </a:t>
            </a:r>
            <a:r>
              <a:rPr lang="en-US" sz="1100">
                <a:solidFill>
                  <a:srgbClr val="E31937"/>
                </a:solidFill>
                <a:latin typeface="Gotham" panose="02000504050000020004" pitchFamily="2" charset="0"/>
              </a:rPr>
              <a:t>| </a:t>
            </a:r>
            <a:r>
              <a:rPr lang="en-US" sz="1400" b="1">
                <a:latin typeface="Gotham" panose="02000504050000020004" pitchFamily="2" charset="0"/>
              </a:rPr>
              <a:t>R</a:t>
            </a:r>
            <a:r>
              <a:rPr lang="en-US" sz="1100">
                <a:latin typeface="Gotham" panose="02000504050000020004" pitchFamily="2" charset="0"/>
              </a:rPr>
              <a:t>ESPECT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INTEGRITY</a:t>
            </a:r>
          </a:p>
        </p:txBody>
      </p:sp>
      <p:pic>
        <p:nvPicPr>
          <p:cNvPr id="12" name="Picture 11">
            <a:extLst>
              <a:ext uri="{FF2B5EF4-FFF2-40B4-BE49-F238E27FC236}">
                <a16:creationId xmlns:a16="http://schemas.microsoft.com/office/drawing/2014/main" id="{DE025457-69A5-635A-0C6A-76CAB3164235}"/>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3582459853"/>
      </p:ext>
    </p:extLst>
  </p:cSld>
  <p:clrMap bg1="lt1" tx1="dk1" bg2="lt2" tx2="dk2" accent1="accent1" accent2="accent2" accent3="accent3" accent4="accent4" accent5="accent5" accent6="accent6" hlink="hlink" folHlink="folHlink"/>
  <p:sldLayoutIdLst>
    <p:sldLayoutId id="21474838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ose-up of a logo&#10;&#10;Description automatically generated with low confidence">
            <a:extLst>
              <a:ext uri="{FF2B5EF4-FFF2-40B4-BE49-F238E27FC236}">
                <a16:creationId xmlns:a16="http://schemas.microsoft.com/office/drawing/2014/main" id="{34229496-4E34-C418-09AE-4A741F56AAA1}"/>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8C2310B-7D03-649D-DD48-DAE3C13435C5}"/>
              </a:ext>
            </a:extLst>
          </p:cNvPr>
          <p:cNvSpPr>
            <a:spLocks noGrp="1"/>
          </p:cNvSpPr>
          <p:nvPr>
            <p:ph type="title"/>
          </p:nvPr>
        </p:nvSpPr>
        <p:spPr>
          <a:xfrm>
            <a:off x="838200" y="22336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6390-DB6B-4711-38CC-2FC29C34FFE0}"/>
              </a:ext>
            </a:extLst>
          </p:cNvPr>
          <p:cNvSpPr>
            <a:spLocks noGrp="1"/>
          </p:cNvSpPr>
          <p:nvPr>
            <p:ph type="body" idx="1"/>
          </p:nvPr>
        </p:nvSpPr>
        <p:spPr>
          <a:xfrm>
            <a:off x="838200" y="3465581"/>
            <a:ext cx="10515600" cy="2030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57892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ed and white corner&#10;&#10;Description automatically generated">
            <a:extLst>
              <a:ext uri="{FF2B5EF4-FFF2-40B4-BE49-F238E27FC236}">
                <a16:creationId xmlns:a16="http://schemas.microsoft.com/office/drawing/2014/main" id="{5DF605B5-4715-D473-34B6-2393D2B30006}"/>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2CBF300-5DA4-C0B1-7A6C-509DA290B1EA}"/>
              </a:ext>
            </a:extLst>
          </p:cNvPr>
          <p:cNvSpPr>
            <a:spLocks noGrp="1"/>
          </p:cNvSpPr>
          <p:nvPr>
            <p:ph type="title"/>
          </p:nvPr>
        </p:nvSpPr>
        <p:spPr>
          <a:xfrm>
            <a:off x="838200" y="365125"/>
            <a:ext cx="859000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2F8346-E4B7-EC37-10D9-5486557D7AB9}"/>
              </a:ext>
            </a:extLst>
          </p:cNvPr>
          <p:cNvSpPr>
            <a:spLocks noGrp="1"/>
          </p:cNvSpPr>
          <p:nvPr>
            <p:ph type="body" idx="1"/>
          </p:nvPr>
        </p:nvSpPr>
        <p:spPr>
          <a:xfrm>
            <a:off x="838200" y="1825625"/>
            <a:ext cx="9319054" cy="32159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red and white background&#10;&#10;AI-generated content may be incorrect.">
            <a:extLst>
              <a:ext uri="{FF2B5EF4-FFF2-40B4-BE49-F238E27FC236}">
                <a16:creationId xmlns:a16="http://schemas.microsoft.com/office/drawing/2014/main" id="{260AAC0D-DB9D-8075-AFF2-BAA41181D14C}"/>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52967795"/>
      </p:ext>
    </p:extLst>
  </p:cSld>
  <p:clrMap bg1="lt1" tx1="dk1" bg2="lt2" tx2="dk2" accent1="accent1" accent2="accent2" accent3="accent3" accent4="accent4" accent5="accent5" accent6="accent6" hlink="hlink" folHlink="folHlink"/>
  <p:sldLayoutIdLst>
    <p:sldLayoutId id="2147483828" r:id="rId1"/>
    <p:sldLayoutId id="21474838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BF300-5DA4-C0B1-7A6C-509DA290B1EA}"/>
              </a:ext>
            </a:extLst>
          </p:cNvPr>
          <p:cNvSpPr>
            <a:spLocks noGrp="1"/>
          </p:cNvSpPr>
          <p:nvPr>
            <p:ph type="title"/>
          </p:nvPr>
        </p:nvSpPr>
        <p:spPr>
          <a:xfrm>
            <a:off x="838200" y="365125"/>
            <a:ext cx="8590005"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A red and white background&#10;&#10;AI-generated content may be incorrect.">
            <a:extLst>
              <a:ext uri="{FF2B5EF4-FFF2-40B4-BE49-F238E27FC236}">
                <a16:creationId xmlns:a16="http://schemas.microsoft.com/office/drawing/2014/main" id="{29FB2195-F62B-3F74-8179-9866A9056F22}"/>
              </a:ext>
            </a:extLst>
          </p:cNvPr>
          <p:cNvPicPr>
            <a:picLocks noChangeAspect="1"/>
          </p:cNvPicPr>
          <p:nvPr userDrawn="1"/>
        </p:nvPicPr>
        <p:blipFill>
          <a:blip r:embed="rId8"/>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392F8346-E4B7-EC37-10D9-5486557D7AB9}"/>
              </a:ext>
            </a:extLst>
          </p:cNvPr>
          <p:cNvSpPr>
            <a:spLocks noGrp="1"/>
          </p:cNvSpPr>
          <p:nvPr>
            <p:ph type="body" idx="1"/>
          </p:nvPr>
        </p:nvSpPr>
        <p:spPr>
          <a:xfrm>
            <a:off x="838200" y="1825625"/>
            <a:ext cx="9319054" cy="3215932"/>
          </a:xfrm>
          <a:prstGeom prst="rect">
            <a:avLst/>
          </a:prstGeom>
        </p:spPr>
        <p:txBody>
          <a:bodyPr vert="horz" lIns="91440" tIns="45720" rIns="91440" bIns="45720" rtlCol="0">
            <a:normAutofit/>
          </a:bodyPr>
          <a:lstStyle/>
          <a:p>
            <a:pPr lvl="0"/>
            <a:r>
              <a:rPr lang="en-US"/>
              <a:t>Click to edit </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013AC1AD-14B1-8A19-0F68-A8BAD7326F95}"/>
              </a:ext>
            </a:extLst>
          </p:cNvPr>
          <p:cNvGrpSpPr/>
          <p:nvPr userDrawn="1"/>
        </p:nvGrpSpPr>
        <p:grpSpPr>
          <a:xfrm>
            <a:off x="1" y="5511800"/>
            <a:ext cx="12073466" cy="1346199"/>
            <a:chOff x="1" y="5511800"/>
            <a:chExt cx="12073466" cy="1346199"/>
          </a:xfrm>
        </p:grpSpPr>
        <p:sp>
          <p:nvSpPr>
            <p:cNvPr id="8" name="Rectangle 7">
              <a:extLst>
                <a:ext uri="{FF2B5EF4-FFF2-40B4-BE49-F238E27FC236}">
                  <a16:creationId xmlns:a16="http://schemas.microsoft.com/office/drawing/2014/main" id="{9B9EC22F-94D8-20F2-3827-CCB375D1AD8B}"/>
                </a:ext>
              </a:extLst>
            </p:cNvPr>
            <p:cNvSpPr/>
            <p:nvPr userDrawn="1"/>
          </p:nvSpPr>
          <p:spPr>
            <a:xfrm>
              <a:off x="118533" y="5511800"/>
              <a:ext cx="11794067" cy="1253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3936CE-0005-1865-8EC7-4B8255D18007}"/>
                </a:ext>
              </a:extLst>
            </p:cNvPr>
            <p:cNvPicPr>
              <a:picLocks noChangeAspect="1"/>
            </p:cNvPicPr>
            <p:nvPr userDrawn="1"/>
          </p:nvPicPr>
          <p:blipFill>
            <a:blip r:embed="rId9"/>
            <a:srcRect r="69560"/>
            <a:stretch/>
          </p:blipFill>
          <p:spPr>
            <a:xfrm>
              <a:off x="1" y="6102107"/>
              <a:ext cx="2108200" cy="755892"/>
            </a:xfrm>
            <a:prstGeom prst="rect">
              <a:avLst/>
            </a:prstGeom>
          </p:spPr>
        </p:pic>
        <p:pic>
          <p:nvPicPr>
            <p:cNvPr id="6" name="Picture 5">
              <a:extLst>
                <a:ext uri="{FF2B5EF4-FFF2-40B4-BE49-F238E27FC236}">
                  <a16:creationId xmlns:a16="http://schemas.microsoft.com/office/drawing/2014/main" id="{61A8B1AA-907B-BC74-4CA4-06C836250047}"/>
                </a:ext>
              </a:extLst>
            </p:cNvPr>
            <p:cNvPicPr>
              <a:picLocks noChangeAspect="1"/>
            </p:cNvPicPr>
            <p:nvPr userDrawn="1"/>
          </p:nvPicPr>
          <p:blipFill>
            <a:blip r:embed="rId9"/>
            <a:srcRect l="83130"/>
            <a:stretch/>
          </p:blipFill>
          <p:spPr>
            <a:xfrm>
              <a:off x="10905067" y="6102107"/>
              <a:ext cx="1168400" cy="755892"/>
            </a:xfrm>
            <a:prstGeom prst="rect">
              <a:avLst/>
            </a:prstGeom>
          </p:spPr>
        </p:pic>
      </p:grpSp>
    </p:spTree>
    <p:extLst>
      <p:ext uri="{BB962C8B-B14F-4D97-AF65-F5344CB8AC3E}">
        <p14:creationId xmlns:p14="http://schemas.microsoft.com/office/powerpoint/2010/main" val="59087034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umaryland.edu/financ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mailto:fas-employeerecognition@umaryland.edu"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mailto:DL-AF%20CASS%20HR-Payroll%20%3CDl-AFCASSHR-Payroll@umaryland.edu%3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umaryland.edu/cass/" TargetMode="External"/><Relationship Id="rId5" Type="http://schemas.openxmlformats.org/officeDocument/2006/relationships/hyperlink" Target="https://veoci.com/v/p/dashboard/5w5z82r5ca" TargetMode="External"/><Relationship Id="rId4" Type="http://schemas.openxmlformats.org/officeDocument/2006/relationships/hyperlink" Target="mailto:CASS@umaryland.edu"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umaryland.edu/cas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hyperlink" Target="https://share.percipio.com/cd/vBQeKsqqX" TargetMode="External"/><Relationship Id="rId4" Type="http://schemas.openxmlformats.org/officeDocument/2006/relationships/image" Target="../media/image37.svg"/><Relationship Id="rId9"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8.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p:txBody>
          <a:bodyPr>
            <a:normAutofit fontScale="90000"/>
          </a:bodyPr>
          <a:lstStyle/>
          <a:p>
            <a:r>
              <a:rPr lang="en-US" dirty="0"/>
              <a:t>Finance &amp; Auxiliary Services Town Hall</a:t>
            </a:r>
          </a:p>
        </p:txBody>
      </p:sp>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p:txBody>
          <a:bodyPr/>
          <a:lstStyle/>
          <a:p>
            <a:r>
              <a:rPr lang="en-US" dirty="0"/>
              <a:t>8/26/25</a:t>
            </a:r>
          </a:p>
          <a:p>
            <a:r>
              <a:rPr lang="en-US" dirty="0"/>
              <a:t>Scott Bitner, VP Finance &amp; Auxiliary Services</a:t>
            </a:r>
          </a:p>
          <a:p>
            <a:r>
              <a:rPr lang="en-US" dirty="0"/>
              <a:t>Deputy CFO</a:t>
            </a:r>
          </a:p>
        </p:txBody>
      </p:sp>
    </p:spTree>
    <p:extLst>
      <p:ext uri="{BB962C8B-B14F-4D97-AF65-F5344CB8AC3E}">
        <p14:creationId xmlns:p14="http://schemas.microsoft.com/office/powerpoint/2010/main" val="285534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B7E471-F82D-241C-FDC8-164853F20C64}"/>
              </a:ext>
            </a:extLst>
          </p:cNvPr>
          <p:cNvSpPr/>
          <p:nvPr/>
        </p:nvSpPr>
        <p:spPr>
          <a:xfrm>
            <a:off x="10363200" y="433137"/>
            <a:ext cx="1275347" cy="2109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CD071D4-114E-D790-905D-34088EBBCF69}"/>
              </a:ext>
            </a:extLst>
          </p:cNvPr>
          <p:cNvPicPr>
            <a:picLocks noChangeAspect="1"/>
          </p:cNvPicPr>
          <p:nvPr/>
        </p:nvPicPr>
        <p:blipFill>
          <a:blip r:embed="rId2"/>
          <a:stretch>
            <a:fillRect/>
          </a:stretch>
        </p:blipFill>
        <p:spPr>
          <a:xfrm>
            <a:off x="1894736" y="77041"/>
            <a:ext cx="9109317" cy="6591072"/>
          </a:xfrm>
          <a:prstGeom prst="rect">
            <a:avLst/>
          </a:prstGeom>
        </p:spPr>
      </p:pic>
      <p:sp>
        <p:nvSpPr>
          <p:cNvPr id="2" name="Rectangle 1">
            <a:extLst>
              <a:ext uri="{FF2B5EF4-FFF2-40B4-BE49-F238E27FC236}">
                <a16:creationId xmlns:a16="http://schemas.microsoft.com/office/drawing/2014/main" id="{096A062B-0DB7-13F6-D9F9-EE2AC4A85E8F}"/>
              </a:ext>
            </a:extLst>
          </p:cNvPr>
          <p:cNvSpPr/>
          <p:nvPr/>
        </p:nvSpPr>
        <p:spPr>
          <a:xfrm>
            <a:off x="2318084" y="571500"/>
            <a:ext cx="513348" cy="238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775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959F78-5D87-E389-7EAD-88F4220DFEB7}"/>
              </a:ext>
            </a:extLst>
          </p:cNvPr>
          <p:cNvSpPr txBox="1">
            <a:spLocks/>
          </p:cNvSpPr>
          <p:nvPr/>
        </p:nvSpPr>
        <p:spPr>
          <a:xfrm>
            <a:off x="838199" y="1613599"/>
            <a:ext cx="6536636" cy="728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Currently Funded CIP Projects</a:t>
            </a:r>
          </a:p>
        </p:txBody>
      </p:sp>
      <p:sp>
        <p:nvSpPr>
          <p:cNvPr id="9" name="Content Placeholder 2">
            <a:extLst>
              <a:ext uri="{FF2B5EF4-FFF2-40B4-BE49-F238E27FC236}">
                <a16:creationId xmlns:a16="http://schemas.microsoft.com/office/drawing/2014/main" id="{8A47A8B1-CD68-00BB-F9A2-2B458E9A5B76}"/>
              </a:ext>
            </a:extLst>
          </p:cNvPr>
          <p:cNvSpPr>
            <a:spLocks noGrp="1"/>
          </p:cNvSpPr>
          <p:nvPr>
            <p:ph sz="half" idx="1"/>
          </p:nvPr>
        </p:nvSpPr>
        <p:spPr>
          <a:xfrm>
            <a:off x="838200" y="2405400"/>
            <a:ext cx="10744200" cy="4339390"/>
          </a:xfrm>
        </p:spPr>
        <p:txBody>
          <a:bodyPr>
            <a:normAutofit/>
          </a:bodyPr>
          <a:lstStyle/>
          <a:p>
            <a:pPr lvl="0"/>
            <a:r>
              <a:rPr lang="en-US" sz="2400" b="1" dirty="0"/>
              <a:t>New School of Social Work: $125.262M</a:t>
            </a:r>
          </a:p>
          <a:p>
            <a:pPr lvl="1"/>
            <a:r>
              <a:rPr lang="en-US" sz="1800" dirty="0"/>
              <a:t>Entirely Bond Funded </a:t>
            </a:r>
          </a:p>
          <a:p>
            <a:r>
              <a:rPr lang="en-US" sz="2400" b="1" dirty="0"/>
              <a:t>Central Electric Substation and Electrical Infrastructure: $75.09M</a:t>
            </a:r>
          </a:p>
          <a:p>
            <a:pPr lvl="1"/>
            <a:r>
              <a:rPr lang="en-US" sz="1800" dirty="0"/>
              <a:t>Bonds and State General Funds: $71.57M; UMB Funding: $3M</a:t>
            </a:r>
          </a:p>
          <a:p>
            <a:r>
              <a:rPr lang="en-US" sz="2200" b="1" dirty="0"/>
              <a:t>Dental Ambulatory Surgery Center: $10.08M</a:t>
            </a:r>
          </a:p>
          <a:p>
            <a:pPr lvl="1"/>
            <a:r>
              <a:rPr lang="en-US" sz="1800" dirty="0"/>
              <a:t>Bonds</a:t>
            </a:r>
            <a:r>
              <a:rPr lang="en-US" sz="1800" b="1" dirty="0"/>
              <a:t>: </a:t>
            </a:r>
            <a:r>
              <a:rPr lang="en-US" sz="1800" dirty="0"/>
              <a:t>$3.2M; School Funding: $6.88M</a:t>
            </a:r>
          </a:p>
          <a:p>
            <a:endParaRPr lang="en-US" sz="2200" b="1" dirty="0"/>
          </a:p>
          <a:p>
            <a:endParaRPr lang="en-US" sz="2200" dirty="0"/>
          </a:p>
          <a:p>
            <a:endParaRPr lang="en-US" sz="2600" dirty="0"/>
          </a:p>
          <a:p>
            <a:endParaRPr lang="en-US" dirty="0"/>
          </a:p>
        </p:txBody>
      </p:sp>
    </p:spTree>
    <p:extLst>
      <p:ext uri="{BB962C8B-B14F-4D97-AF65-F5344CB8AC3E}">
        <p14:creationId xmlns:p14="http://schemas.microsoft.com/office/powerpoint/2010/main" val="167287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477D32-2693-54C3-89A4-75958F08D618}"/>
              </a:ext>
            </a:extLst>
          </p:cNvPr>
          <p:cNvSpPr txBox="1">
            <a:spLocks/>
          </p:cNvSpPr>
          <p:nvPr/>
        </p:nvSpPr>
        <p:spPr>
          <a:xfrm>
            <a:off x="838200" y="1613599"/>
            <a:ext cx="5334000"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Unfunded CIP Requests</a:t>
            </a:r>
          </a:p>
        </p:txBody>
      </p:sp>
      <p:sp>
        <p:nvSpPr>
          <p:cNvPr id="6" name="Content Placeholder 2">
            <a:extLst>
              <a:ext uri="{FF2B5EF4-FFF2-40B4-BE49-F238E27FC236}">
                <a16:creationId xmlns:a16="http://schemas.microsoft.com/office/drawing/2014/main" id="{EDAEF4BA-2FA7-0155-57D9-F859C5074F3E}"/>
              </a:ext>
            </a:extLst>
          </p:cNvPr>
          <p:cNvSpPr>
            <a:spLocks noGrp="1"/>
          </p:cNvSpPr>
          <p:nvPr>
            <p:ph sz="half" idx="1"/>
          </p:nvPr>
        </p:nvSpPr>
        <p:spPr>
          <a:xfrm>
            <a:off x="838200" y="2436573"/>
            <a:ext cx="10744200" cy="4339390"/>
          </a:xfrm>
        </p:spPr>
        <p:txBody>
          <a:bodyPr>
            <a:normAutofit/>
          </a:bodyPr>
          <a:lstStyle/>
          <a:p>
            <a:pPr lvl="0"/>
            <a:r>
              <a:rPr lang="en-US" sz="2400" b="1" dirty="0"/>
              <a:t>Maryland Psychiatric Research Center (MPRC): $TBD</a:t>
            </a:r>
          </a:p>
          <a:p>
            <a:pPr lvl="1"/>
            <a:r>
              <a:rPr lang="en-US" sz="2000" dirty="0"/>
              <a:t>Part 1 Facilties Program being developed</a:t>
            </a:r>
          </a:p>
          <a:p>
            <a:r>
              <a:rPr lang="en-US" sz="2400" b="1" dirty="0"/>
              <a:t>Plaza Park Renovations: $23.53M</a:t>
            </a:r>
          </a:p>
          <a:p>
            <a:pPr lvl="1"/>
            <a:r>
              <a:rPr lang="en-US" sz="2000" dirty="0"/>
              <a:t>Part 1 &amp; 2 Facilities Programs Submitted</a:t>
            </a:r>
          </a:p>
          <a:p>
            <a:pPr lvl="1"/>
            <a:endParaRPr lang="en-US" sz="2000" b="1" dirty="0"/>
          </a:p>
          <a:p>
            <a:endParaRPr lang="en-US" sz="2200" b="1" dirty="0"/>
          </a:p>
          <a:p>
            <a:endParaRPr lang="en-US" sz="2200" dirty="0"/>
          </a:p>
          <a:p>
            <a:endParaRPr lang="en-US" sz="2600" dirty="0"/>
          </a:p>
          <a:p>
            <a:endParaRPr lang="en-US" dirty="0"/>
          </a:p>
        </p:txBody>
      </p:sp>
    </p:spTree>
    <p:extLst>
      <p:ext uri="{BB962C8B-B14F-4D97-AF65-F5344CB8AC3E}">
        <p14:creationId xmlns:p14="http://schemas.microsoft.com/office/powerpoint/2010/main" val="230195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7978-8EC6-FEAC-63AE-099F32F83CC4}"/>
              </a:ext>
            </a:extLst>
          </p:cNvPr>
          <p:cNvSpPr>
            <a:spLocks noGrp="1"/>
          </p:cNvSpPr>
          <p:nvPr>
            <p:ph type="title"/>
          </p:nvPr>
        </p:nvSpPr>
        <p:spPr>
          <a:xfrm>
            <a:off x="914400" y="1070804"/>
            <a:ext cx="10515600" cy="728180"/>
          </a:xfrm>
        </p:spPr>
        <p:txBody>
          <a:bodyPr>
            <a:normAutofit/>
          </a:bodyPr>
          <a:lstStyle/>
          <a:p>
            <a:r>
              <a:rPr lang="en-US" sz="3400" b="1" dirty="0">
                <a:solidFill>
                  <a:srgbClr val="C00000"/>
                </a:solidFill>
              </a:rPr>
              <a:t>Recent Notable Real Estate Transactions</a:t>
            </a:r>
          </a:p>
        </p:txBody>
      </p:sp>
      <p:sp>
        <p:nvSpPr>
          <p:cNvPr id="3" name="Content Placeholder 2">
            <a:extLst>
              <a:ext uri="{FF2B5EF4-FFF2-40B4-BE49-F238E27FC236}">
                <a16:creationId xmlns:a16="http://schemas.microsoft.com/office/drawing/2014/main" id="{1AB8E684-58D1-6048-12C2-4762FEC96E8E}"/>
              </a:ext>
            </a:extLst>
          </p:cNvPr>
          <p:cNvSpPr>
            <a:spLocks noGrp="1"/>
          </p:cNvSpPr>
          <p:nvPr>
            <p:ph sz="half" idx="1"/>
          </p:nvPr>
        </p:nvSpPr>
        <p:spPr>
          <a:xfrm>
            <a:off x="914400" y="1928191"/>
            <a:ext cx="11181522" cy="3859005"/>
          </a:xfrm>
        </p:spPr>
        <p:txBody>
          <a:bodyPr>
            <a:normAutofit fontScale="77500" lnSpcReduction="20000"/>
          </a:bodyPr>
          <a:lstStyle/>
          <a:p>
            <a:r>
              <a:rPr lang="en-US" dirty="0"/>
              <a:t>Sale of Fayette Square</a:t>
            </a:r>
          </a:p>
          <a:p>
            <a:endParaRPr lang="en-US" sz="800" dirty="0"/>
          </a:p>
          <a:p>
            <a:r>
              <a:rPr lang="en-US" dirty="0"/>
              <a:t>Swap agreement for the current Lodge and Former Ronald McDonald House</a:t>
            </a:r>
          </a:p>
          <a:p>
            <a:endParaRPr lang="en-US" sz="900" dirty="0"/>
          </a:p>
          <a:p>
            <a:r>
              <a:rPr lang="en-US" dirty="0"/>
              <a:t>MOU allowing for the demolition of 613 West Lexington Street</a:t>
            </a:r>
          </a:p>
          <a:p>
            <a:endParaRPr lang="en-US" sz="900" dirty="0"/>
          </a:p>
          <a:p>
            <a:r>
              <a:rPr lang="en-US" dirty="0"/>
              <a:t>Lease of Space in 4 MLK</a:t>
            </a:r>
          </a:p>
          <a:p>
            <a:endParaRPr lang="en-US" sz="1000" dirty="0"/>
          </a:p>
          <a:p>
            <a:r>
              <a:rPr lang="en-US" dirty="0"/>
              <a:t>Expiration of leases in BioPark 1</a:t>
            </a:r>
          </a:p>
          <a:p>
            <a:endParaRPr lang="en-US" sz="1100" dirty="0"/>
          </a:p>
          <a:p>
            <a:r>
              <a:rPr lang="en-US" dirty="0"/>
              <a:t>Lease for Institute for Health Computing</a:t>
            </a:r>
          </a:p>
          <a:p>
            <a:endParaRPr lang="en-US" sz="1300" dirty="0"/>
          </a:p>
          <a:p>
            <a:r>
              <a:rPr lang="en-US" dirty="0"/>
              <a:t>Leases for temporary Strategic Operation Center (SOC)</a:t>
            </a:r>
          </a:p>
        </p:txBody>
      </p:sp>
    </p:spTree>
    <p:extLst>
      <p:ext uri="{BB962C8B-B14F-4D97-AF65-F5344CB8AC3E}">
        <p14:creationId xmlns:p14="http://schemas.microsoft.com/office/powerpoint/2010/main" val="896530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E6F5B0-7533-436D-FB6B-BDCFD73BB47C}"/>
              </a:ext>
            </a:extLst>
          </p:cNvPr>
          <p:cNvSpPr/>
          <p:nvPr/>
        </p:nvSpPr>
        <p:spPr>
          <a:xfrm>
            <a:off x="8177646" y="207819"/>
            <a:ext cx="3865418" cy="19119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587126C-B742-7CC1-5B0D-4DF3197BF8A2}"/>
              </a:ext>
            </a:extLst>
          </p:cNvPr>
          <p:cNvSpPr txBox="1">
            <a:spLocks/>
          </p:cNvSpPr>
          <p:nvPr/>
        </p:nvSpPr>
        <p:spPr>
          <a:xfrm>
            <a:off x="415636" y="634385"/>
            <a:ext cx="11776364" cy="1350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Light" panose="020F0302020204030204"/>
                <a:ea typeface="+mj-ea"/>
                <a:cs typeface="+mj-cs"/>
              </a:rPr>
              <a:t>Downtown Partnership of Baltimore (DPOB)</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Calibri Light" panose="020F0302020204030204"/>
                <a:ea typeface="+mj-ea"/>
                <a:cs typeface="+mj-cs"/>
              </a:rPr>
              <a:t>Strategic Operations Center (SOC)</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srgbClr val="C00000"/>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E72DD11F-FA1A-F988-4CC8-44D6EC1AAAFF}"/>
              </a:ext>
            </a:extLst>
          </p:cNvPr>
          <p:cNvPicPr>
            <a:picLocks noChangeAspect="1"/>
          </p:cNvPicPr>
          <p:nvPr/>
        </p:nvPicPr>
        <p:blipFill>
          <a:blip r:embed="rId2"/>
          <a:stretch>
            <a:fillRect/>
          </a:stretch>
        </p:blipFill>
        <p:spPr>
          <a:xfrm>
            <a:off x="1652155" y="1667973"/>
            <a:ext cx="9299863" cy="5190027"/>
          </a:xfrm>
          <a:prstGeom prst="rect">
            <a:avLst/>
          </a:prstGeom>
        </p:spPr>
      </p:pic>
      <p:sp>
        <p:nvSpPr>
          <p:cNvPr id="9" name="TextBox 8">
            <a:extLst>
              <a:ext uri="{FF2B5EF4-FFF2-40B4-BE49-F238E27FC236}">
                <a16:creationId xmlns:a16="http://schemas.microsoft.com/office/drawing/2014/main" id="{8F159F96-CE14-4E95-1670-FC4C15849791}"/>
              </a:ext>
            </a:extLst>
          </p:cNvPr>
          <p:cNvSpPr txBox="1"/>
          <p:nvPr/>
        </p:nvSpPr>
        <p:spPr>
          <a:xfrm>
            <a:off x="3247038" y="6280849"/>
            <a:ext cx="6556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*CONCEPT FLOORPLAN FOR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FLOOR OF LEXINGTON GARAGE </a:t>
            </a:r>
          </a:p>
        </p:txBody>
      </p:sp>
    </p:spTree>
    <p:extLst>
      <p:ext uri="{BB962C8B-B14F-4D97-AF65-F5344CB8AC3E}">
        <p14:creationId xmlns:p14="http://schemas.microsoft.com/office/powerpoint/2010/main" val="183856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D10502-BC7F-7531-6F04-DD53B173364B}"/>
              </a:ext>
            </a:extLst>
          </p:cNvPr>
          <p:cNvSpPr>
            <a:spLocks noGrp="1"/>
          </p:cNvSpPr>
          <p:nvPr>
            <p:ph sz="half" idx="1"/>
          </p:nvPr>
        </p:nvSpPr>
        <p:spPr>
          <a:xfrm>
            <a:off x="1381990" y="2243532"/>
            <a:ext cx="10449339" cy="2633870"/>
          </a:xfrm>
        </p:spPr>
        <p:txBody>
          <a:bodyPr>
            <a:normAutofit/>
          </a:bodyPr>
          <a:lstStyle/>
          <a:p>
            <a:r>
              <a:rPr lang="en-US" sz="2400" dirty="0"/>
              <a:t>North Campus Master Developer RFP</a:t>
            </a:r>
          </a:p>
          <a:p>
            <a:endParaRPr lang="en-US" sz="800" dirty="0"/>
          </a:p>
          <a:p>
            <a:r>
              <a:rPr lang="en-US" sz="2400" dirty="0"/>
              <a:t>Sidewalk replacement along the 500 block of West Lexington Street</a:t>
            </a:r>
          </a:p>
          <a:p>
            <a:endParaRPr lang="en-US" sz="800" dirty="0"/>
          </a:p>
          <a:p>
            <a:r>
              <a:rPr lang="en-US" sz="2400" dirty="0"/>
              <a:t>Post Office Negotiations</a:t>
            </a:r>
          </a:p>
          <a:p>
            <a:endParaRPr lang="en-US" sz="900" dirty="0"/>
          </a:p>
          <a:p>
            <a:r>
              <a:rPr lang="en-US" sz="2400" dirty="0"/>
              <a:t>Campus Environment Committee</a:t>
            </a:r>
          </a:p>
          <a:p>
            <a:endParaRPr lang="en-US" dirty="0"/>
          </a:p>
        </p:txBody>
      </p:sp>
      <p:sp>
        <p:nvSpPr>
          <p:cNvPr id="8" name="Title 1">
            <a:extLst>
              <a:ext uri="{FF2B5EF4-FFF2-40B4-BE49-F238E27FC236}">
                <a16:creationId xmlns:a16="http://schemas.microsoft.com/office/drawing/2014/main" id="{40209159-CA19-D6BC-4A08-0EE102C98C30}"/>
              </a:ext>
            </a:extLst>
          </p:cNvPr>
          <p:cNvSpPr>
            <a:spLocks noGrp="1"/>
          </p:cNvSpPr>
          <p:nvPr>
            <p:ph type="title"/>
          </p:nvPr>
        </p:nvSpPr>
        <p:spPr>
          <a:xfrm>
            <a:off x="1381990" y="1382531"/>
            <a:ext cx="10515600" cy="728180"/>
          </a:xfrm>
        </p:spPr>
        <p:txBody>
          <a:bodyPr>
            <a:normAutofit/>
          </a:bodyPr>
          <a:lstStyle/>
          <a:p>
            <a:r>
              <a:rPr lang="en-US" sz="3400" b="1" dirty="0">
                <a:solidFill>
                  <a:srgbClr val="C00000"/>
                </a:solidFill>
              </a:rPr>
              <a:t>Campus Vibrancy</a:t>
            </a:r>
          </a:p>
        </p:txBody>
      </p:sp>
    </p:spTree>
    <p:extLst>
      <p:ext uri="{BB962C8B-B14F-4D97-AF65-F5344CB8AC3E}">
        <p14:creationId xmlns:p14="http://schemas.microsoft.com/office/powerpoint/2010/main" val="258068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DC124A-02AD-B7B5-7007-F58B75EBCDB1}"/>
              </a:ext>
            </a:extLst>
          </p:cNvPr>
          <p:cNvSpPr/>
          <p:nvPr/>
        </p:nvSpPr>
        <p:spPr>
          <a:xfrm>
            <a:off x="7861852" y="496957"/>
            <a:ext cx="4184374" cy="2295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45AC7E7-CF36-10F7-890D-E90AAC509F3B}"/>
              </a:ext>
            </a:extLst>
          </p:cNvPr>
          <p:cNvSpPr/>
          <p:nvPr/>
        </p:nvSpPr>
        <p:spPr>
          <a:xfrm>
            <a:off x="2209799" y="6044183"/>
            <a:ext cx="7878417" cy="741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6EF056-A466-AB1F-206C-4B923C0C8C9B}"/>
              </a:ext>
            </a:extLst>
          </p:cNvPr>
          <p:cNvSpPr txBox="1"/>
          <p:nvPr/>
        </p:nvSpPr>
        <p:spPr>
          <a:xfrm>
            <a:off x="1347149" y="1644926"/>
            <a:ext cx="1000333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Campus feedback during the 2022 Facilities Master Plan and current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Campus Vibrancy Project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activities are strongly supportive of the redevelopment of underutilized parcels and an increase in neighborhood housing and amenities.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RFP issued December 2023 for a smaller assemblage of properties received limited responses. Potential respondents indicated a larger scale was needed to create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Neighborhood housing complexes are routinely between 90-95% occupancy but developers are slow to invest based upon perceived risks.</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Engage a Master Developer to organize the redevelopment of up to 5 unimproved UMB owned sites and the Pascault Row housing complex for redevelopment.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Developer to be responsible for the planning, design, and construction along with the assembly/ management of the development team and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1C5064-E8E5-CB75-B9CA-EC85FE2EF854}"/>
              </a:ext>
            </a:extLst>
          </p:cNvPr>
          <p:cNvSpPr>
            <a:spLocks noGrp="1"/>
          </p:cNvSpPr>
          <p:nvPr>
            <p:ph type="title" idx="4294967295"/>
          </p:nvPr>
        </p:nvSpPr>
        <p:spPr>
          <a:xfrm>
            <a:off x="944216" y="997328"/>
            <a:ext cx="9144000" cy="431800"/>
          </a:xfrm>
        </p:spPr>
        <p:txBody>
          <a:bodyPr>
            <a:noAutofit/>
          </a:bodyPr>
          <a:lstStyle/>
          <a:p>
            <a:pPr algn="ctr"/>
            <a:r>
              <a:rPr lang="en-US" sz="4000" b="1" dirty="0">
                <a:solidFill>
                  <a:srgbClr val="C00000"/>
                </a:solidFill>
              </a:rPr>
              <a:t>Background: UMB Master Developer RFP</a:t>
            </a:r>
          </a:p>
        </p:txBody>
      </p:sp>
    </p:spTree>
    <p:extLst>
      <p:ext uri="{BB962C8B-B14F-4D97-AF65-F5344CB8AC3E}">
        <p14:creationId xmlns:p14="http://schemas.microsoft.com/office/powerpoint/2010/main" val="402621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E326C4-8F78-19C9-7CDF-2A57736DA685}"/>
              </a:ext>
            </a:extLst>
          </p:cNvPr>
          <p:cNvSpPr/>
          <p:nvPr/>
        </p:nvSpPr>
        <p:spPr>
          <a:xfrm>
            <a:off x="7861852" y="496957"/>
            <a:ext cx="4184374" cy="2295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map of a city&#10;&#10;Description automatically generated">
            <a:extLst>
              <a:ext uri="{FF2B5EF4-FFF2-40B4-BE49-F238E27FC236}">
                <a16:creationId xmlns:a16="http://schemas.microsoft.com/office/drawing/2014/main" id="{31419FED-1FDB-7F2D-0687-4477670318F7}"/>
              </a:ext>
            </a:extLst>
          </p:cNvPr>
          <p:cNvPicPr>
            <a:picLocks noChangeAspect="1"/>
          </p:cNvPicPr>
          <p:nvPr/>
        </p:nvPicPr>
        <p:blipFill>
          <a:blip r:embed="rId3"/>
          <a:stretch>
            <a:fillRect/>
          </a:stretch>
        </p:blipFill>
        <p:spPr>
          <a:xfrm>
            <a:off x="2292097" y="714146"/>
            <a:ext cx="7680959" cy="6030702"/>
          </a:xfrm>
          <a:prstGeom prst="rect">
            <a:avLst/>
          </a:prstGeom>
        </p:spPr>
      </p:pic>
      <p:sp>
        <p:nvSpPr>
          <p:cNvPr id="4" name="Title 1">
            <a:extLst>
              <a:ext uri="{FF2B5EF4-FFF2-40B4-BE49-F238E27FC236}">
                <a16:creationId xmlns:a16="http://schemas.microsoft.com/office/drawing/2014/main" id="{BB8D78E6-D752-577B-E113-A02A63C9E3FA}"/>
              </a:ext>
            </a:extLst>
          </p:cNvPr>
          <p:cNvSpPr>
            <a:spLocks noGrp="1"/>
          </p:cNvSpPr>
          <p:nvPr>
            <p:ph type="title" idx="4294967295"/>
          </p:nvPr>
        </p:nvSpPr>
        <p:spPr>
          <a:xfrm>
            <a:off x="1524000" y="195263"/>
            <a:ext cx="9144000" cy="431800"/>
          </a:xfrm>
        </p:spPr>
        <p:txBody>
          <a:bodyPr>
            <a:noAutofit/>
          </a:bodyPr>
          <a:lstStyle/>
          <a:p>
            <a:pPr algn="ctr"/>
            <a:r>
              <a:rPr lang="en-US" sz="3200" b="1" dirty="0">
                <a:solidFill>
                  <a:srgbClr val="C00000"/>
                </a:solidFill>
              </a:rPr>
              <a:t>North Campus Redevelopment Sites in RFP</a:t>
            </a:r>
          </a:p>
        </p:txBody>
      </p:sp>
    </p:spTree>
    <p:extLst>
      <p:ext uri="{BB962C8B-B14F-4D97-AF65-F5344CB8AC3E}">
        <p14:creationId xmlns:p14="http://schemas.microsoft.com/office/powerpoint/2010/main" val="1323219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F50E9-8BF9-060B-E007-66CA12BE21E2}"/>
              </a:ext>
            </a:extLst>
          </p:cNvPr>
          <p:cNvSpPr txBox="1"/>
          <p:nvPr/>
        </p:nvSpPr>
        <p:spPr>
          <a:xfrm>
            <a:off x="1379685" y="1955145"/>
            <a:ext cx="8577072" cy="440120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Issued RFP (Nov 2024) for the redevelopment of: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Five UMB-owned infill sites and the Pascault Row student housing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Received six competitive responses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Shortlisted and interviewed four firms in March 2025:</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Selected top-ranked respondent in May 2025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Entered exclusive negotiations with for Lexington Street Corridor redevelopment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Pre-development phase officially launched in June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603CA09-DA4D-973F-73A8-04AB3A39BEEE}"/>
              </a:ext>
            </a:extLst>
          </p:cNvPr>
          <p:cNvSpPr txBox="1">
            <a:spLocks/>
          </p:cNvSpPr>
          <p:nvPr/>
        </p:nvSpPr>
        <p:spPr>
          <a:xfrm>
            <a:off x="1379685" y="1523345"/>
            <a:ext cx="9144000"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North Campus Development Progress</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3217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321E19-7CB4-91F2-C5AF-23B813E31A29}"/>
              </a:ext>
            </a:extLst>
          </p:cNvPr>
          <p:cNvSpPr txBox="1"/>
          <p:nvPr/>
        </p:nvSpPr>
        <p:spPr>
          <a:xfrm>
            <a:off x="2944467" y="3204577"/>
            <a:ext cx="61672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604318-B7E5-4AC5-80E0-59AAB8B2060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95388E3-366A-A89F-CB8C-224833B91242}"/>
              </a:ext>
            </a:extLst>
          </p:cNvPr>
          <p:cNvSpPr txBox="1">
            <a:spLocks/>
          </p:cNvSpPr>
          <p:nvPr/>
        </p:nvSpPr>
        <p:spPr>
          <a:xfrm>
            <a:off x="5876285" y="2301900"/>
            <a:ext cx="9144000"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North Campus Development Progress</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 name="Rectangle 10">
            <a:extLst>
              <a:ext uri="{FF2B5EF4-FFF2-40B4-BE49-F238E27FC236}">
                <a16:creationId xmlns:a16="http://schemas.microsoft.com/office/drawing/2014/main" id="{7572231B-2259-70A6-CE10-413D4341A2B6}"/>
              </a:ext>
            </a:extLst>
          </p:cNvPr>
          <p:cNvSpPr/>
          <p:nvPr/>
        </p:nvSpPr>
        <p:spPr>
          <a:xfrm>
            <a:off x="2209799" y="6044183"/>
            <a:ext cx="7878417" cy="741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B9646D-9836-FFDE-12B8-F999235A5B40}"/>
              </a:ext>
            </a:extLst>
          </p:cNvPr>
          <p:cNvSpPr txBox="1"/>
          <p:nvPr/>
        </p:nvSpPr>
        <p:spPr>
          <a:xfrm>
            <a:off x="5876285" y="2804815"/>
            <a:ext cx="5891645"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Ground lease of campus land to enable the construction of 2 new apartment buildings on the north campus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apartment buildings to include ~1,150 beds and ground floor retail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Long term lease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Pascault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Row followed by substantial renovations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Improvements to sidewalks and public infrastructure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DETAILS STILL UNDER NEGOTIATION</a:t>
            </a:r>
          </a:p>
        </p:txBody>
      </p:sp>
      <p:pic>
        <p:nvPicPr>
          <p:cNvPr id="6" name="Picture 5">
            <a:extLst>
              <a:ext uri="{FF2B5EF4-FFF2-40B4-BE49-F238E27FC236}">
                <a16:creationId xmlns:a16="http://schemas.microsoft.com/office/drawing/2014/main" id="{B410CA1A-0C0B-9FAA-9855-5D38218B2E1D}"/>
              </a:ext>
            </a:extLst>
          </p:cNvPr>
          <p:cNvPicPr>
            <a:picLocks noChangeAspect="1"/>
          </p:cNvPicPr>
          <p:nvPr/>
        </p:nvPicPr>
        <p:blipFill>
          <a:blip r:embed="rId2"/>
          <a:stretch>
            <a:fillRect/>
          </a:stretch>
        </p:blipFill>
        <p:spPr>
          <a:xfrm>
            <a:off x="901445" y="1251943"/>
            <a:ext cx="4637214" cy="5172987"/>
          </a:xfrm>
          <a:prstGeom prst="rect">
            <a:avLst/>
          </a:prstGeom>
        </p:spPr>
      </p:pic>
    </p:spTree>
    <p:extLst>
      <p:ext uri="{BB962C8B-B14F-4D97-AF65-F5344CB8AC3E}">
        <p14:creationId xmlns:p14="http://schemas.microsoft.com/office/powerpoint/2010/main" val="151571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1391354" y="645756"/>
            <a:ext cx="10515600" cy="728180"/>
          </a:xfrm>
        </p:spPr>
        <p:txBody>
          <a:bodyPr>
            <a:normAutofit/>
          </a:bodyPr>
          <a:lstStyle/>
          <a:p>
            <a:r>
              <a:rPr lang="en-US" dirty="0"/>
              <a:t>Agenda</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677562" y="1385228"/>
            <a:ext cx="10515600" cy="4328626"/>
          </a:xfrm>
        </p:spPr>
        <p:txBody>
          <a:bodyPr>
            <a:normAutofit/>
          </a:bodyPr>
          <a:lstStyle/>
          <a:p>
            <a:r>
              <a:rPr lang="en-US" dirty="0"/>
              <a:t>Real Estate Planning &amp; Space Management (25)</a:t>
            </a:r>
          </a:p>
          <a:p>
            <a:r>
              <a:rPr lang="en-US" dirty="0"/>
              <a:t>Employee Recognition Awards (10) </a:t>
            </a:r>
          </a:p>
          <a:p>
            <a:pPr algn="l"/>
            <a:r>
              <a:rPr lang="en-US" dirty="0"/>
              <a:t>Division Highlighted for Quarter – Central Administrative Support Services (25)</a:t>
            </a:r>
          </a:p>
          <a:p>
            <a:pPr algn="l"/>
            <a:r>
              <a:rPr lang="en-US"/>
              <a:t>HCM Update (</a:t>
            </a:r>
            <a:r>
              <a:rPr lang="en-US" dirty="0"/>
              <a:t>15)</a:t>
            </a:r>
          </a:p>
          <a:p>
            <a:pPr algn="l"/>
            <a:r>
              <a:rPr lang="en-US" dirty="0"/>
              <a:t>Upcoming Events (5)</a:t>
            </a:r>
          </a:p>
          <a:p>
            <a:pPr algn="l"/>
            <a:r>
              <a:rPr lang="en-US" dirty="0"/>
              <a:t>Q&amp;A (10)</a:t>
            </a:r>
          </a:p>
        </p:txBody>
      </p:sp>
    </p:spTree>
    <p:extLst>
      <p:ext uri="{BB962C8B-B14F-4D97-AF65-F5344CB8AC3E}">
        <p14:creationId xmlns:p14="http://schemas.microsoft.com/office/powerpoint/2010/main" val="357797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3B81-F16C-043F-6C9F-BDE0CA378F19}"/>
              </a:ext>
            </a:extLst>
          </p:cNvPr>
          <p:cNvSpPr txBox="1">
            <a:spLocks/>
          </p:cNvSpPr>
          <p:nvPr/>
        </p:nvSpPr>
        <p:spPr>
          <a:xfrm>
            <a:off x="1394991" y="1832619"/>
            <a:ext cx="9144000"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North Campus Development Next Steps</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255DF3BE-373B-1F01-AF87-EBFF7154D3A5}"/>
              </a:ext>
            </a:extLst>
          </p:cNvPr>
          <p:cNvSpPr txBox="1"/>
          <p:nvPr/>
        </p:nvSpPr>
        <p:spPr>
          <a:xfrm>
            <a:off x="1394991" y="2488269"/>
            <a:ext cx="8577072" cy="36471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Continue term sheet negotiations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Begin due diligence and background studies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Draft ground lease/ master developer agreements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Seek BOR approval for  ground lease/ sale of subject properties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Begin public infrastructure work and entitlements/ design for apartment construction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Target Construction Period October ‘26 to July ‘28</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Opening for Fall ‘28 Semester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300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384DF8-A601-FCA6-C177-75FDBFEE62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C79AB-F41F-430D-934A-66C59D73E6BF}"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213646C-212A-29C2-083D-2F06A9F335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9927599-0DB1-62AD-B620-557F903E24C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604318-B7E5-4AC5-80E0-59AAB8B2060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DFEFC41-696A-D7BF-7189-5F68D820B352}"/>
              </a:ext>
            </a:extLst>
          </p:cNvPr>
          <p:cNvSpPr txBox="1">
            <a:spLocks/>
          </p:cNvSpPr>
          <p:nvPr/>
        </p:nvSpPr>
        <p:spPr>
          <a:xfrm>
            <a:off x="427383" y="3120887"/>
            <a:ext cx="11764617" cy="431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Questions?</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14143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p:txBody>
          <a:bodyPr/>
          <a:lstStyle/>
          <a:p>
            <a:r>
              <a:rPr lang="en-US" dirty="0"/>
              <a:t>Employee Recognition</a:t>
            </a:r>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p:txBody>
          <a:bodyPr/>
          <a:lstStyle/>
          <a:p>
            <a:pPr marL="0" indent="0">
              <a:buNone/>
            </a:pPr>
            <a:r>
              <a:rPr lang="en-US" dirty="0"/>
              <a:t>Period Ending June 2025</a:t>
            </a:r>
          </a:p>
        </p:txBody>
      </p:sp>
    </p:spTree>
    <p:extLst>
      <p:ext uri="{BB962C8B-B14F-4D97-AF65-F5344CB8AC3E}">
        <p14:creationId xmlns:p14="http://schemas.microsoft.com/office/powerpoint/2010/main" val="139270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a:xfrm>
            <a:off x="838200" y="960699"/>
            <a:ext cx="10515600" cy="1248688"/>
          </a:xfrm>
        </p:spPr>
        <p:txBody>
          <a:bodyPr>
            <a:normAutofit fontScale="90000"/>
          </a:bodyPr>
          <a:lstStyle/>
          <a:p>
            <a:pPr marL="0" indent="0">
              <a:buNone/>
            </a:pPr>
            <a:r>
              <a:rPr lang="en-US" dirty="0"/>
              <a:t>Service Excellence  </a:t>
            </a:r>
            <a:r>
              <a:rPr lang="en-US" sz="2200" dirty="0"/>
              <a:t>(period ending June 30, 2025)</a:t>
            </a:r>
            <a:br>
              <a:rPr lang="en-US" sz="2200" dirty="0"/>
            </a:br>
            <a:br>
              <a:rPr lang="en-US" sz="2200" dirty="0"/>
            </a:br>
            <a:r>
              <a:rPr lang="en-US" sz="2700" dirty="0"/>
              <a:t>Committee:  Theresa Spindle, Elizabeth Main, Elisa Medina &amp; Priti Wakefield</a:t>
            </a:r>
            <a:br>
              <a:rPr lang="en-US" sz="2700" dirty="0"/>
            </a:br>
            <a:br>
              <a:rPr lang="en-US" sz="1400" u="sng" dirty="0"/>
            </a:br>
            <a:endParaRPr lang="en-US" sz="2200" dirty="0"/>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a:xfrm>
            <a:off x="838200" y="2377523"/>
            <a:ext cx="4066574" cy="3213652"/>
          </a:xfrm>
        </p:spPr>
        <p:txBody>
          <a:bodyPr>
            <a:normAutofit/>
          </a:bodyPr>
          <a:lstStyle/>
          <a:p>
            <a:pPr marL="0" indent="0">
              <a:buNone/>
            </a:pPr>
            <a:r>
              <a:rPr lang="en-US" u="sng" dirty="0"/>
              <a:t>Awardee:</a:t>
            </a:r>
          </a:p>
          <a:p>
            <a:pPr marL="0" indent="0">
              <a:buNone/>
            </a:pPr>
            <a:endParaRPr lang="en-US" u="sng" dirty="0"/>
          </a:p>
          <a:p>
            <a:pPr marL="0" indent="0">
              <a:buNone/>
            </a:pPr>
            <a:r>
              <a:rPr lang="en-US" dirty="0"/>
              <a:t>Richard Elliott</a:t>
            </a:r>
          </a:p>
        </p:txBody>
      </p:sp>
    </p:spTree>
    <p:extLst>
      <p:ext uri="{BB962C8B-B14F-4D97-AF65-F5344CB8AC3E}">
        <p14:creationId xmlns:p14="http://schemas.microsoft.com/office/powerpoint/2010/main" val="390137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a:xfrm>
            <a:off x="933450" y="1757432"/>
            <a:ext cx="10515600" cy="728180"/>
          </a:xfrm>
        </p:spPr>
        <p:txBody>
          <a:bodyPr>
            <a:normAutofit fontScale="90000"/>
          </a:bodyPr>
          <a:lstStyle/>
          <a:p>
            <a:r>
              <a:rPr lang="en-US" sz="4900" dirty="0"/>
              <a:t>Core Value Award </a:t>
            </a:r>
            <a:r>
              <a:rPr lang="en-US" sz="2200" dirty="0"/>
              <a:t>(period ending June 30, 2025)</a:t>
            </a:r>
            <a:r>
              <a:rPr lang="en-US" dirty="0"/>
              <a:t> </a:t>
            </a:r>
            <a:br>
              <a:rPr lang="en-US" dirty="0"/>
            </a:br>
            <a:endParaRPr lang="en-US" dirty="0"/>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a:xfrm>
            <a:off x="952500" y="2781714"/>
            <a:ext cx="10515600" cy="3181350"/>
          </a:xfrm>
        </p:spPr>
        <p:txBody>
          <a:bodyPr/>
          <a:lstStyle/>
          <a:p>
            <a:pPr marL="0" indent="0">
              <a:buNone/>
            </a:pPr>
            <a:r>
              <a:rPr lang="en-US" u="sng" dirty="0"/>
              <a:t>Awardee:</a:t>
            </a:r>
          </a:p>
          <a:p>
            <a:pPr marL="0" indent="0">
              <a:buNone/>
            </a:pPr>
            <a:endParaRPr lang="en-US" dirty="0"/>
          </a:p>
          <a:p>
            <a:pPr marL="0" indent="0">
              <a:buNone/>
            </a:pPr>
            <a:r>
              <a:rPr lang="en-US" dirty="0"/>
              <a:t>Shelby Ronco – Respect &amp; Integrity</a:t>
            </a:r>
          </a:p>
          <a:p>
            <a:pPr marL="0" indent="0">
              <a:buNone/>
            </a:pPr>
            <a:endParaRPr lang="en-US" dirty="0"/>
          </a:p>
        </p:txBody>
      </p:sp>
    </p:spTree>
    <p:extLst>
      <p:ext uri="{BB962C8B-B14F-4D97-AF65-F5344CB8AC3E}">
        <p14:creationId xmlns:p14="http://schemas.microsoft.com/office/powerpoint/2010/main" val="16036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41DD-685B-4B82-2FBB-1ADA295D77A5}"/>
              </a:ext>
            </a:extLst>
          </p:cNvPr>
          <p:cNvSpPr>
            <a:spLocks noGrp="1"/>
          </p:cNvSpPr>
          <p:nvPr>
            <p:ph type="title"/>
          </p:nvPr>
        </p:nvSpPr>
        <p:spPr>
          <a:xfrm>
            <a:off x="838200" y="1081141"/>
            <a:ext cx="10515600" cy="827570"/>
          </a:xfrm>
        </p:spPr>
        <p:txBody>
          <a:bodyPr/>
          <a:lstStyle/>
          <a:p>
            <a:r>
              <a:rPr lang="en-US" dirty="0"/>
              <a:t>Employee Recognition Schedule</a:t>
            </a:r>
          </a:p>
        </p:txBody>
      </p:sp>
      <p:sp>
        <p:nvSpPr>
          <p:cNvPr id="3" name="Content Placeholder 2">
            <a:extLst>
              <a:ext uri="{FF2B5EF4-FFF2-40B4-BE49-F238E27FC236}">
                <a16:creationId xmlns:a16="http://schemas.microsoft.com/office/drawing/2014/main" id="{D4DD11D3-0297-4ED9-33B9-C40C4129B993}"/>
              </a:ext>
            </a:extLst>
          </p:cNvPr>
          <p:cNvSpPr>
            <a:spLocks noGrp="1"/>
          </p:cNvSpPr>
          <p:nvPr>
            <p:ph sz="half" idx="1"/>
          </p:nvPr>
        </p:nvSpPr>
        <p:spPr>
          <a:xfrm>
            <a:off x="838200" y="1908712"/>
            <a:ext cx="5181600" cy="1943441"/>
          </a:xfrm>
        </p:spPr>
        <p:txBody>
          <a:bodyPr>
            <a:normAutofit/>
          </a:bodyPr>
          <a:lstStyle/>
          <a:p>
            <a:pPr marL="457200" lvl="1">
              <a:spcBef>
                <a:spcPts val="0"/>
              </a:spcBef>
            </a:pPr>
            <a:r>
              <a:rPr lang="en-US" sz="2800" dirty="0">
                <a:effectLst/>
                <a:latin typeface="Calibri" panose="020F0502020204030204" pitchFamily="34" charset="0"/>
                <a:ea typeface="Calibri" panose="020F0502020204030204" pitchFamily="34" charset="0"/>
              </a:rPr>
              <a:t>Core Value (Any one or multiple)</a:t>
            </a:r>
          </a:p>
          <a:p>
            <a:pPr marL="914400" lvl="2">
              <a:spcBef>
                <a:spcPts val="0"/>
              </a:spcBef>
            </a:pPr>
            <a:r>
              <a:rPr lang="en-US" sz="1800" dirty="0">
                <a:effectLst/>
                <a:latin typeface="Calibri" panose="020F0502020204030204" pitchFamily="34" charset="0"/>
                <a:ea typeface="Calibri" panose="020F0502020204030204" pitchFamily="34" charset="0"/>
              </a:rPr>
              <a:t>Eligibility Period: </a:t>
            </a:r>
            <a:r>
              <a:rPr lang="en-US" sz="1800" dirty="0">
                <a:highlight>
                  <a:srgbClr val="FFFF00"/>
                </a:highlight>
                <a:latin typeface="Calibri" panose="020F0502020204030204" pitchFamily="34" charset="0"/>
                <a:ea typeface="Calibri" panose="020F0502020204030204" pitchFamily="34" charset="0"/>
              </a:rPr>
              <a:t>10</a:t>
            </a:r>
            <a:r>
              <a:rPr lang="en-US" sz="1800" dirty="0">
                <a:effectLst/>
                <a:highlight>
                  <a:srgbClr val="FFFF00"/>
                </a:highlight>
                <a:latin typeface="Calibri" panose="020F0502020204030204" pitchFamily="34" charset="0"/>
                <a:ea typeface="Calibri" panose="020F0502020204030204" pitchFamily="34" charset="0"/>
              </a:rPr>
              <a:t>/31/24 – 9/30/25</a:t>
            </a:r>
          </a:p>
          <a:p>
            <a:pPr marL="914400" lvl="2">
              <a:spcBef>
                <a:spcPts val="0"/>
              </a:spcBef>
            </a:pPr>
            <a:r>
              <a:rPr lang="en-US" sz="1800" dirty="0">
                <a:effectLst/>
                <a:latin typeface="Calibri" panose="020F0502020204030204" pitchFamily="34" charset="0"/>
                <a:ea typeface="Calibri" panose="020F0502020204030204" pitchFamily="34" charset="0"/>
              </a:rPr>
              <a:t>Deadline For Nominations:  </a:t>
            </a:r>
            <a:r>
              <a:rPr lang="en-US" sz="1800" dirty="0">
                <a:latin typeface="Calibri" panose="020F0502020204030204" pitchFamily="34" charset="0"/>
                <a:ea typeface="Calibri" panose="020F0502020204030204" pitchFamily="34" charset="0"/>
              </a:rPr>
              <a:t>10</a:t>
            </a:r>
            <a:r>
              <a:rPr lang="en-US" sz="1800" dirty="0">
                <a:effectLst/>
                <a:latin typeface="Calibri" panose="020F0502020204030204" pitchFamily="34" charset="0"/>
                <a:ea typeface="Calibri" panose="020F0502020204030204" pitchFamily="34" charset="0"/>
              </a:rPr>
              <a:t>/15/25</a:t>
            </a:r>
          </a:p>
          <a:p>
            <a:pPr marL="914400" lvl="2">
              <a:spcBef>
                <a:spcPts val="0"/>
              </a:spcBef>
            </a:pPr>
            <a:r>
              <a:rPr lang="en-US" sz="1800" dirty="0">
                <a:effectLst/>
                <a:latin typeface="Calibri" panose="020F0502020204030204" pitchFamily="34" charset="0"/>
                <a:ea typeface="Calibri" panose="020F0502020204030204" pitchFamily="34" charset="0"/>
              </a:rPr>
              <a:t>Recognition @ Nov 2025 Town Hall</a:t>
            </a:r>
          </a:p>
        </p:txBody>
      </p:sp>
      <p:sp>
        <p:nvSpPr>
          <p:cNvPr id="4" name="Content Placeholder 3">
            <a:extLst>
              <a:ext uri="{FF2B5EF4-FFF2-40B4-BE49-F238E27FC236}">
                <a16:creationId xmlns:a16="http://schemas.microsoft.com/office/drawing/2014/main" id="{91B5940D-D9F4-C32A-E085-898CD5CA3138}"/>
              </a:ext>
            </a:extLst>
          </p:cNvPr>
          <p:cNvSpPr>
            <a:spLocks noGrp="1"/>
          </p:cNvSpPr>
          <p:nvPr>
            <p:ph sz="half" idx="2"/>
          </p:nvPr>
        </p:nvSpPr>
        <p:spPr>
          <a:xfrm>
            <a:off x="6172200" y="1908711"/>
            <a:ext cx="5181600" cy="1943441"/>
          </a:xfrm>
        </p:spPr>
        <p:txBody>
          <a:bodyPr>
            <a:normAutofit/>
          </a:bodyPr>
          <a:lstStyle/>
          <a:p>
            <a:pPr marL="457200" lvl="1">
              <a:spcBef>
                <a:spcPts val="0"/>
              </a:spcBef>
            </a:pPr>
            <a:r>
              <a:rPr lang="en-US" sz="2800" dirty="0">
                <a:effectLst/>
                <a:latin typeface="Calibri" panose="020F0502020204030204" pitchFamily="34" charset="0"/>
                <a:ea typeface="Calibri" panose="020F0502020204030204" pitchFamily="34" charset="0"/>
              </a:rPr>
              <a:t>Service Excellence</a:t>
            </a:r>
          </a:p>
          <a:p>
            <a:pPr marL="914400" lvl="2">
              <a:spcBef>
                <a:spcPts val="0"/>
              </a:spcBef>
            </a:pPr>
            <a:r>
              <a:rPr lang="en-US" sz="1800" dirty="0">
                <a:latin typeface="Calibri" panose="020F0502020204030204" pitchFamily="34" charset="0"/>
                <a:ea typeface="Calibri" panose="020F0502020204030204" pitchFamily="34" charset="0"/>
              </a:rPr>
              <a:t>Eligibility Period: </a:t>
            </a:r>
            <a:r>
              <a:rPr lang="en-US" sz="1800" dirty="0">
                <a:highlight>
                  <a:srgbClr val="FFFF00"/>
                </a:highlight>
                <a:latin typeface="Calibri" panose="020F0502020204030204" pitchFamily="34" charset="0"/>
                <a:ea typeface="Calibri" panose="020F0502020204030204" pitchFamily="34" charset="0"/>
              </a:rPr>
              <a:t>10/31/24 – 9/30/25</a:t>
            </a:r>
          </a:p>
          <a:p>
            <a:pPr marL="914400" lvl="2">
              <a:spcBef>
                <a:spcPts val="0"/>
              </a:spcBef>
            </a:pPr>
            <a:r>
              <a:rPr lang="en-US" sz="1800" dirty="0">
                <a:latin typeface="Calibri" panose="020F0502020204030204" pitchFamily="34" charset="0"/>
                <a:ea typeface="Calibri" panose="020F0502020204030204" pitchFamily="34" charset="0"/>
              </a:rPr>
              <a:t>Deadline For Nominations:  10/15/25</a:t>
            </a:r>
          </a:p>
          <a:p>
            <a:pPr marL="914400" lvl="2">
              <a:spcBef>
                <a:spcPts val="0"/>
              </a:spcBef>
            </a:pPr>
            <a:r>
              <a:rPr lang="en-US" sz="1800" dirty="0">
                <a:latin typeface="Calibri" panose="020F0502020204030204" pitchFamily="34" charset="0"/>
                <a:ea typeface="Calibri" panose="020F0502020204030204" pitchFamily="34" charset="0"/>
              </a:rPr>
              <a:t>Recognition @ Nov 2025 Town Hall</a:t>
            </a:r>
            <a:endParaRPr lang="en-US" sz="1800" dirty="0">
              <a:effectLst/>
              <a:latin typeface="Calibri" panose="020F0502020204030204" pitchFamily="34" charset="0"/>
              <a:ea typeface="Calibri" panose="020F0502020204030204" pitchFamily="34" charset="0"/>
            </a:endParaRPr>
          </a:p>
        </p:txBody>
      </p:sp>
      <p:sp>
        <p:nvSpPr>
          <p:cNvPr id="5" name="Content Placeholder 2">
            <a:extLst>
              <a:ext uri="{FF2B5EF4-FFF2-40B4-BE49-F238E27FC236}">
                <a16:creationId xmlns:a16="http://schemas.microsoft.com/office/drawing/2014/main" id="{21BA7312-2B87-A44E-42ED-2E96BDD28F12}"/>
              </a:ext>
            </a:extLst>
          </p:cNvPr>
          <p:cNvSpPr txBox="1">
            <a:spLocks/>
          </p:cNvSpPr>
          <p:nvPr/>
        </p:nvSpPr>
        <p:spPr>
          <a:xfrm>
            <a:off x="914399" y="3636993"/>
            <a:ext cx="10038945" cy="1943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spcBef>
                <a:spcPts val="0"/>
              </a:spcBef>
            </a:pPr>
            <a:r>
              <a:rPr lang="en-US" sz="2800" b="1" dirty="0">
                <a:latin typeface="Calibri" panose="020F0502020204030204" pitchFamily="34" charset="0"/>
                <a:ea typeface="Calibri" panose="020F0502020204030204" pitchFamily="34" charset="0"/>
              </a:rPr>
              <a:t>Changes to Program</a:t>
            </a:r>
          </a:p>
          <a:p>
            <a:pPr marL="914400" lvl="2">
              <a:spcBef>
                <a:spcPts val="0"/>
              </a:spcBef>
            </a:pPr>
            <a:r>
              <a:rPr lang="en-US" sz="2800" b="1" dirty="0">
                <a:latin typeface="Calibri" panose="020F0502020204030204" pitchFamily="34" charset="0"/>
                <a:ea typeface="Calibri" panose="020F0502020204030204" pitchFamily="34" charset="0"/>
              </a:rPr>
              <a:t>Expanding eligibility period to prior 12 months</a:t>
            </a:r>
          </a:p>
          <a:p>
            <a:pPr marL="914400" lvl="2">
              <a:spcBef>
                <a:spcPts val="0"/>
              </a:spcBef>
            </a:pPr>
            <a:r>
              <a:rPr lang="en-US" sz="2800" b="1" dirty="0">
                <a:latin typeface="Calibri" panose="020F0502020204030204" pitchFamily="34" charset="0"/>
                <a:ea typeface="Calibri" panose="020F0502020204030204" pitchFamily="34" charset="0"/>
              </a:rPr>
              <a:t>Nominations can carry forward to following period</a:t>
            </a:r>
          </a:p>
          <a:p>
            <a:pPr marL="914400" lvl="2">
              <a:spcBef>
                <a:spcPts val="0"/>
              </a:spcBef>
            </a:pPr>
            <a:r>
              <a:rPr lang="en-US" sz="2800" b="1" dirty="0">
                <a:latin typeface="Calibri" panose="020F0502020204030204" pitchFamily="34" charset="0"/>
                <a:ea typeface="Calibri" panose="020F0502020204030204" pitchFamily="34" charset="0"/>
              </a:rPr>
              <a:t>Group nominations can be </a:t>
            </a:r>
            <a:r>
              <a:rPr lang="en-US" sz="2800" b="1">
                <a:latin typeface="Calibri" panose="020F0502020204030204" pitchFamily="34" charset="0"/>
                <a:ea typeface="Calibri" panose="020F0502020204030204" pitchFamily="34" charset="0"/>
              </a:rPr>
              <a:t>put forward</a:t>
            </a:r>
            <a:endParaRPr lang="en-US" sz="2800" b="1" dirty="0">
              <a:latin typeface="Calibri" panose="020F0502020204030204" pitchFamily="34" charset="0"/>
              <a:ea typeface="Calibri" panose="020F0502020204030204" pitchFamily="34" charset="0"/>
            </a:endParaRPr>
          </a:p>
          <a:p>
            <a:pPr marL="914400" lvl="2">
              <a:spcBef>
                <a:spcPts val="0"/>
              </a:spcBef>
            </a:pPr>
            <a:endParaRPr lang="en-US"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5794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2A4A-84AE-A08D-5723-6455C3E8CEDB}"/>
              </a:ext>
            </a:extLst>
          </p:cNvPr>
          <p:cNvSpPr>
            <a:spLocks noGrp="1"/>
          </p:cNvSpPr>
          <p:nvPr>
            <p:ph type="title"/>
          </p:nvPr>
        </p:nvSpPr>
        <p:spPr>
          <a:xfrm>
            <a:off x="838200" y="1027450"/>
            <a:ext cx="10515600" cy="728180"/>
          </a:xfrm>
        </p:spPr>
        <p:txBody>
          <a:bodyPr/>
          <a:lstStyle/>
          <a:p>
            <a:r>
              <a:rPr lang="en-US" dirty="0"/>
              <a:t>Nomination Forms</a:t>
            </a:r>
          </a:p>
        </p:txBody>
      </p:sp>
      <p:sp>
        <p:nvSpPr>
          <p:cNvPr id="3" name="Content Placeholder 2">
            <a:extLst>
              <a:ext uri="{FF2B5EF4-FFF2-40B4-BE49-F238E27FC236}">
                <a16:creationId xmlns:a16="http://schemas.microsoft.com/office/drawing/2014/main" id="{CB818D0A-A669-428D-C30C-986164868917}"/>
              </a:ext>
            </a:extLst>
          </p:cNvPr>
          <p:cNvSpPr>
            <a:spLocks noGrp="1"/>
          </p:cNvSpPr>
          <p:nvPr>
            <p:ph sz="half" idx="1"/>
          </p:nvPr>
        </p:nvSpPr>
        <p:spPr>
          <a:xfrm>
            <a:off x="838200" y="2410555"/>
            <a:ext cx="10515600" cy="2900746"/>
          </a:xfrm>
        </p:spPr>
        <p:txBody>
          <a:bodyPr>
            <a:normAutofit/>
          </a:bodyPr>
          <a:lstStyle/>
          <a:p>
            <a:r>
              <a:rPr lang="en-US" dirty="0"/>
              <a:t>Forms are on the Finance and Auxiliary Service Website </a:t>
            </a:r>
            <a:r>
              <a:rPr lang="en-US" dirty="0">
                <a:hlinkClick r:id="rId3"/>
              </a:rPr>
              <a:t>https://www.umaryland.edu/finance/</a:t>
            </a:r>
            <a:endParaRPr lang="en-US" dirty="0"/>
          </a:p>
          <a:p>
            <a:pPr lvl="1"/>
            <a:r>
              <a:rPr lang="en-US" dirty="0"/>
              <a:t>Core Value Employee Recognition Nomination Form</a:t>
            </a:r>
          </a:p>
          <a:p>
            <a:pPr lvl="1"/>
            <a:r>
              <a:rPr lang="en-US" dirty="0"/>
              <a:t>Service Excellence Employee Recognition Nomination Form</a:t>
            </a:r>
          </a:p>
          <a:p>
            <a:r>
              <a:rPr lang="en-US" dirty="0"/>
              <a:t>Send completed forms with documentation to: </a:t>
            </a:r>
          </a:p>
          <a:p>
            <a:pPr marL="0" indent="0">
              <a:buNone/>
            </a:pPr>
            <a:r>
              <a:rPr lang="en-US" dirty="0">
                <a:hlinkClick r:id="rId4"/>
              </a:rPr>
              <a:t>fas-employeerecognition@umaryland.edu</a:t>
            </a:r>
            <a:endParaRPr lang="en-US" dirty="0"/>
          </a:p>
          <a:p>
            <a:endParaRPr lang="en-US" dirty="0"/>
          </a:p>
          <a:p>
            <a:endParaRPr lang="en-US" dirty="0"/>
          </a:p>
        </p:txBody>
      </p:sp>
    </p:spTree>
    <p:extLst>
      <p:ext uri="{BB962C8B-B14F-4D97-AF65-F5344CB8AC3E}">
        <p14:creationId xmlns:p14="http://schemas.microsoft.com/office/powerpoint/2010/main" val="382085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3B3B24C5-C6F3-897C-7CA1-090D651D93BC}"/>
              </a:ext>
            </a:extLst>
          </p:cNvPr>
          <p:cNvSpPr>
            <a:spLocks noGrp="1"/>
          </p:cNvSpPr>
          <p:nvPr>
            <p:ph type="ctrTitle"/>
          </p:nvPr>
        </p:nvSpPr>
        <p:spPr>
          <a:xfrm>
            <a:off x="1098488" y="2418302"/>
            <a:ext cx="10299826" cy="3819211"/>
          </a:xfrm>
        </p:spPr>
        <p:txBody>
          <a:bodyPr>
            <a:normAutofit fontScale="90000"/>
          </a:bodyPr>
          <a:lstStyle/>
          <a:p>
            <a:pPr algn="l"/>
            <a:br>
              <a:rPr lang="en-US" sz="4800" b="1" dirty="0"/>
            </a:br>
            <a:br>
              <a:rPr lang="en-US" sz="4800" b="1" dirty="0"/>
            </a:br>
            <a:br>
              <a:rPr lang="en-US" sz="4800" b="1" dirty="0"/>
            </a:br>
            <a:br>
              <a:rPr lang="en-US" sz="4800" b="1" dirty="0"/>
            </a:br>
            <a:br>
              <a:rPr lang="en-US" sz="4800" b="1" dirty="0"/>
            </a:br>
            <a:br>
              <a:rPr lang="en-US" sz="4800" b="1" dirty="0"/>
            </a:br>
            <a:br>
              <a:rPr lang="en-US" sz="4800" b="1" dirty="0"/>
            </a:br>
            <a:br>
              <a:rPr lang="en-US" sz="4800" b="1" dirty="0"/>
            </a:br>
            <a:r>
              <a:rPr lang="en-US" sz="4800" b="1" dirty="0"/>
              <a:t>Division Highlighted for Quarter</a:t>
            </a:r>
            <a:br>
              <a:rPr lang="en-US" sz="4800" b="1" dirty="0"/>
            </a:br>
            <a:br>
              <a:rPr lang="en-US" sz="4800" b="1" dirty="0"/>
            </a:br>
            <a:r>
              <a:rPr lang="en-US" sz="4800" b="1" dirty="0"/>
              <a:t>Central Administration Support Services- CASS</a:t>
            </a:r>
            <a:br>
              <a:rPr lang="en-US" sz="4800" b="1" dirty="0"/>
            </a:br>
            <a:br>
              <a:rPr lang="en-US" sz="1800" b="0" i="0" u="none" strike="noStrike" baseline="0" dirty="0">
                <a:latin typeface="Times New Roman" panose="02020603050405020304" pitchFamily="18" charset="0"/>
              </a:rPr>
            </a:br>
            <a:br>
              <a:rPr lang="en-US" sz="1800" b="0" i="0" u="none" strike="noStrike" baseline="0" dirty="0">
                <a:latin typeface="Times New Roman" panose="02020603050405020304" pitchFamily="18" charset="0"/>
              </a:rPr>
            </a:br>
            <a:r>
              <a:rPr lang="en-US" sz="2400" b="1" i="0" u="none" strike="noStrike" baseline="0" dirty="0">
                <a:latin typeface="Times New Roman" panose="02020603050405020304" pitchFamily="18" charset="0"/>
              </a:rPr>
              <a:t>John Yurich</a:t>
            </a:r>
            <a:r>
              <a:rPr lang="en-US" sz="2400" b="1" dirty="0">
                <a:effectLst/>
              </a:rPr>
              <a:t> </a:t>
            </a:r>
            <a:br>
              <a:rPr lang="en-US" sz="2400" dirty="0">
                <a:effectLst/>
              </a:rPr>
            </a:br>
            <a:r>
              <a:rPr lang="en-US" sz="2400" dirty="0"/>
              <a:t>Director - Central Administration Support Services</a:t>
            </a:r>
            <a:br>
              <a:rPr lang="en-US" dirty="0"/>
            </a:br>
            <a:br>
              <a:rPr lang="en-US" sz="2400" dirty="0">
                <a:effectLst/>
              </a:rPr>
            </a:br>
            <a:br>
              <a:rPr lang="en-US" sz="2400" dirty="0">
                <a:effectLst/>
              </a:rPr>
            </a:br>
            <a:br>
              <a:rPr lang="en-US" sz="2400" dirty="0">
                <a:effectLst/>
              </a:rPr>
            </a:br>
            <a:r>
              <a:rPr lang="en-US" sz="2400" dirty="0"/>
              <a:t>August 26, 2025</a:t>
            </a:r>
            <a:br>
              <a:rPr lang="en-US" sz="1000" dirty="0"/>
            </a:br>
            <a:endParaRPr lang="en-US" sz="2400" dirty="0"/>
          </a:p>
        </p:txBody>
      </p:sp>
    </p:spTree>
    <p:extLst>
      <p:ext uri="{BB962C8B-B14F-4D97-AF65-F5344CB8AC3E}">
        <p14:creationId xmlns:p14="http://schemas.microsoft.com/office/powerpoint/2010/main" val="1141547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79F2-0857-65E2-3A88-BF0794A73FD4}"/>
              </a:ext>
            </a:extLst>
          </p:cNvPr>
          <p:cNvSpPr>
            <a:spLocks noGrp="1"/>
          </p:cNvSpPr>
          <p:nvPr>
            <p:ph type="title"/>
          </p:nvPr>
        </p:nvSpPr>
        <p:spPr>
          <a:xfrm>
            <a:off x="1338943" y="1783556"/>
            <a:ext cx="10515600" cy="728180"/>
          </a:xfrm>
        </p:spPr>
        <p:txBody>
          <a:bodyPr>
            <a:normAutofit fontScale="90000"/>
          </a:bodyPr>
          <a:lstStyle/>
          <a:p>
            <a:r>
              <a:rPr lang="en-US" dirty="0"/>
              <a:t>				</a:t>
            </a:r>
            <a:r>
              <a:rPr lang="en-US" b="1" dirty="0"/>
              <a:t>Welcome </a:t>
            </a:r>
            <a:br>
              <a:rPr lang="en-US" b="1" dirty="0"/>
            </a:br>
            <a:r>
              <a:rPr lang="en-US" b="1" dirty="0"/>
              <a:t>Central Administration Support Services - CASS</a:t>
            </a:r>
          </a:p>
        </p:txBody>
      </p:sp>
      <p:pic>
        <p:nvPicPr>
          <p:cNvPr id="6" name="Content Placeholder 5" descr="A group of people standing in a room&#10;&#10;AI-generated content may be incorrect.">
            <a:extLst>
              <a:ext uri="{FF2B5EF4-FFF2-40B4-BE49-F238E27FC236}">
                <a16:creationId xmlns:a16="http://schemas.microsoft.com/office/drawing/2014/main" id="{1FFD1499-34F1-7F9E-52A6-7CCEF2E3FD36}"/>
              </a:ext>
            </a:extLst>
          </p:cNvPr>
          <p:cNvPicPr>
            <a:picLocks noGrp="1" noChangeAspect="1"/>
          </p:cNvPicPr>
          <p:nvPr>
            <p:ph sz="half" idx="1"/>
          </p:nvPr>
        </p:nvPicPr>
        <p:blipFill>
          <a:blip r:embed="rId2"/>
          <a:stretch>
            <a:fillRect/>
          </a:stretch>
        </p:blipFill>
        <p:spPr>
          <a:xfrm>
            <a:off x="3576359" y="2893786"/>
            <a:ext cx="4168423" cy="2344738"/>
          </a:xfrm>
        </p:spPr>
      </p:pic>
      <p:sp>
        <p:nvSpPr>
          <p:cNvPr id="7" name="Title 1">
            <a:extLst>
              <a:ext uri="{FF2B5EF4-FFF2-40B4-BE49-F238E27FC236}">
                <a16:creationId xmlns:a16="http://schemas.microsoft.com/office/drawing/2014/main" id="{50167D87-4DCA-9197-D7D7-753917404DFC}"/>
              </a:ext>
            </a:extLst>
          </p:cNvPr>
          <p:cNvSpPr txBox="1">
            <a:spLocks/>
          </p:cNvSpPr>
          <p:nvPr/>
        </p:nvSpPr>
        <p:spPr>
          <a:xfrm>
            <a:off x="2993571" y="5274444"/>
            <a:ext cx="5638801" cy="7281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Lexington Building 2</a:t>
            </a:r>
            <a:r>
              <a:rPr kumimoji="0" lang="en-US" sz="2800" b="1" i="0" u="none" strike="noStrike" kern="1200" cap="none" spc="0" normalizeH="0" baseline="30000" noProof="0" dirty="0">
                <a:ln>
                  <a:noFill/>
                </a:ln>
                <a:solidFill>
                  <a:prstClr val="black"/>
                </a:solidFill>
                <a:effectLst/>
                <a:uLnTx/>
                <a:uFillTx/>
                <a:latin typeface="Calibri Light" panose="020F0302020204030204"/>
                <a:ea typeface="+mj-ea"/>
                <a:cs typeface="+mj-cs"/>
              </a:rPr>
              <a:t>nd</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Floor Suite 2123</a:t>
            </a:r>
          </a:p>
        </p:txBody>
      </p:sp>
    </p:spTree>
    <p:extLst>
      <p:ext uri="{BB962C8B-B14F-4D97-AF65-F5344CB8AC3E}">
        <p14:creationId xmlns:p14="http://schemas.microsoft.com/office/powerpoint/2010/main" val="16468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03FFE1-069E-AECE-6BBA-EEEDAE29594B}"/>
              </a:ext>
            </a:extLst>
          </p:cNvPr>
          <p:cNvSpPr txBox="1"/>
          <p:nvPr/>
        </p:nvSpPr>
        <p:spPr>
          <a:xfrm>
            <a:off x="774972" y="1430447"/>
            <a:ext cx="9592018" cy="3816429"/>
          </a:xfrm>
          <a:prstGeom prst="rect">
            <a:avLst/>
          </a:prstGeom>
          <a:noFill/>
        </p:spPr>
        <p:txBody>
          <a:bodyPr wrap="square" lIns="91440" tIns="45720" rIns="91440" bIns="45720" rtlCol="0" anchor="t">
            <a:spAutoFit/>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rPr>
              <a:t>    </a:t>
            </a:r>
            <a:endParaRPr kumimoji="0" lang="en-US" sz="1800" b="0" i="0" u="sng" strike="noStrike" kern="1200" cap="none" spc="0" normalizeH="0" baseline="0" noProof="0" dirty="0">
              <a:ln>
                <a:noFill/>
              </a:ln>
              <a:solidFill>
                <a:prstClr val="black"/>
              </a:solidFill>
              <a:effectLst/>
              <a:uLnTx/>
              <a:uFillTx/>
              <a:latin typeface="Calibri" panose="020F0502020204030204"/>
              <a:ea typeface="Calibri"/>
              <a:cs typeface="Calibri"/>
            </a:endParaRP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Calibri"/>
                <a:cs typeface="Calibri"/>
              </a:rPr>
              <a:t>Mission Statement</a:t>
            </a:r>
            <a:endParaRPr kumimoji="0" lang="en-US" sz="3200" b="0" i="0" u="sng"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 are committed to ensuring that we provide excellent customer service and communication to all of our customers as we support your department's Human Resources, Payroll and Purchasing/ Administrative requests. We strive to accomplish this as we follow the University’s Core Values and Strategic Plan.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92311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F708-FF0D-662D-AAD3-13DD2503C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6E723-1FBB-B307-DC91-1306972F4605}"/>
              </a:ext>
            </a:extLst>
          </p:cNvPr>
          <p:cNvSpPr>
            <a:spLocks noGrp="1"/>
          </p:cNvSpPr>
          <p:nvPr>
            <p:ph type="title"/>
          </p:nvPr>
        </p:nvSpPr>
        <p:spPr>
          <a:xfrm>
            <a:off x="838200" y="1616765"/>
            <a:ext cx="10515600" cy="1331845"/>
          </a:xfrm>
        </p:spPr>
        <p:txBody>
          <a:bodyPr>
            <a:normAutofit fontScale="90000"/>
          </a:bodyPr>
          <a:lstStyle/>
          <a:p>
            <a:br>
              <a:rPr lang="en-US" dirty="0"/>
            </a:br>
            <a:r>
              <a:rPr lang="en-US" b="1" dirty="0"/>
              <a:t>Guest Organization Highlighted</a:t>
            </a:r>
            <a:br>
              <a:rPr lang="en-US" dirty="0"/>
            </a:br>
            <a:br>
              <a:rPr lang="en-US" dirty="0"/>
            </a:br>
            <a:r>
              <a:rPr lang="en-US" dirty="0"/>
              <a:t>Real Estate Planning &amp; Space Management (</a:t>
            </a:r>
            <a:r>
              <a:rPr lang="en-US" b="1" dirty="0"/>
              <a:t>REPSM)</a:t>
            </a:r>
          </a:p>
        </p:txBody>
      </p:sp>
      <p:sp>
        <p:nvSpPr>
          <p:cNvPr id="3" name="Content Placeholder 2">
            <a:extLst>
              <a:ext uri="{FF2B5EF4-FFF2-40B4-BE49-F238E27FC236}">
                <a16:creationId xmlns:a16="http://schemas.microsoft.com/office/drawing/2014/main" id="{F15D844C-D09D-8AF2-C664-E9B3EAAEC776}"/>
              </a:ext>
            </a:extLst>
          </p:cNvPr>
          <p:cNvSpPr>
            <a:spLocks noGrp="1"/>
          </p:cNvSpPr>
          <p:nvPr>
            <p:ph sz="half" idx="1"/>
          </p:nvPr>
        </p:nvSpPr>
        <p:spPr>
          <a:xfrm>
            <a:off x="838200" y="3786809"/>
            <a:ext cx="10515600" cy="2345635"/>
          </a:xfrm>
        </p:spPr>
        <p:txBody>
          <a:bodyPr/>
          <a:lstStyle/>
          <a:p>
            <a:pPr marL="0" indent="0">
              <a:buNone/>
            </a:pPr>
            <a:r>
              <a:rPr lang="en-US" dirty="0"/>
              <a:t>Luke Mowbray</a:t>
            </a:r>
          </a:p>
        </p:txBody>
      </p:sp>
    </p:spTree>
    <p:extLst>
      <p:ext uri="{BB962C8B-B14F-4D97-AF65-F5344CB8AC3E}">
        <p14:creationId xmlns:p14="http://schemas.microsoft.com/office/powerpoint/2010/main" val="124563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cxnSp>
        <p:nvCxnSpPr>
          <p:cNvPr id="147" name="Straight Connector 146">
            <a:extLst>
              <a:ext uri="{FF2B5EF4-FFF2-40B4-BE49-F238E27FC236}">
                <a16:creationId xmlns:a16="http://schemas.microsoft.com/office/drawing/2014/main" id="{AEC8E308-981F-50EA-BB0A-76F073368F5F}"/>
              </a:ext>
            </a:extLst>
          </p:cNvPr>
          <p:cNvCxnSpPr>
            <a:cxnSpLocks noChangeShapeType="1"/>
          </p:cNvCxnSpPr>
          <p:nvPr/>
        </p:nvCxnSpPr>
        <p:spPr bwMode="auto">
          <a:xfrm>
            <a:off x="5159500" y="3837705"/>
            <a:ext cx="0" cy="1522501"/>
          </a:xfrm>
          <a:prstGeom prst="line">
            <a:avLst/>
          </a:prstGeom>
          <a:noFill/>
          <a:ln w="19050" algn="ctr">
            <a:solidFill>
              <a:srgbClr val="000000"/>
            </a:solidFill>
            <a:round/>
            <a:headEnd/>
            <a:tailEnd/>
          </a:ln>
        </p:spPr>
      </p:cxnSp>
      <p:cxnSp>
        <p:nvCxnSpPr>
          <p:cNvPr id="148" name="Straight Connector 147">
            <a:extLst>
              <a:ext uri="{FF2B5EF4-FFF2-40B4-BE49-F238E27FC236}">
                <a16:creationId xmlns:a16="http://schemas.microsoft.com/office/drawing/2014/main" id="{D4CA865F-BB1F-F7B2-8BB8-FFD25462190E}"/>
              </a:ext>
            </a:extLst>
          </p:cNvPr>
          <p:cNvCxnSpPr>
            <a:cxnSpLocks noChangeShapeType="1"/>
          </p:cNvCxnSpPr>
          <p:nvPr/>
        </p:nvCxnSpPr>
        <p:spPr bwMode="auto">
          <a:xfrm>
            <a:off x="6974593" y="3824613"/>
            <a:ext cx="0" cy="1952534"/>
          </a:xfrm>
          <a:prstGeom prst="line">
            <a:avLst/>
          </a:prstGeom>
          <a:noFill/>
          <a:ln w="19050" algn="ctr">
            <a:solidFill>
              <a:srgbClr val="000000"/>
            </a:solidFill>
            <a:round/>
            <a:headEnd/>
            <a:tailEnd/>
          </a:ln>
        </p:spPr>
      </p:cxnSp>
      <p:cxnSp>
        <p:nvCxnSpPr>
          <p:cNvPr id="149" name="Straight Connector 148">
            <a:extLst>
              <a:ext uri="{FF2B5EF4-FFF2-40B4-BE49-F238E27FC236}">
                <a16:creationId xmlns:a16="http://schemas.microsoft.com/office/drawing/2014/main" id="{2D6104B7-AA49-DB26-4BE0-07A0B0E438A8}"/>
              </a:ext>
            </a:extLst>
          </p:cNvPr>
          <p:cNvCxnSpPr>
            <a:cxnSpLocks noChangeShapeType="1"/>
          </p:cNvCxnSpPr>
          <p:nvPr/>
        </p:nvCxnSpPr>
        <p:spPr bwMode="auto">
          <a:xfrm flipH="1">
            <a:off x="3489987" y="2619640"/>
            <a:ext cx="15852" cy="1788782"/>
          </a:xfrm>
          <a:prstGeom prst="line">
            <a:avLst/>
          </a:prstGeom>
          <a:noFill/>
          <a:ln w="19050" algn="ctr">
            <a:solidFill>
              <a:srgbClr val="000000"/>
            </a:solidFill>
            <a:round/>
            <a:headEnd/>
            <a:tailEnd/>
          </a:ln>
        </p:spPr>
      </p:cxnSp>
      <p:cxnSp>
        <p:nvCxnSpPr>
          <p:cNvPr id="150" name="Straight Connector 149">
            <a:extLst>
              <a:ext uri="{FF2B5EF4-FFF2-40B4-BE49-F238E27FC236}">
                <a16:creationId xmlns:a16="http://schemas.microsoft.com/office/drawing/2014/main" id="{174014DC-33C2-F63B-8E32-04ECBB780967}"/>
              </a:ext>
            </a:extLst>
          </p:cNvPr>
          <p:cNvCxnSpPr>
            <a:cxnSpLocks/>
          </p:cNvCxnSpPr>
          <p:nvPr/>
        </p:nvCxnSpPr>
        <p:spPr>
          <a:xfrm>
            <a:off x="3497913" y="2630346"/>
            <a:ext cx="5609153" cy="5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0D45B43-FE06-6CC8-45A8-7C0B615E37B6}"/>
              </a:ext>
            </a:extLst>
          </p:cNvPr>
          <p:cNvCxnSpPr>
            <a:cxnSpLocks noChangeShapeType="1"/>
          </p:cNvCxnSpPr>
          <p:nvPr/>
        </p:nvCxnSpPr>
        <p:spPr bwMode="auto">
          <a:xfrm>
            <a:off x="9107066" y="2630346"/>
            <a:ext cx="0" cy="1919588"/>
          </a:xfrm>
          <a:prstGeom prst="line">
            <a:avLst/>
          </a:prstGeom>
          <a:noFill/>
          <a:ln w="19050" algn="ctr">
            <a:solidFill>
              <a:srgbClr val="000000"/>
            </a:solidFill>
            <a:round/>
            <a:headEnd/>
            <a:tailEnd/>
          </a:ln>
        </p:spPr>
      </p:cxnSp>
      <p:cxnSp>
        <p:nvCxnSpPr>
          <p:cNvPr id="152" name="Straight Connector 151">
            <a:extLst>
              <a:ext uri="{FF2B5EF4-FFF2-40B4-BE49-F238E27FC236}">
                <a16:creationId xmlns:a16="http://schemas.microsoft.com/office/drawing/2014/main" id="{D9C47131-69A3-EDB6-3547-7ECA9AE2E2D4}"/>
              </a:ext>
            </a:extLst>
          </p:cNvPr>
          <p:cNvCxnSpPr>
            <a:cxnSpLocks noChangeShapeType="1"/>
          </p:cNvCxnSpPr>
          <p:nvPr/>
        </p:nvCxnSpPr>
        <p:spPr bwMode="auto">
          <a:xfrm>
            <a:off x="6237515" y="1977738"/>
            <a:ext cx="0" cy="641902"/>
          </a:xfrm>
          <a:prstGeom prst="line">
            <a:avLst/>
          </a:prstGeom>
          <a:noFill/>
          <a:ln w="19050" algn="ctr">
            <a:solidFill>
              <a:srgbClr val="000000"/>
            </a:solidFill>
            <a:round/>
            <a:headEnd/>
            <a:tailEnd/>
          </a:ln>
        </p:spPr>
      </p:cxnSp>
      <p:cxnSp>
        <p:nvCxnSpPr>
          <p:cNvPr id="153" name="Straight Connector 152">
            <a:extLst>
              <a:ext uri="{FF2B5EF4-FFF2-40B4-BE49-F238E27FC236}">
                <a16:creationId xmlns:a16="http://schemas.microsoft.com/office/drawing/2014/main" id="{99D0F0CC-BA8D-93C0-85C2-CCE2F136A404}"/>
              </a:ext>
            </a:extLst>
          </p:cNvPr>
          <p:cNvCxnSpPr>
            <a:cxnSpLocks noChangeShapeType="1"/>
          </p:cNvCxnSpPr>
          <p:nvPr/>
        </p:nvCxnSpPr>
        <p:spPr bwMode="auto">
          <a:xfrm rot="5400000">
            <a:off x="3742827" y="1427386"/>
            <a:ext cx="9525" cy="11767"/>
          </a:xfrm>
          <a:prstGeom prst="line">
            <a:avLst/>
          </a:prstGeom>
          <a:noFill/>
          <a:ln w="9525" algn="ctr">
            <a:solidFill>
              <a:srgbClr val="000000"/>
            </a:solidFill>
            <a:round/>
            <a:headEnd/>
            <a:tailEnd/>
          </a:ln>
        </p:spPr>
      </p:cxnSp>
      <p:cxnSp>
        <p:nvCxnSpPr>
          <p:cNvPr id="154" name="Straight Connector 153">
            <a:extLst>
              <a:ext uri="{FF2B5EF4-FFF2-40B4-BE49-F238E27FC236}">
                <a16:creationId xmlns:a16="http://schemas.microsoft.com/office/drawing/2014/main" id="{43D03000-F395-8BE5-A343-47F8F4606F18}"/>
              </a:ext>
            </a:extLst>
          </p:cNvPr>
          <p:cNvCxnSpPr>
            <a:cxnSpLocks noChangeShapeType="1"/>
          </p:cNvCxnSpPr>
          <p:nvPr/>
        </p:nvCxnSpPr>
        <p:spPr bwMode="auto">
          <a:xfrm rot="5400000" flipH="1" flipV="1">
            <a:off x="2388593" y="2920464"/>
            <a:ext cx="0" cy="0"/>
          </a:xfrm>
          <a:prstGeom prst="line">
            <a:avLst/>
          </a:prstGeom>
          <a:noFill/>
          <a:ln w="19050" algn="ctr">
            <a:solidFill>
              <a:srgbClr val="000000"/>
            </a:solidFill>
            <a:round/>
            <a:headEnd/>
            <a:tailEnd/>
          </a:ln>
        </p:spPr>
      </p:cxnSp>
      <p:sp>
        <p:nvSpPr>
          <p:cNvPr id="155" name="Text Box 11">
            <a:extLst>
              <a:ext uri="{FF2B5EF4-FFF2-40B4-BE49-F238E27FC236}">
                <a16:creationId xmlns:a16="http://schemas.microsoft.com/office/drawing/2014/main" id="{72819644-E713-654A-F65A-8AC6AE74E425}"/>
              </a:ext>
            </a:extLst>
          </p:cNvPr>
          <p:cNvSpPr txBox="1">
            <a:spLocks noChangeArrowheads="1"/>
          </p:cNvSpPr>
          <p:nvPr/>
        </p:nvSpPr>
        <p:spPr bwMode="auto">
          <a:xfrm>
            <a:off x="2226153" y="2880910"/>
            <a:ext cx="2466973" cy="844007"/>
          </a:xfrm>
          <a:prstGeom prst="rect">
            <a:avLst/>
          </a:prstGeom>
          <a:solidFill>
            <a:srgbClr val="FFFFCC"/>
          </a:solidFill>
          <a:ln w="19050">
            <a:solidFill>
              <a:srgbClr val="FF0000"/>
            </a:solidFill>
            <a:miter lim="800000"/>
            <a:headEnd/>
            <a:tailEnd/>
          </a:ln>
          <a:effectLst>
            <a:outerShdw blurRad="50800" dist="38100" dir="2700000" algn="tl" rotWithShape="0">
              <a:prstClr val="black">
                <a:alpha val="40000"/>
              </a:prstClr>
            </a:outerShdw>
          </a:effectLst>
        </p:spPr>
        <p:txBody>
          <a:bodyPr wrap="square" lIns="26556" tIns="22129" rIns="26556"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Central Administration Support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Office of Human Resources and  Payroll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Tanisha Burt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Director Human Resources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srgbClr val="FF0000"/>
              </a:solidFill>
              <a:effectLst/>
              <a:uLnTx/>
              <a:uFillTx/>
              <a:latin typeface="Arial"/>
              <a:ea typeface="+mn-ea"/>
              <a:cs typeface="Arial"/>
            </a:endParaRPr>
          </a:p>
        </p:txBody>
      </p:sp>
      <p:sp>
        <p:nvSpPr>
          <p:cNvPr id="156" name="Text Box 1">
            <a:extLst>
              <a:ext uri="{FF2B5EF4-FFF2-40B4-BE49-F238E27FC236}">
                <a16:creationId xmlns:a16="http://schemas.microsoft.com/office/drawing/2014/main" id="{9E3E02A0-F299-33DA-DE1D-53D0D3D2875D}"/>
              </a:ext>
            </a:extLst>
          </p:cNvPr>
          <p:cNvSpPr txBox="1">
            <a:spLocks noChangeArrowheads="1"/>
          </p:cNvSpPr>
          <p:nvPr/>
        </p:nvSpPr>
        <p:spPr bwMode="auto">
          <a:xfrm>
            <a:off x="5069861" y="1401813"/>
            <a:ext cx="2302654" cy="699779"/>
          </a:xfrm>
          <a:prstGeom prst="rect">
            <a:avLst/>
          </a:prstGeom>
          <a:solidFill>
            <a:srgbClr val="FFFFCC"/>
          </a:solidFill>
          <a:ln w="19050">
            <a:solidFill>
              <a:srgbClr val="FF0000"/>
            </a:solidFill>
            <a:miter lim="800000"/>
            <a:headEnd/>
            <a:tailEnd/>
          </a:ln>
          <a:effectLst>
            <a:outerShdw blurRad="50800" dist="38100" dir="2700000" algn="tl" rotWithShape="0">
              <a:prstClr val="black">
                <a:alpha val="40000"/>
              </a:prstClr>
            </a:outerShdw>
          </a:effectLst>
        </p:spPr>
        <p:txBody>
          <a:bodyPr wrap="square" lIns="35408" tIns="26556" rIns="35408"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94"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82" b="1" i="0" u="none" strike="noStrike" kern="1200" cap="none" spc="0" normalizeH="0" baseline="0" noProof="0" dirty="0">
                <a:ln>
                  <a:noFill/>
                </a:ln>
                <a:solidFill>
                  <a:prstClr val="black"/>
                </a:solidFill>
                <a:effectLst/>
                <a:uLnTx/>
                <a:uFillTx/>
                <a:latin typeface="Arial"/>
                <a:ea typeface="+mn-ea"/>
                <a:cs typeface="Arial"/>
              </a:rPr>
              <a:t>Central Administration Support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82"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John Yurich</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Director </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82" b="1" i="1" u="none" strike="noStrike" kern="1200" cap="none" spc="0" normalizeH="0" baseline="0" noProof="0" dirty="0">
              <a:ln>
                <a:noFill/>
              </a:ln>
              <a:solidFill>
                <a:srgbClr val="000000"/>
              </a:solidFill>
              <a:effectLst/>
              <a:uLnTx/>
              <a:uFillTx/>
              <a:latin typeface="Arial"/>
              <a:ea typeface="+mn-ea"/>
              <a:cs typeface="Arial"/>
            </a:endParaRPr>
          </a:p>
        </p:txBody>
      </p:sp>
      <p:sp>
        <p:nvSpPr>
          <p:cNvPr id="157" name="Text Box 12">
            <a:extLst>
              <a:ext uri="{FF2B5EF4-FFF2-40B4-BE49-F238E27FC236}">
                <a16:creationId xmlns:a16="http://schemas.microsoft.com/office/drawing/2014/main" id="{0CA5EEAF-1055-0EC6-5856-2A3DC923004E}"/>
              </a:ext>
            </a:extLst>
          </p:cNvPr>
          <p:cNvSpPr txBox="1">
            <a:spLocks noChangeArrowheads="1"/>
          </p:cNvSpPr>
          <p:nvPr/>
        </p:nvSpPr>
        <p:spPr bwMode="auto">
          <a:xfrm>
            <a:off x="8398291" y="3799807"/>
            <a:ext cx="1355464" cy="466730"/>
          </a:xfrm>
          <a:prstGeom prst="rect">
            <a:avLst/>
          </a:prstGeom>
          <a:solidFill>
            <a:schemeClr val="bg2"/>
          </a:solidFill>
          <a:ln w="9525">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10" b="1" i="0" u="none" strike="noStrike" kern="1200" cap="none" spc="0" normalizeH="0" baseline="0" noProof="0" dirty="0">
              <a:ln>
                <a:noFill/>
              </a:ln>
              <a:solidFill>
                <a:srgbClr val="FF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Kareen Allen</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Budget Analyst</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0" i="0" u="none" strike="noStrike" kern="1200" cap="none" spc="0" normalizeH="0" baseline="0" noProof="0" dirty="0">
              <a:ln>
                <a:noFill/>
              </a:ln>
              <a:solidFill>
                <a:srgbClr val="000000"/>
              </a:solidFill>
              <a:effectLst/>
              <a:uLnTx/>
              <a:uFillTx/>
              <a:latin typeface="Arial"/>
              <a:ea typeface="+mn-ea"/>
              <a:cs typeface="Arial"/>
            </a:endParaRPr>
          </a:p>
        </p:txBody>
      </p:sp>
      <p:sp>
        <p:nvSpPr>
          <p:cNvPr id="158" name="Text Box 12">
            <a:extLst>
              <a:ext uri="{FF2B5EF4-FFF2-40B4-BE49-F238E27FC236}">
                <a16:creationId xmlns:a16="http://schemas.microsoft.com/office/drawing/2014/main" id="{365878A5-4058-BC6C-C3BC-B273FF77255E}"/>
              </a:ext>
            </a:extLst>
          </p:cNvPr>
          <p:cNvSpPr txBox="1">
            <a:spLocks noChangeArrowheads="1"/>
          </p:cNvSpPr>
          <p:nvPr/>
        </p:nvSpPr>
        <p:spPr bwMode="auto">
          <a:xfrm>
            <a:off x="4488955" y="4029371"/>
            <a:ext cx="1462222" cy="685048"/>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6" b="1" i="0" u="none" strike="noStrike" kern="1200" cap="none" spc="0" normalizeH="0" baseline="0" noProof="0" dirty="0">
                <a:ln>
                  <a:noFill/>
                </a:ln>
                <a:solidFill>
                  <a:prstClr val="black"/>
                </a:solidFill>
                <a:effectLst/>
                <a:uLnTx/>
                <a:uFillTx/>
                <a:latin typeface="Arial"/>
                <a:ea typeface="+mn-ea"/>
                <a:cs typeface="Arial"/>
              </a:rPr>
              <a:t>Team One</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Monarkie McColl</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Business Operations Manager</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Human Resources Services and Payroll </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00" b="1" i="0" u="none" strike="noStrike" kern="1200" cap="none" spc="0" normalizeH="0" baseline="0" noProof="0" dirty="0">
              <a:ln>
                <a:noFill/>
              </a:ln>
              <a:solidFill>
                <a:prstClr val="black"/>
              </a:solidFill>
              <a:effectLst/>
              <a:uLnTx/>
              <a:uFillTx/>
              <a:latin typeface="Arial"/>
              <a:ea typeface="+mn-ea"/>
              <a:cs typeface="Arial"/>
            </a:endParaRPr>
          </a:p>
        </p:txBody>
      </p:sp>
      <p:sp>
        <p:nvSpPr>
          <p:cNvPr id="159" name="Text Box 12">
            <a:extLst>
              <a:ext uri="{FF2B5EF4-FFF2-40B4-BE49-F238E27FC236}">
                <a16:creationId xmlns:a16="http://schemas.microsoft.com/office/drawing/2014/main" id="{DDAA2F08-D03B-6094-CBFF-342644F8F4DB}"/>
              </a:ext>
            </a:extLst>
          </p:cNvPr>
          <p:cNvSpPr txBox="1">
            <a:spLocks noChangeArrowheads="1"/>
          </p:cNvSpPr>
          <p:nvPr/>
        </p:nvSpPr>
        <p:spPr bwMode="auto">
          <a:xfrm>
            <a:off x="4524228" y="4920614"/>
            <a:ext cx="1355464" cy="434632"/>
          </a:xfrm>
          <a:prstGeom prst="rect">
            <a:avLst/>
          </a:prstGeom>
          <a:solidFill>
            <a:schemeClr val="bg2"/>
          </a:solidFill>
          <a:ln w="9525">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srgbClr val="000000"/>
                </a:solidFill>
                <a:effectLst/>
                <a:uLnTx/>
                <a:uFillTx/>
                <a:latin typeface="Arial"/>
                <a:ea typeface="+mn-ea"/>
                <a:cs typeface="Arial"/>
              </a:rPr>
              <a:t>Cherita James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srgbClr val="000000"/>
                </a:solidFill>
                <a:effectLst/>
                <a:uLnTx/>
                <a:uFillTx/>
                <a:latin typeface="Arial"/>
                <a:ea typeface="+mn-ea"/>
                <a:cs typeface="Arial"/>
              </a:rPr>
              <a:t>Payroll Accountant </a:t>
            </a:r>
          </a:p>
        </p:txBody>
      </p:sp>
      <p:sp>
        <p:nvSpPr>
          <p:cNvPr id="160" name="Text Box 12">
            <a:extLst>
              <a:ext uri="{FF2B5EF4-FFF2-40B4-BE49-F238E27FC236}">
                <a16:creationId xmlns:a16="http://schemas.microsoft.com/office/drawing/2014/main" id="{8FFB09E3-6300-7DAA-C134-8F7F35CAE0B6}"/>
              </a:ext>
            </a:extLst>
          </p:cNvPr>
          <p:cNvSpPr txBox="1">
            <a:spLocks noChangeArrowheads="1"/>
          </p:cNvSpPr>
          <p:nvPr/>
        </p:nvSpPr>
        <p:spPr bwMode="auto">
          <a:xfrm>
            <a:off x="6297780" y="5495702"/>
            <a:ext cx="1371966" cy="403412"/>
          </a:xfrm>
          <a:prstGeom prst="rect">
            <a:avLst/>
          </a:prstGeom>
          <a:solidFill>
            <a:schemeClr val="bg2"/>
          </a:solidFill>
          <a:ln w="9525">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Melissa Flanagan</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Business Operations Specialist</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prstClr val="black"/>
              </a:solidFill>
              <a:effectLst/>
              <a:uLnTx/>
              <a:uFillTx/>
              <a:latin typeface="Arial"/>
              <a:ea typeface="+mn-ea"/>
              <a:cs typeface="Arial"/>
            </a:endParaRPr>
          </a:p>
        </p:txBody>
      </p:sp>
      <p:sp>
        <p:nvSpPr>
          <p:cNvPr id="161" name="Text Box 12">
            <a:extLst>
              <a:ext uri="{FF2B5EF4-FFF2-40B4-BE49-F238E27FC236}">
                <a16:creationId xmlns:a16="http://schemas.microsoft.com/office/drawing/2014/main" id="{9A132FFB-43DD-5E3A-A00A-1FEF7C80ECA1}"/>
              </a:ext>
            </a:extLst>
          </p:cNvPr>
          <p:cNvSpPr txBox="1">
            <a:spLocks noChangeArrowheads="1"/>
          </p:cNvSpPr>
          <p:nvPr/>
        </p:nvSpPr>
        <p:spPr bwMode="auto">
          <a:xfrm>
            <a:off x="8409049" y="4549934"/>
            <a:ext cx="1344706" cy="463202"/>
          </a:xfrm>
          <a:prstGeom prst="rect">
            <a:avLst/>
          </a:prstGeom>
          <a:solidFill>
            <a:schemeClr val="bg2"/>
          </a:solidFill>
          <a:ln w="9525">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Janell Hooks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Budget Analyst</a:t>
            </a:r>
          </a:p>
        </p:txBody>
      </p:sp>
      <p:sp>
        <p:nvSpPr>
          <p:cNvPr id="162" name="Text Box 12">
            <a:extLst>
              <a:ext uri="{FF2B5EF4-FFF2-40B4-BE49-F238E27FC236}">
                <a16:creationId xmlns:a16="http://schemas.microsoft.com/office/drawing/2014/main" id="{8851C312-D357-0BA8-3AA6-CE9C9C2865B0}"/>
              </a:ext>
            </a:extLst>
          </p:cNvPr>
          <p:cNvSpPr txBox="1">
            <a:spLocks noChangeArrowheads="1"/>
          </p:cNvSpPr>
          <p:nvPr/>
        </p:nvSpPr>
        <p:spPr bwMode="auto">
          <a:xfrm>
            <a:off x="8106201" y="3036340"/>
            <a:ext cx="1975080" cy="612232"/>
          </a:xfrm>
          <a:prstGeom prst="rect">
            <a:avLst/>
          </a:prstGeom>
          <a:solidFill>
            <a:srgbClr val="FDFDD1"/>
          </a:solidFill>
          <a:ln w="19050">
            <a:solidFill>
              <a:srgbClr val="FF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10" b="1" i="0" u="none" strike="noStrike" kern="1200" cap="none" spc="0" normalizeH="0" baseline="0" noProof="0" dirty="0">
                <a:ln>
                  <a:noFill/>
                </a:ln>
                <a:solidFill>
                  <a:prstClr val="black"/>
                </a:solidFill>
                <a:effectLst/>
                <a:uLnTx/>
                <a:uFillTx/>
                <a:latin typeface="Arial"/>
                <a:ea typeface="+mn-ea"/>
                <a:cs typeface="Arial"/>
              </a:rPr>
              <a:t>Central Administration Support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10" b="1" i="0" u="none" strike="noStrike" kern="1200" cap="none" spc="0" normalizeH="0" baseline="0" noProof="0" dirty="0">
                <a:ln>
                  <a:noFill/>
                </a:ln>
                <a:solidFill>
                  <a:prstClr val="black"/>
                </a:solidFill>
                <a:effectLst/>
                <a:uLnTx/>
                <a:uFillTx/>
                <a:latin typeface="Arial"/>
                <a:ea typeface="+mn-ea"/>
                <a:cs typeface="Arial"/>
              </a:rPr>
              <a:t>Office of Requests and Payment Support</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618"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srgbClr val="000000"/>
                </a:solidFill>
                <a:effectLst/>
                <a:uLnTx/>
                <a:uFillTx/>
                <a:latin typeface="Arial"/>
                <a:ea typeface="+mn-ea"/>
                <a:cs typeface="Arial"/>
              </a:rPr>
              <a:t>Ashley Simon</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Administrative Supervisor</a:t>
            </a:r>
          </a:p>
        </p:txBody>
      </p:sp>
      <p:cxnSp>
        <p:nvCxnSpPr>
          <p:cNvPr id="163" name="Straight Connector 162">
            <a:extLst>
              <a:ext uri="{FF2B5EF4-FFF2-40B4-BE49-F238E27FC236}">
                <a16:creationId xmlns:a16="http://schemas.microsoft.com/office/drawing/2014/main" id="{909F71CA-D1BC-78AF-3502-6A2E18169FB1}"/>
              </a:ext>
            </a:extLst>
          </p:cNvPr>
          <p:cNvCxnSpPr>
            <a:cxnSpLocks/>
          </p:cNvCxnSpPr>
          <p:nvPr/>
        </p:nvCxnSpPr>
        <p:spPr>
          <a:xfrm flipV="1">
            <a:off x="1727512" y="3811483"/>
            <a:ext cx="5256251" cy="26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Text Box 12">
            <a:extLst>
              <a:ext uri="{FF2B5EF4-FFF2-40B4-BE49-F238E27FC236}">
                <a16:creationId xmlns:a16="http://schemas.microsoft.com/office/drawing/2014/main" id="{326BD01A-12D7-2699-04AE-3419676FB1EF}"/>
              </a:ext>
            </a:extLst>
          </p:cNvPr>
          <p:cNvSpPr txBox="1">
            <a:spLocks noChangeArrowheads="1"/>
          </p:cNvSpPr>
          <p:nvPr/>
        </p:nvSpPr>
        <p:spPr bwMode="auto">
          <a:xfrm>
            <a:off x="6177338" y="4019232"/>
            <a:ext cx="1532300" cy="694360"/>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6" b="1" i="0" u="none" strike="noStrike" kern="1200" cap="none" spc="0" normalizeH="0" baseline="0" noProof="0" dirty="0">
                <a:ln>
                  <a:noFill/>
                </a:ln>
                <a:solidFill>
                  <a:prstClr val="black"/>
                </a:solidFill>
                <a:effectLst/>
                <a:uLnTx/>
                <a:uFillTx/>
                <a:latin typeface="Arial"/>
                <a:ea typeface="+mn-ea"/>
                <a:cs typeface="Arial"/>
              </a:rPr>
              <a:t>Team Two</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Chantel Todd</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Business Operations Manager</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Human Resources Services and Payroll </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06" b="1" i="0" u="none" strike="noStrike" kern="1200" cap="none" spc="0" normalizeH="0" baseline="0" noProof="0" dirty="0">
              <a:ln>
                <a:noFill/>
              </a:ln>
              <a:solidFill>
                <a:srgbClr val="FF0000"/>
              </a:solidFill>
              <a:effectLst/>
              <a:uLnTx/>
              <a:uFillTx/>
              <a:latin typeface="Arial"/>
              <a:ea typeface="+mn-ea"/>
              <a:cs typeface="Arial"/>
            </a:endParaRPr>
          </a:p>
        </p:txBody>
      </p:sp>
      <p:sp>
        <p:nvSpPr>
          <p:cNvPr id="165" name="Text Box 12">
            <a:extLst>
              <a:ext uri="{FF2B5EF4-FFF2-40B4-BE49-F238E27FC236}">
                <a16:creationId xmlns:a16="http://schemas.microsoft.com/office/drawing/2014/main" id="{427AB731-613C-5EAD-4B3A-6F43669C4620}"/>
              </a:ext>
            </a:extLst>
          </p:cNvPr>
          <p:cNvSpPr txBox="1">
            <a:spLocks noChangeArrowheads="1"/>
          </p:cNvSpPr>
          <p:nvPr/>
        </p:nvSpPr>
        <p:spPr bwMode="auto">
          <a:xfrm>
            <a:off x="6325040" y="4874421"/>
            <a:ext cx="1344706" cy="403413"/>
          </a:xfrm>
          <a:prstGeom prst="rect">
            <a:avLst/>
          </a:prstGeom>
          <a:solidFill>
            <a:schemeClr val="bg2"/>
          </a:solidFill>
          <a:ln w="9525">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srgbClr val="000000"/>
                </a:solidFill>
                <a:effectLst/>
                <a:uLnTx/>
                <a:uFillTx/>
                <a:latin typeface="Arial"/>
                <a:ea typeface="+mn-ea"/>
                <a:cs typeface="Arial"/>
              </a:rPr>
              <a:t>Rae Horst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srgbClr val="000000"/>
                </a:solidFill>
                <a:effectLst/>
                <a:uLnTx/>
                <a:uFillTx/>
                <a:latin typeface="Arial"/>
                <a:ea typeface="+mn-ea"/>
                <a:cs typeface="Arial"/>
              </a:rPr>
              <a:t>Business Operations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srgbClr val="000000"/>
                </a:solidFill>
                <a:effectLst/>
                <a:uLnTx/>
                <a:uFillTx/>
                <a:latin typeface="Arial"/>
                <a:ea typeface="+mn-ea"/>
                <a:cs typeface="Arial"/>
              </a:rPr>
              <a:t>Specialist</a:t>
            </a:r>
          </a:p>
        </p:txBody>
      </p:sp>
      <p:cxnSp>
        <p:nvCxnSpPr>
          <p:cNvPr id="166" name="Straight Connector 165">
            <a:extLst>
              <a:ext uri="{FF2B5EF4-FFF2-40B4-BE49-F238E27FC236}">
                <a16:creationId xmlns:a16="http://schemas.microsoft.com/office/drawing/2014/main" id="{096056F5-7190-FAC9-A7F7-65BA6F3C4F74}"/>
              </a:ext>
            </a:extLst>
          </p:cNvPr>
          <p:cNvCxnSpPr>
            <a:cxnSpLocks/>
          </p:cNvCxnSpPr>
          <p:nvPr/>
        </p:nvCxnSpPr>
        <p:spPr>
          <a:xfrm>
            <a:off x="6237515" y="2361429"/>
            <a:ext cx="4343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 Box 12">
            <a:extLst>
              <a:ext uri="{FF2B5EF4-FFF2-40B4-BE49-F238E27FC236}">
                <a16:creationId xmlns:a16="http://schemas.microsoft.com/office/drawing/2014/main" id="{3CC2D15A-C085-40D1-EC93-F54AC299259C}"/>
              </a:ext>
            </a:extLst>
          </p:cNvPr>
          <p:cNvSpPr txBox="1">
            <a:spLocks noChangeArrowheads="1"/>
          </p:cNvSpPr>
          <p:nvPr/>
        </p:nvSpPr>
        <p:spPr bwMode="auto">
          <a:xfrm>
            <a:off x="9687168" y="1970329"/>
            <a:ext cx="1906716" cy="761184"/>
          </a:xfrm>
          <a:prstGeom prst="rect">
            <a:avLst/>
          </a:prstGeom>
          <a:solidFill>
            <a:srgbClr val="FDFDD1"/>
          </a:solidFill>
          <a:ln w="19050">
            <a:solidFill>
              <a:srgbClr val="FF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10" b="1" i="0" u="none" strike="noStrike" kern="1200" cap="none" spc="0" normalizeH="0" baseline="0" noProof="0" dirty="0">
                <a:ln>
                  <a:noFill/>
                </a:ln>
                <a:solidFill>
                  <a:prstClr val="black"/>
                </a:solidFill>
                <a:effectLst/>
                <a:uLnTx/>
                <a:uFillTx/>
                <a:latin typeface="Arial"/>
                <a:ea typeface="+mn-ea"/>
                <a:cs typeface="Arial"/>
              </a:rPr>
              <a:t>Central Administration Support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10" b="1" i="0" u="none" strike="noStrike" kern="1200" cap="none" spc="0" normalizeH="0" baseline="0" noProof="0" dirty="0">
                <a:ln>
                  <a:noFill/>
                </a:ln>
                <a:solidFill>
                  <a:prstClr val="black"/>
                </a:solidFill>
                <a:effectLst/>
                <a:uLnTx/>
                <a:uFillTx/>
                <a:latin typeface="Arial"/>
                <a:ea typeface="+mn-ea"/>
                <a:cs typeface="Arial"/>
              </a:rPr>
              <a:t>Office of Requests and Payment Support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10" b="1" i="0" u="none" strike="noStrike" kern="1200" cap="none" spc="0" normalizeH="0" baseline="0" noProof="0" dirty="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srgbClr val="000000"/>
                </a:solidFill>
                <a:effectLst/>
                <a:uLnTx/>
                <a:uFillTx/>
                <a:latin typeface="Arial"/>
                <a:ea typeface="+mn-ea"/>
                <a:cs typeface="Arial"/>
              </a:rPr>
              <a:t>Shelvia McGee-Chavis</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srgbClr val="000000"/>
                </a:solidFill>
                <a:effectLst/>
                <a:uLnTx/>
                <a:uFillTx/>
                <a:latin typeface="Arial"/>
                <a:ea typeface="+mn-ea"/>
                <a:cs typeface="Arial"/>
              </a:rPr>
              <a:t>Customer Support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Administrative Supervisor </a:t>
            </a:r>
          </a:p>
        </p:txBody>
      </p:sp>
      <p:cxnSp>
        <p:nvCxnSpPr>
          <p:cNvPr id="168" name="Straight Connector 167">
            <a:extLst>
              <a:ext uri="{FF2B5EF4-FFF2-40B4-BE49-F238E27FC236}">
                <a16:creationId xmlns:a16="http://schemas.microsoft.com/office/drawing/2014/main" id="{90563030-1E95-1C1B-0A37-082DFBE3DBCB}"/>
              </a:ext>
            </a:extLst>
          </p:cNvPr>
          <p:cNvCxnSpPr>
            <a:cxnSpLocks noChangeShapeType="1"/>
          </p:cNvCxnSpPr>
          <p:nvPr/>
        </p:nvCxnSpPr>
        <p:spPr bwMode="auto">
          <a:xfrm>
            <a:off x="1727512" y="3827988"/>
            <a:ext cx="0" cy="649008"/>
          </a:xfrm>
          <a:prstGeom prst="line">
            <a:avLst/>
          </a:prstGeom>
          <a:noFill/>
          <a:ln w="19050" algn="ctr">
            <a:solidFill>
              <a:srgbClr val="000000"/>
            </a:solidFill>
            <a:round/>
            <a:headEnd/>
            <a:tailEnd/>
          </a:ln>
        </p:spPr>
      </p:cxnSp>
      <p:sp>
        <p:nvSpPr>
          <p:cNvPr id="169" name="Text Box 12">
            <a:extLst>
              <a:ext uri="{FF2B5EF4-FFF2-40B4-BE49-F238E27FC236}">
                <a16:creationId xmlns:a16="http://schemas.microsoft.com/office/drawing/2014/main" id="{DDA04B2F-A547-35C9-43AE-A34B839D75ED}"/>
              </a:ext>
            </a:extLst>
          </p:cNvPr>
          <p:cNvSpPr txBox="1">
            <a:spLocks noChangeArrowheads="1"/>
          </p:cNvSpPr>
          <p:nvPr/>
        </p:nvSpPr>
        <p:spPr bwMode="auto">
          <a:xfrm>
            <a:off x="2694540" y="4017114"/>
            <a:ext cx="1462222" cy="707810"/>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Open Position</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a:ln>
                  <a:noFill/>
                </a:ln>
                <a:solidFill>
                  <a:prstClr val="black"/>
                </a:solidFill>
                <a:effectLst/>
                <a:uLnTx/>
                <a:uFillTx/>
                <a:latin typeface="Arial"/>
                <a:ea typeface="+mn-ea"/>
                <a:cs typeface="Arial"/>
              </a:rPr>
              <a:t>Currently Recruiting </a:t>
            </a:r>
            <a:endParaRPr kumimoji="0" lang="en-US" sz="8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Human Resources Generalist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Public Safety</a:t>
            </a:r>
          </a:p>
        </p:txBody>
      </p:sp>
      <p:sp>
        <p:nvSpPr>
          <p:cNvPr id="170" name="Text Box 12">
            <a:extLst>
              <a:ext uri="{FF2B5EF4-FFF2-40B4-BE49-F238E27FC236}">
                <a16:creationId xmlns:a16="http://schemas.microsoft.com/office/drawing/2014/main" id="{1DE359A6-F636-C197-5552-BBD6EB6C1755}"/>
              </a:ext>
            </a:extLst>
          </p:cNvPr>
          <p:cNvSpPr txBox="1">
            <a:spLocks noChangeArrowheads="1"/>
          </p:cNvSpPr>
          <p:nvPr/>
        </p:nvSpPr>
        <p:spPr bwMode="auto">
          <a:xfrm>
            <a:off x="1025780" y="4007853"/>
            <a:ext cx="1462222" cy="707810"/>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6" b="1" i="0" u="none" strike="noStrike" kern="1200" cap="none" spc="0" normalizeH="0" baseline="0" noProof="0" dirty="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Jason Ward</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Human Resources Generalist</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Operations &amp; Maintenance</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700" b="1" i="0" u="none" strike="noStrike" kern="1200" cap="none" spc="0" normalizeH="0" baseline="0" noProof="0" dirty="0">
                <a:ln>
                  <a:noFill/>
                </a:ln>
                <a:solidFill>
                  <a:prstClr val="black"/>
                </a:solidFill>
                <a:effectLst/>
                <a:uLnTx/>
                <a:uFillTx/>
                <a:latin typeface="Arial"/>
                <a:ea typeface="+mn-ea"/>
                <a:cs typeface="Arial"/>
              </a:rPr>
              <a:t>Environmental Services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 </a:t>
            </a:r>
          </a:p>
        </p:txBody>
      </p:sp>
    </p:spTree>
    <p:extLst>
      <p:ext uri="{BB962C8B-B14F-4D97-AF65-F5344CB8AC3E}">
        <p14:creationId xmlns:p14="http://schemas.microsoft.com/office/powerpoint/2010/main" val="1342467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35A4-3896-F30B-401A-5C0F06D4CAA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1CEA22D-E65E-B47F-F458-9B7B2AEE34D6}"/>
              </a:ext>
            </a:extLst>
          </p:cNvPr>
          <p:cNvSpPr txBox="1"/>
          <p:nvPr/>
        </p:nvSpPr>
        <p:spPr>
          <a:xfrm>
            <a:off x="513184" y="1179469"/>
            <a:ext cx="80149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111"/>
                </a:solidFill>
                <a:effectLst/>
                <a:uLnTx/>
                <a:uFillTx/>
                <a:latin typeface="Calibri" panose="020F0502020204030204"/>
                <a:ea typeface="Calibri"/>
                <a:cs typeface="Arial"/>
              </a:rPr>
              <a:t>CASS Office of Human Resources and Payroll Services</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HR-Payroll Team</a:t>
            </a:r>
          </a:p>
        </p:txBody>
      </p:sp>
      <p:sp>
        <p:nvSpPr>
          <p:cNvPr id="10" name="TextBox 9">
            <a:extLst>
              <a:ext uri="{FF2B5EF4-FFF2-40B4-BE49-F238E27FC236}">
                <a16:creationId xmlns:a16="http://schemas.microsoft.com/office/drawing/2014/main" id="{68739EF7-40C2-CD72-5143-B927568D0923}"/>
              </a:ext>
            </a:extLst>
          </p:cNvPr>
          <p:cNvSpPr txBox="1"/>
          <p:nvPr/>
        </p:nvSpPr>
        <p:spPr>
          <a:xfrm>
            <a:off x="783771" y="4984303"/>
            <a:ext cx="2460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Tanisha Burt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Director Human Resources</a:t>
            </a:r>
          </a:p>
        </p:txBody>
      </p:sp>
      <p:sp>
        <p:nvSpPr>
          <p:cNvPr id="11" name="TextBox 10">
            <a:extLst>
              <a:ext uri="{FF2B5EF4-FFF2-40B4-BE49-F238E27FC236}">
                <a16:creationId xmlns:a16="http://schemas.microsoft.com/office/drawing/2014/main" id="{516F180E-515F-0697-B6EA-23118BC32860}"/>
              </a:ext>
            </a:extLst>
          </p:cNvPr>
          <p:cNvSpPr txBox="1"/>
          <p:nvPr/>
        </p:nvSpPr>
        <p:spPr>
          <a:xfrm>
            <a:off x="6237513" y="4984303"/>
            <a:ext cx="2752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Chantel Todd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Business Operations Manager Human Resources and Payroll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04ACD17-07EC-A03A-1ED3-858F639DD4EE}"/>
              </a:ext>
            </a:extLst>
          </p:cNvPr>
          <p:cNvSpPr txBox="1"/>
          <p:nvPr/>
        </p:nvSpPr>
        <p:spPr>
          <a:xfrm>
            <a:off x="9110587" y="4984303"/>
            <a:ext cx="28526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Jason 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Human  Resources Generalist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Operations &amp;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Environmental Services</a:t>
            </a:r>
          </a:p>
        </p:txBody>
      </p:sp>
      <p:sp>
        <p:nvSpPr>
          <p:cNvPr id="2" name="TextBox 1">
            <a:extLst>
              <a:ext uri="{FF2B5EF4-FFF2-40B4-BE49-F238E27FC236}">
                <a16:creationId xmlns:a16="http://schemas.microsoft.com/office/drawing/2014/main" id="{66682AFE-8BBF-8CE5-0AF7-AEB0F51B2D81}"/>
              </a:ext>
            </a:extLst>
          </p:cNvPr>
          <p:cNvSpPr txBox="1"/>
          <p:nvPr/>
        </p:nvSpPr>
        <p:spPr>
          <a:xfrm>
            <a:off x="3364439" y="4984303"/>
            <a:ext cx="2752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Monarkie McColl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Business Operations Manager Human Resources and Payroll</a:t>
            </a:r>
          </a:p>
        </p:txBody>
      </p:sp>
      <p:pic>
        <p:nvPicPr>
          <p:cNvPr id="4" name="Picture 3" descr="A person wearing glasses and a sweater&#10;&#10;AI-generated content may be incorrect.">
            <a:extLst>
              <a:ext uri="{FF2B5EF4-FFF2-40B4-BE49-F238E27FC236}">
                <a16:creationId xmlns:a16="http://schemas.microsoft.com/office/drawing/2014/main" id="{859EA2AA-2F24-4079-FEAF-E8C4E233B4AA}"/>
              </a:ext>
            </a:extLst>
          </p:cNvPr>
          <p:cNvPicPr>
            <a:picLocks noChangeAspect="1"/>
          </p:cNvPicPr>
          <p:nvPr/>
        </p:nvPicPr>
        <p:blipFill>
          <a:blip r:embed="rId3"/>
          <a:stretch>
            <a:fillRect/>
          </a:stretch>
        </p:blipFill>
        <p:spPr>
          <a:xfrm>
            <a:off x="9459686" y="2427514"/>
            <a:ext cx="1839686" cy="2262853"/>
          </a:xfrm>
          <a:prstGeom prst="rect">
            <a:avLst/>
          </a:prstGeom>
        </p:spPr>
      </p:pic>
      <p:pic>
        <p:nvPicPr>
          <p:cNvPr id="2050" name="Picture 1">
            <a:extLst>
              <a:ext uri="{FF2B5EF4-FFF2-40B4-BE49-F238E27FC236}">
                <a16:creationId xmlns:a16="http://schemas.microsoft.com/office/drawing/2014/main" id="{6B856AE1-1554-DAC3-342D-8C1E64CD6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11" y="2427514"/>
            <a:ext cx="1839686" cy="226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erson sitting in a chair smiling&#10;&#10;AI-generated content may be incorrect.">
            <a:extLst>
              <a:ext uri="{FF2B5EF4-FFF2-40B4-BE49-F238E27FC236}">
                <a16:creationId xmlns:a16="http://schemas.microsoft.com/office/drawing/2014/main" id="{DA389228-3F91-2B1B-7807-5EED1F32833C}"/>
              </a:ext>
            </a:extLst>
          </p:cNvPr>
          <p:cNvPicPr>
            <a:picLocks noChangeAspect="1"/>
          </p:cNvPicPr>
          <p:nvPr/>
        </p:nvPicPr>
        <p:blipFill>
          <a:blip r:embed="rId5"/>
          <a:stretch>
            <a:fillRect/>
          </a:stretch>
        </p:blipFill>
        <p:spPr>
          <a:xfrm>
            <a:off x="6671389" y="2427513"/>
            <a:ext cx="1741716" cy="2262853"/>
          </a:xfrm>
          <a:prstGeom prst="rect">
            <a:avLst/>
          </a:prstGeom>
        </p:spPr>
      </p:pic>
      <p:pic>
        <p:nvPicPr>
          <p:cNvPr id="7" name="Picture 6" descr="A person taking a selfie&#10;&#10;AI-generated content may be incorrect.">
            <a:extLst>
              <a:ext uri="{FF2B5EF4-FFF2-40B4-BE49-F238E27FC236}">
                <a16:creationId xmlns:a16="http://schemas.microsoft.com/office/drawing/2014/main" id="{607704C2-B654-FDAB-719B-8C765EAC6E5E}"/>
              </a:ext>
            </a:extLst>
          </p:cNvPr>
          <p:cNvPicPr>
            <a:picLocks noChangeAspect="1"/>
          </p:cNvPicPr>
          <p:nvPr/>
        </p:nvPicPr>
        <p:blipFill>
          <a:blip r:embed="rId6"/>
          <a:stretch>
            <a:fillRect/>
          </a:stretch>
        </p:blipFill>
        <p:spPr>
          <a:xfrm>
            <a:off x="3778898" y="2427513"/>
            <a:ext cx="1741714" cy="2262853"/>
          </a:xfrm>
          <a:prstGeom prst="rect">
            <a:avLst/>
          </a:prstGeom>
        </p:spPr>
      </p:pic>
    </p:spTree>
    <p:extLst>
      <p:ext uri="{BB962C8B-B14F-4D97-AF65-F5344CB8AC3E}">
        <p14:creationId xmlns:p14="http://schemas.microsoft.com/office/powerpoint/2010/main" val="3887133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D30F0-D5C1-DD96-8A1A-9B849DDDC4B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729072-FA25-AEF8-CA4E-9D3498AD1F75}"/>
              </a:ext>
            </a:extLst>
          </p:cNvPr>
          <p:cNvSpPr txBox="1"/>
          <p:nvPr/>
        </p:nvSpPr>
        <p:spPr>
          <a:xfrm>
            <a:off x="449716" y="1145394"/>
            <a:ext cx="80159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111"/>
                </a:solidFill>
                <a:effectLst/>
                <a:uLnTx/>
                <a:uFillTx/>
                <a:latin typeface="Calibri" panose="020F0502020204030204"/>
                <a:ea typeface="Calibri"/>
                <a:cs typeface="Arial"/>
              </a:rPr>
              <a:t>CASS Office of Human Resources and Payroll Services</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HR-Payroll Team</a:t>
            </a:r>
          </a:p>
        </p:txBody>
      </p:sp>
      <p:sp>
        <p:nvSpPr>
          <p:cNvPr id="11" name="TextBox 10">
            <a:extLst>
              <a:ext uri="{FF2B5EF4-FFF2-40B4-BE49-F238E27FC236}">
                <a16:creationId xmlns:a16="http://schemas.microsoft.com/office/drawing/2014/main" id="{1C6407CD-A4B0-FB00-B6C8-988AA72381AE}"/>
              </a:ext>
            </a:extLst>
          </p:cNvPr>
          <p:cNvSpPr txBox="1"/>
          <p:nvPr/>
        </p:nvSpPr>
        <p:spPr>
          <a:xfrm>
            <a:off x="4719711" y="4984303"/>
            <a:ext cx="2752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Rae Horst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Business Operations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Payroll</a:t>
            </a:r>
          </a:p>
        </p:txBody>
      </p:sp>
      <p:sp>
        <p:nvSpPr>
          <p:cNvPr id="12" name="TextBox 11">
            <a:extLst>
              <a:ext uri="{FF2B5EF4-FFF2-40B4-BE49-F238E27FC236}">
                <a16:creationId xmlns:a16="http://schemas.microsoft.com/office/drawing/2014/main" id="{E4C702D9-2B16-C852-DAA5-5DE3DC6EBBE5}"/>
              </a:ext>
            </a:extLst>
          </p:cNvPr>
          <p:cNvSpPr txBox="1"/>
          <p:nvPr/>
        </p:nvSpPr>
        <p:spPr>
          <a:xfrm>
            <a:off x="8130873" y="4881609"/>
            <a:ext cx="28526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Melissa Flanagan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Business Operations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Payroll</a:t>
            </a:r>
          </a:p>
        </p:txBody>
      </p:sp>
      <p:sp>
        <p:nvSpPr>
          <p:cNvPr id="2" name="TextBox 1">
            <a:extLst>
              <a:ext uri="{FF2B5EF4-FFF2-40B4-BE49-F238E27FC236}">
                <a16:creationId xmlns:a16="http://schemas.microsoft.com/office/drawing/2014/main" id="{7C08AD25-C7E8-4C31-A5A6-F013D12BEB78}"/>
              </a:ext>
            </a:extLst>
          </p:cNvPr>
          <p:cNvSpPr txBox="1"/>
          <p:nvPr/>
        </p:nvSpPr>
        <p:spPr>
          <a:xfrm>
            <a:off x="1705125" y="4984303"/>
            <a:ext cx="27525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Cherita James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Payroll Accountant</a:t>
            </a:r>
          </a:p>
        </p:txBody>
      </p:sp>
      <p:pic>
        <p:nvPicPr>
          <p:cNvPr id="4" name="Picture 3">
            <a:extLst>
              <a:ext uri="{FF2B5EF4-FFF2-40B4-BE49-F238E27FC236}">
                <a16:creationId xmlns:a16="http://schemas.microsoft.com/office/drawing/2014/main" id="{DFF22332-DEF7-C362-22EE-72A407B4DFF7}"/>
              </a:ext>
            </a:extLst>
          </p:cNvPr>
          <p:cNvPicPr>
            <a:picLocks noChangeAspect="1"/>
          </p:cNvPicPr>
          <p:nvPr/>
        </p:nvPicPr>
        <p:blipFill>
          <a:blip r:embed="rId3"/>
          <a:stretch>
            <a:fillRect/>
          </a:stretch>
        </p:blipFill>
        <p:spPr>
          <a:xfrm>
            <a:off x="8714733" y="2155371"/>
            <a:ext cx="1985924" cy="2405743"/>
          </a:xfrm>
          <a:prstGeom prst="rect">
            <a:avLst/>
          </a:prstGeom>
        </p:spPr>
      </p:pic>
      <p:pic>
        <p:nvPicPr>
          <p:cNvPr id="1026" name="Picture 1" descr="Cherita James">
            <a:extLst>
              <a:ext uri="{FF2B5EF4-FFF2-40B4-BE49-F238E27FC236}">
                <a16:creationId xmlns:a16="http://schemas.microsoft.com/office/drawing/2014/main" id="{D3465228-C9F8-B2A8-F854-1B28DC1E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666" y="2155370"/>
            <a:ext cx="1985924"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taking a selfie&#10;&#10;AI-generated content may be incorrect.">
            <a:extLst>
              <a:ext uri="{FF2B5EF4-FFF2-40B4-BE49-F238E27FC236}">
                <a16:creationId xmlns:a16="http://schemas.microsoft.com/office/drawing/2014/main" id="{59DE7B66-BEBB-C52E-88C4-00288CA573E0}"/>
              </a:ext>
            </a:extLst>
          </p:cNvPr>
          <p:cNvPicPr>
            <a:picLocks noChangeAspect="1"/>
          </p:cNvPicPr>
          <p:nvPr/>
        </p:nvPicPr>
        <p:blipFill>
          <a:blip r:embed="rId5"/>
          <a:stretch>
            <a:fillRect/>
          </a:stretch>
        </p:blipFill>
        <p:spPr>
          <a:xfrm>
            <a:off x="4719711" y="2155369"/>
            <a:ext cx="2380885" cy="2405743"/>
          </a:xfrm>
          <a:prstGeom prst="rect">
            <a:avLst/>
          </a:prstGeom>
        </p:spPr>
      </p:pic>
    </p:spTree>
    <p:extLst>
      <p:ext uri="{BB962C8B-B14F-4D97-AF65-F5344CB8AC3E}">
        <p14:creationId xmlns:p14="http://schemas.microsoft.com/office/powerpoint/2010/main" val="1863795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85489-0B34-2790-C9FA-C4FF15C701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B7179B-AE39-87D1-9660-D1FF475241AD}"/>
              </a:ext>
            </a:extLst>
          </p:cNvPr>
          <p:cNvSpPr txBox="1"/>
          <p:nvPr/>
        </p:nvSpPr>
        <p:spPr>
          <a:xfrm>
            <a:off x="868163" y="1245390"/>
            <a:ext cx="11323837"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CASS Office of Human Resources and Payroll Services</a:t>
            </a: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Recruitment of staff – completion of administrative processes required for new or replacement staff and  processing of all paperwork.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 employee action forms. (Example- Salary/Job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Coordinate all Employee Labor Relations actions with HR ELR.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Coordinate the on boarding process for new employees with HR and meet with employees on day two to assist in all areas as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Coordinate parking for all employees. (Tanisha Burt- Parking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Liasion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Serve as the HR Partners representative for departments supported by CASS.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Serve as the Payroll Representative for departments supported by CASS.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and Leave (T/L) audit and approval in the system – timesheets must be approved by the employee’s supervisor before our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Completion of payroll forms for employee changes (e.g. payroll adjustments, etc.)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810226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3D1C0-C18C-6304-3ACB-90551CC6929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18B6558-D53D-60BD-0F25-CE8B5C0F22BF}"/>
              </a:ext>
            </a:extLst>
          </p:cNvPr>
          <p:cNvSpPr txBox="1"/>
          <p:nvPr/>
        </p:nvSpPr>
        <p:spPr>
          <a:xfrm>
            <a:off x="1064105" y="1952962"/>
            <a:ext cx="11323837" cy="350865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CASS Office of Human Resources and Payroll Services</a:t>
            </a: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First Stop for all Human Resources and Payroll Questions &amp; Requests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When in doubt……. Reach Out………. To CASS……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panose="020F0502020204030204"/>
                <a:ea typeface="Calibri"/>
                <a:cs typeface="Arial"/>
              </a:rPr>
              <a:t>Office of Human Resources and Payroll Services…… </a:t>
            </a:r>
            <a:r>
              <a:rPr kumimoji="0" lang="en-US" sz="2400" b="1" i="0" u="none" strike="noStrike" kern="1200" cap="none" spc="0" normalizeH="0" baseline="0" noProof="0" dirty="0">
                <a:ln>
                  <a:noFill/>
                </a:ln>
                <a:solidFill>
                  <a:srgbClr val="111111"/>
                </a:solidFill>
                <a:effectLst/>
                <a:uLnTx/>
                <a:uFillTx/>
                <a:latin typeface="Calibri" panose="020F0502020204030204"/>
                <a:ea typeface="Calibri"/>
                <a:cs typeface="Arial"/>
                <a:sym typeface="Wingdings" panose="05000000000000000000" pitchFamily="2" charset="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41940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D8C7-1511-20BD-0B0C-76C48E1119E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013C00D-3ECF-B8B9-5773-766EAEF97203}"/>
              </a:ext>
            </a:extLst>
          </p:cNvPr>
          <p:cNvSpPr txBox="1"/>
          <p:nvPr/>
        </p:nvSpPr>
        <p:spPr>
          <a:xfrm>
            <a:off x="718457" y="921158"/>
            <a:ext cx="76930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111"/>
                </a:solidFill>
                <a:effectLst/>
                <a:uLnTx/>
                <a:uFillTx/>
                <a:latin typeface="Calibri" panose="020F0502020204030204"/>
                <a:ea typeface="Calibri"/>
                <a:cs typeface="Arial"/>
              </a:rPr>
              <a:t>CASS Office of Requests and Payment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Requests and Payment Support Team</a:t>
            </a:r>
          </a:p>
        </p:txBody>
      </p:sp>
      <p:sp>
        <p:nvSpPr>
          <p:cNvPr id="10" name="TextBox 9">
            <a:extLst>
              <a:ext uri="{FF2B5EF4-FFF2-40B4-BE49-F238E27FC236}">
                <a16:creationId xmlns:a16="http://schemas.microsoft.com/office/drawing/2014/main" id="{285BDA23-0F6E-D83E-43D6-F5388EFBC626}"/>
              </a:ext>
            </a:extLst>
          </p:cNvPr>
          <p:cNvSpPr txBox="1"/>
          <p:nvPr/>
        </p:nvSpPr>
        <p:spPr>
          <a:xfrm>
            <a:off x="783771" y="4984303"/>
            <a:ext cx="2460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Ashley Simon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Administrative Supervisor</a:t>
            </a:r>
          </a:p>
        </p:txBody>
      </p:sp>
      <p:sp>
        <p:nvSpPr>
          <p:cNvPr id="11" name="TextBox 10">
            <a:extLst>
              <a:ext uri="{FF2B5EF4-FFF2-40B4-BE49-F238E27FC236}">
                <a16:creationId xmlns:a16="http://schemas.microsoft.com/office/drawing/2014/main" id="{5B99F1EC-25E1-8936-DA43-5B97A9DC7159}"/>
              </a:ext>
            </a:extLst>
          </p:cNvPr>
          <p:cNvSpPr txBox="1"/>
          <p:nvPr/>
        </p:nvSpPr>
        <p:spPr>
          <a:xfrm>
            <a:off x="6559397" y="4945089"/>
            <a:ext cx="27525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Janell Hooks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Budget Analyst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8F7CA0A-300D-4BC6-2866-C2578336258E}"/>
              </a:ext>
            </a:extLst>
          </p:cNvPr>
          <p:cNvSpPr txBox="1"/>
          <p:nvPr/>
        </p:nvSpPr>
        <p:spPr>
          <a:xfrm>
            <a:off x="9110587" y="4984303"/>
            <a:ext cx="28526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Shelvia McGee-Chavis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Customer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Administrative Supervisor</a:t>
            </a:r>
          </a:p>
        </p:txBody>
      </p:sp>
      <p:sp>
        <p:nvSpPr>
          <p:cNvPr id="2" name="TextBox 1">
            <a:extLst>
              <a:ext uri="{FF2B5EF4-FFF2-40B4-BE49-F238E27FC236}">
                <a16:creationId xmlns:a16="http://schemas.microsoft.com/office/drawing/2014/main" id="{996EB6D0-D468-E990-5216-639DFB5A28BB}"/>
              </a:ext>
            </a:extLst>
          </p:cNvPr>
          <p:cNvSpPr txBox="1"/>
          <p:nvPr/>
        </p:nvSpPr>
        <p:spPr>
          <a:xfrm>
            <a:off x="3774986" y="4995934"/>
            <a:ext cx="27525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Kareen Allen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Budget Analyst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1">
            <a:extLst>
              <a:ext uri="{FF2B5EF4-FFF2-40B4-BE49-F238E27FC236}">
                <a16:creationId xmlns:a16="http://schemas.microsoft.com/office/drawing/2014/main" id="{871C23AA-D9F5-DAC5-3296-138876169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177" y="2458145"/>
            <a:ext cx="1935042" cy="24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11B24797-DA95-EBE7-CFD4-CF77EF382061}"/>
              </a:ext>
            </a:extLst>
          </p:cNvPr>
          <p:cNvGraphicFramePr>
            <a:graphicFrameLocks noChangeAspect="1"/>
          </p:cNvGraphicFramePr>
          <p:nvPr/>
        </p:nvGraphicFramePr>
        <p:xfrm>
          <a:off x="8817429" y="2437387"/>
          <a:ext cx="2556588" cy="2457196"/>
        </p:xfrm>
        <a:graphic>
          <a:graphicData uri="http://schemas.openxmlformats.org/presentationml/2006/ole">
            <mc:AlternateContent xmlns:mc="http://schemas.openxmlformats.org/markup-compatibility/2006">
              <mc:Choice xmlns:v="urn:schemas-microsoft-com:vml" Requires="v">
                <p:oleObj name="Acrobat Document" r:id="rId4" imgW="7543621" imgH="5829181" progId="AcroExch.Document.DC">
                  <p:embed/>
                </p:oleObj>
              </mc:Choice>
              <mc:Fallback>
                <p:oleObj name="Acrobat Document" r:id="rId4" imgW="7543621" imgH="5829181" progId="AcroExch.Document.DC">
                  <p:embed/>
                  <p:pic>
                    <p:nvPicPr>
                      <p:cNvPr id="3" name="Object 2">
                        <a:extLst>
                          <a:ext uri="{FF2B5EF4-FFF2-40B4-BE49-F238E27FC236}">
                            <a16:creationId xmlns:a16="http://schemas.microsoft.com/office/drawing/2014/main" id="{11B24797-DA95-EBE7-CFD4-CF77EF382061}"/>
                          </a:ext>
                        </a:extLst>
                      </p:cNvPr>
                      <p:cNvPicPr/>
                      <p:nvPr/>
                    </p:nvPicPr>
                    <p:blipFill>
                      <a:blip r:embed="rId5"/>
                      <a:stretch>
                        <a:fillRect/>
                      </a:stretch>
                    </p:blipFill>
                    <p:spPr>
                      <a:xfrm>
                        <a:off x="8817429" y="2437387"/>
                        <a:ext cx="2556588" cy="2457196"/>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4DE6EA2C-10E2-E678-A3F4-B2B5E9319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178" y="2416630"/>
            <a:ext cx="1769707" cy="24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taking a selfie&#10;&#10;AI-generated content may be incorrect.">
            <a:extLst>
              <a:ext uri="{FF2B5EF4-FFF2-40B4-BE49-F238E27FC236}">
                <a16:creationId xmlns:a16="http://schemas.microsoft.com/office/drawing/2014/main" id="{C30F998D-F06E-DBAA-CA0E-D18DE3694085}"/>
              </a:ext>
            </a:extLst>
          </p:cNvPr>
          <p:cNvPicPr>
            <a:picLocks noChangeAspect="1"/>
          </p:cNvPicPr>
          <p:nvPr/>
        </p:nvPicPr>
        <p:blipFill>
          <a:blip r:embed="rId7"/>
          <a:stretch>
            <a:fillRect/>
          </a:stretch>
        </p:blipFill>
        <p:spPr>
          <a:xfrm>
            <a:off x="6237512" y="2458145"/>
            <a:ext cx="2032767" cy="2415681"/>
          </a:xfrm>
          <a:prstGeom prst="rect">
            <a:avLst/>
          </a:prstGeom>
        </p:spPr>
      </p:pic>
    </p:spTree>
    <p:extLst>
      <p:ext uri="{BB962C8B-B14F-4D97-AF65-F5344CB8AC3E}">
        <p14:creationId xmlns:p14="http://schemas.microsoft.com/office/powerpoint/2010/main" val="1557427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2E96-C9C1-FB9D-8D57-5DEF428AEA2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D13493-42A3-BF3A-8574-704C8CF9C8C1}"/>
              </a:ext>
            </a:extLst>
          </p:cNvPr>
          <p:cNvSpPr txBox="1"/>
          <p:nvPr/>
        </p:nvSpPr>
        <p:spPr>
          <a:xfrm>
            <a:off x="774972" y="1430447"/>
            <a:ext cx="11323837" cy="646330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CASS Office of Requests and Payment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Financial Administration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 vendor invoices with Accounts Payable by obtaining appropriate approval and submit in Quantum.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Complete journal entries in Quantum.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 non-departmental billing.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Process working fund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Perform account reconciliations.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Purchasing Administration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Initiate purchase requisitions.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Initiate change order requests for contracts.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 procurement card (Pro Card) support for departments.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Travel Administration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Concur Department Travel Admin for each department.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 the travel administration backup role to departments.  Travel is initiated and approved within each department.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       </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50387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68D4-37A7-424D-AFA5-C7E78266AC22}"/>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9E31A91-4F55-3A92-CA73-B4BB303ECE35}"/>
              </a:ext>
            </a:extLst>
          </p:cNvPr>
          <p:cNvSpPr>
            <a:spLocks noGrp="1"/>
          </p:cNvSpPr>
          <p:nvPr>
            <p:ph type="ctrTitle"/>
          </p:nvPr>
        </p:nvSpPr>
        <p:spPr>
          <a:xfrm>
            <a:off x="1437640" y="2991173"/>
            <a:ext cx="9316720" cy="838443"/>
          </a:xfrm>
        </p:spPr>
        <p:txBody>
          <a:bodyPr>
            <a:normAutofit/>
          </a:bodyPr>
          <a:lstStyle/>
          <a:p>
            <a:r>
              <a:rPr lang="en-US" sz="4800" b="1" dirty="0"/>
              <a:t>How well do you know CASS ?</a:t>
            </a:r>
          </a:p>
        </p:txBody>
      </p:sp>
    </p:spTree>
    <p:extLst>
      <p:ext uri="{BB962C8B-B14F-4D97-AF65-F5344CB8AC3E}">
        <p14:creationId xmlns:p14="http://schemas.microsoft.com/office/powerpoint/2010/main" val="224601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A03A-94A3-6374-71C7-83337FBAA738}"/>
              </a:ext>
            </a:extLst>
          </p:cNvPr>
          <p:cNvSpPr>
            <a:spLocks noGrp="1"/>
          </p:cNvSpPr>
          <p:nvPr>
            <p:ph type="title"/>
          </p:nvPr>
        </p:nvSpPr>
        <p:spPr>
          <a:xfrm>
            <a:off x="478971" y="2113939"/>
            <a:ext cx="11604172" cy="728180"/>
          </a:xfrm>
        </p:spPr>
        <p:txBody>
          <a:bodyPr>
            <a:noAutofit/>
          </a:bodyPr>
          <a:lstStyle/>
          <a:p>
            <a:r>
              <a:rPr lang="en-US" sz="3200" b="1" dirty="0"/>
              <a:t>How many employees does CASS provide HR/Payroll support to?</a:t>
            </a:r>
          </a:p>
        </p:txBody>
      </p:sp>
      <p:sp>
        <p:nvSpPr>
          <p:cNvPr id="3" name="Content Placeholder 2">
            <a:extLst>
              <a:ext uri="{FF2B5EF4-FFF2-40B4-BE49-F238E27FC236}">
                <a16:creationId xmlns:a16="http://schemas.microsoft.com/office/drawing/2014/main" id="{1540F113-E738-8872-7F9D-80EC12844965}"/>
              </a:ext>
            </a:extLst>
          </p:cNvPr>
          <p:cNvSpPr>
            <a:spLocks noGrp="1"/>
          </p:cNvSpPr>
          <p:nvPr>
            <p:ph sz="half" idx="1"/>
          </p:nvPr>
        </p:nvSpPr>
        <p:spPr>
          <a:xfrm>
            <a:off x="3309257" y="3110948"/>
            <a:ext cx="5181600" cy="2345635"/>
          </a:xfrm>
        </p:spPr>
        <p:txBody>
          <a:bodyPr/>
          <a:lstStyle/>
          <a:p>
            <a:pPr marL="514350" indent="-514350">
              <a:buAutoNum type="alphaUcPeriod"/>
            </a:pPr>
            <a:r>
              <a:rPr lang="en-US" sz="3600" dirty="0"/>
              <a:t>350</a:t>
            </a:r>
          </a:p>
          <a:p>
            <a:pPr marL="514350" indent="-514350">
              <a:buAutoNum type="alphaUcPeriod"/>
            </a:pPr>
            <a:r>
              <a:rPr lang="en-US" sz="3600" dirty="0"/>
              <a:t>700</a:t>
            </a:r>
          </a:p>
          <a:p>
            <a:pPr marL="514350" indent="-514350">
              <a:buAutoNum type="alphaUcPeriod"/>
            </a:pPr>
            <a:r>
              <a:rPr lang="en-US" sz="3600" dirty="0"/>
              <a:t>1,104</a:t>
            </a:r>
            <a:r>
              <a:rPr lang="en-US" dirty="0"/>
              <a:t>	</a:t>
            </a:r>
          </a:p>
        </p:txBody>
      </p:sp>
    </p:spTree>
    <p:extLst>
      <p:ext uri="{BB962C8B-B14F-4D97-AF65-F5344CB8AC3E}">
        <p14:creationId xmlns:p14="http://schemas.microsoft.com/office/powerpoint/2010/main" val="702101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3BC6CE-52C2-CEA9-7353-2C16E9D4BEF3}"/>
              </a:ext>
            </a:extLst>
          </p:cNvPr>
          <p:cNvSpPr>
            <a:spLocks noGrp="1"/>
          </p:cNvSpPr>
          <p:nvPr>
            <p:ph sz="half" idx="2"/>
          </p:nvPr>
        </p:nvSpPr>
        <p:spPr>
          <a:xfrm>
            <a:off x="1959428" y="2256183"/>
            <a:ext cx="9024257" cy="3186674"/>
          </a:xfrm>
        </p:spPr>
        <p:txBody>
          <a:bodyPr>
            <a:normAutofit lnSpcReduction="10000"/>
          </a:bodyPr>
          <a:lstStyle/>
          <a:p>
            <a:pPr marL="0" indent="0">
              <a:buNone/>
            </a:pPr>
            <a:r>
              <a:rPr lang="en-US" sz="3200" dirty="0"/>
              <a:t>For the 35 Departments and Offices in Administration and Finance and on the Administrative side of UMB that CASS provides service to we currently provide HR/Payroll Services to……….</a:t>
            </a:r>
          </a:p>
          <a:p>
            <a:pPr marL="0" indent="0">
              <a:buNone/>
            </a:pPr>
            <a:endParaRPr lang="en-US" sz="3200" dirty="0"/>
          </a:p>
          <a:p>
            <a:pPr marL="0" indent="0">
              <a:buNone/>
            </a:pPr>
            <a:r>
              <a:rPr lang="en-US" sz="3600" dirty="0"/>
              <a:t>C. 	1,104 Employees</a:t>
            </a:r>
          </a:p>
        </p:txBody>
      </p:sp>
    </p:spTree>
    <p:extLst>
      <p:ext uri="{BB962C8B-B14F-4D97-AF65-F5344CB8AC3E}">
        <p14:creationId xmlns:p14="http://schemas.microsoft.com/office/powerpoint/2010/main" val="22031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cxnSp>
        <p:nvCxnSpPr>
          <p:cNvPr id="148" name="Straight Connector 147">
            <a:extLst>
              <a:ext uri="{FF2B5EF4-FFF2-40B4-BE49-F238E27FC236}">
                <a16:creationId xmlns:a16="http://schemas.microsoft.com/office/drawing/2014/main" id="{D4CA865F-BB1F-F7B2-8BB8-FFD25462190E}"/>
              </a:ext>
            </a:extLst>
          </p:cNvPr>
          <p:cNvCxnSpPr>
            <a:cxnSpLocks noChangeShapeType="1"/>
          </p:cNvCxnSpPr>
          <p:nvPr/>
        </p:nvCxnSpPr>
        <p:spPr bwMode="auto">
          <a:xfrm>
            <a:off x="6052793" y="2630346"/>
            <a:ext cx="0" cy="1452065"/>
          </a:xfrm>
          <a:prstGeom prst="line">
            <a:avLst/>
          </a:prstGeom>
          <a:noFill/>
          <a:ln w="19050" algn="ctr">
            <a:solidFill>
              <a:srgbClr val="000000"/>
            </a:solidFill>
            <a:round/>
            <a:headEnd/>
            <a:tailEnd/>
          </a:ln>
        </p:spPr>
      </p:cxnSp>
      <p:cxnSp>
        <p:nvCxnSpPr>
          <p:cNvPr id="150" name="Straight Connector 149">
            <a:extLst>
              <a:ext uri="{FF2B5EF4-FFF2-40B4-BE49-F238E27FC236}">
                <a16:creationId xmlns:a16="http://schemas.microsoft.com/office/drawing/2014/main" id="{174014DC-33C2-F63B-8E32-04ECBB780967}"/>
              </a:ext>
            </a:extLst>
          </p:cNvPr>
          <p:cNvCxnSpPr>
            <a:cxnSpLocks/>
          </p:cNvCxnSpPr>
          <p:nvPr/>
        </p:nvCxnSpPr>
        <p:spPr>
          <a:xfrm>
            <a:off x="2951018" y="2630346"/>
            <a:ext cx="6156048" cy="5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9C47131-69A3-EDB6-3547-7ECA9AE2E2D4}"/>
              </a:ext>
            </a:extLst>
          </p:cNvPr>
          <p:cNvCxnSpPr>
            <a:cxnSpLocks noChangeShapeType="1"/>
          </p:cNvCxnSpPr>
          <p:nvPr/>
        </p:nvCxnSpPr>
        <p:spPr bwMode="auto">
          <a:xfrm>
            <a:off x="6052793" y="1988444"/>
            <a:ext cx="0" cy="641902"/>
          </a:xfrm>
          <a:prstGeom prst="line">
            <a:avLst/>
          </a:prstGeom>
          <a:noFill/>
          <a:ln w="19050" algn="ctr">
            <a:solidFill>
              <a:srgbClr val="000000"/>
            </a:solidFill>
            <a:round/>
            <a:headEnd/>
            <a:tailEnd/>
          </a:ln>
        </p:spPr>
      </p:cxnSp>
      <p:cxnSp>
        <p:nvCxnSpPr>
          <p:cNvPr id="153" name="Straight Connector 152">
            <a:extLst>
              <a:ext uri="{FF2B5EF4-FFF2-40B4-BE49-F238E27FC236}">
                <a16:creationId xmlns:a16="http://schemas.microsoft.com/office/drawing/2014/main" id="{99D0F0CC-BA8D-93C0-85C2-CCE2F136A404}"/>
              </a:ext>
            </a:extLst>
          </p:cNvPr>
          <p:cNvCxnSpPr>
            <a:cxnSpLocks noChangeShapeType="1"/>
          </p:cNvCxnSpPr>
          <p:nvPr/>
        </p:nvCxnSpPr>
        <p:spPr bwMode="auto">
          <a:xfrm rot="5400000">
            <a:off x="3742827" y="1427386"/>
            <a:ext cx="9525" cy="11767"/>
          </a:xfrm>
          <a:prstGeom prst="line">
            <a:avLst/>
          </a:prstGeom>
          <a:noFill/>
          <a:ln w="9525" algn="ctr">
            <a:solidFill>
              <a:srgbClr val="000000"/>
            </a:solidFill>
            <a:round/>
            <a:headEnd/>
            <a:tailEnd/>
          </a:ln>
        </p:spPr>
      </p:cxnSp>
      <p:cxnSp>
        <p:nvCxnSpPr>
          <p:cNvPr id="154" name="Straight Connector 153">
            <a:extLst>
              <a:ext uri="{FF2B5EF4-FFF2-40B4-BE49-F238E27FC236}">
                <a16:creationId xmlns:a16="http://schemas.microsoft.com/office/drawing/2014/main" id="{43D03000-F395-8BE5-A343-47F8F4606F18}"/>
              </a:ext>
            </a:extLst>
          </p:cNvPr>
          <p:cNvCxnSpPr>
            <a:cxnSpLocks noChangeShapeType="1"/>
          </p:cNvCxnSpPr>
          <p:nvPr/>
        </p:nvCxnSpPr>
        <p:spPr bwMode="auto">
          <a:xfrm rot="5400000" flipH="1" flipV="1">
            <a:off x="2388593" y="2920464"/>
            <a:ext cx="0" cy="0"/>
          </a:xfrm>
          <a:prstGeom prst="line">
            <a:avLst/>
          </a:prstGeom>
          <a:noFill/>
          <a:ln w="19050" algn="ctr">
            <a:solidFill>
              <a:srgbClr val="000000"/>
            </a:solidFill>
            <a:round/>
            <a:headEnd/>
            <a:tailEnd/>
          </a:ln>
        </p:spPr>
      </p:cxnSp>
      <p:sp>
        <p:nvSpPr>
          <p:cNvPr id="156" name="Text Box 1">
            <a:extLst>
              <a:ext uri="{FF2B5EF4-FFF2-40B4-BE49-F238E27FC236}">
                <a16:creationId xmlns:a16="http://schemas.microsoft.com/office/drawing/2014/main" id="{9E3E02A0-F299-33DA-DE1D-53D0D3D2875D}"/>
              </a:ext>
            </a:extLst>
          </p:cNvPr>
          <p:cNvSpPr txBox="1">
            <a:spLocks noChangeArrowheads="1"/>
          </p:cNvSpPr>
          <p:nvPr/>
        </p:nvSpPr>
        <p:spPr bwMode="auto">
          <a:xfrm>
            <a:off x="4714884" y="832146"/>
            <a:ext cx="2675818" cy="1259922"/>
          </a:xfrm>
          <a:prstGeom prst="rect">
            <a:avLst/>
          </a:prstGeom>
          <a:solidFill>
            <a:srgbClr val="FFFFCC"/>
          </a:solidFill>
          <a:ln w="19050">
            <a:solidFill>
              <a:srgbClr val="FF0000"/>
            </a:solidFill>
            <a:miter lim="800000"/>
            <a:headEnd/>
            <a:tailEnd/>
          </a:ln>
          <a:effectLst>
            <a:outerShdw blurRad="50800" dist="38100" dir="2700000" algn="tl" rotWithShape="0">
              <a:prstClr val="black">
                <a:alpha val="40000"/>
              </a:prstClr>
            </a:outerShdw>
          </a:effectLst>
        </p:spPr>
        <p:txBody>
          <a:bodyPr wrap="square" lIns="35408" tIns="26556" rIns="35408"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794"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Real Estate, Planning, and </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Space Management</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Luke Mowbray</a:t>
            </a: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Director </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882" b="1" i="1" u="none" strike="noStrike" kern="1200" cap="none" spc="0" normalizeH="0" baseline="0" noProof="0" dirty="0">
              <a:ln>
                <a:noFill/>
              </a:ln>
              <a:solidFill>
                <a:srgbClr val="000000"/>
              </a:solidFill>
              <a:effectLst/>
              <a:uLnTx/>
              <a:uFillTx/>
              <a:latin typeface="Arial"/>
              <a:ea typeface="+mn-ea"/>
              <a:cs typeface="Arial"/>
            </a:endParaRPr>
          </a:p>
        </p:txBody>
      </p:sp>
      <p:cxnSp>
        <p:nvCxnSpPr>
          <p:cNvPr id="166" name="Straight Connector 165">
            <a:extLst>
              <a:ext uri="{FF2B5EF4-FFF2-40B4-BE49-F238E27FC236}">
                <a16:creationId xmlns:a16="http://schemas.microsoft.com/office/drawing/2014/main" id="{096056F5-7190-FAC9-A7F7-65BA6F3C4F74}"/>
              </a:ext>
            </a:extLst>
          </p:cNvPr>
          <p:cNvCxnSpPr>
            <a:cxnSpLocks/>
          </p:cNvCxnSpPr>
          <p:nvPr/>
        </p:nvCxnSpPr>
        <p:spPr>
          <a:xfrm>
            <a:off x="6052793" y="2361429"/>
            <a:ext cx="45277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 Box 12">
            <a:extLst>
              <a:ext uri="{FF2B5EF4-FFF2-40B4-BE49-F238E27FC236}">
                <a16:creationId xmlns:a16="http://schemas.microsoft.com/office/drawing/2014/main" id="{3CC2D15A-C085-40D1-EC93-F54AC299259C}"/>
              </a:ext>
            </a:extLst>
          </p:cNvPr>
          <p:cNvSpPr txBox="1">
            <a:spLocks noChangeArrowheads="1"/>
          </p:cNvSpPr>
          <p:nvPr/>
        </p:nvSpPr>
        <p:spPr bwMode="auto">
          <a:xfrm>
            <a:off x="9539118" y="1964911"/>
            <a:ext cx="1906716" cy="761184"/>
          </a:xfrm>
          <a:prstGeom prst="rect">
            <a:avLst/>
          </a:prstGeom>
          <a:solidFill>
            <a:srgbClr val="FDFDD1"/>
          </a:solidFill>
          <a:ln w="19050">
            <a:solidFill>
              <a:srgbClr val="FF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Lisa Crawley</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srgbClr val="000000"/>
                </a:solidFill>
                <a:effectLst/>
                <a:uLnTx/>
                <a:uFillTx/>
                <a:latin typeface="Arial"/>
                <a:ea typeface="+mn-ea"/>
                <a:cs typeface="Arial"/>
              </a:rPr>
              <a:t>Executive Assistant</a:t>
            </a: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p:txBody>
      </p:sp>
      <p:sp>
        <p:nvSpPr>
          <p:cNvPr id="170" name="Text Box 12">
            <a:extLst>
              <a:ext uri="{FF2B5EF4-FFF2-40B4-BE49-F238E27FC236}">
                <a16:creationId xmlns:a16="http://schemas.microsoft.com/office/drawing/2014/main" id="{1DE359A6-F636-C197-5552-BBD6EB6C1755}"/>
              </a:ext>
            </a:extLst>
          </p:cNvPr>
          <p:cNvSpPr txBox="1">
            <a:spLocks noChangeArrowheads="1"/>
          </p:cNvSpPr>
          <p:nvPr/>
        </p:nvSpPr>
        <p:spPr bwMode="auto">
          <a:xfrm>
            <a:off x="1712572" y="4061629"/>
            <a:ext cx="2472134" cy="948611"/>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Robert Grooms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Real Estate Project Manager</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 </a:t>
            </a:r>
          </a:p>
        </p:txBody>
      </p:sp>
      <p:cxnSp>
        <p:nvCxnSpPr>
          <p:cNvPr id="3" name="Straight Connector 2">
            <a:extLst>
              <a:ext uri="{FF2B5EF4-FFF2-40B4-BE49-F238E27FC236}">
                <a16:creationId xmlns:a16="http://schemas.microsoft.com/office/drawing/2014/main" id="{2D9FCDEB-FEEB-5CA0-4AC8-45445A083705}"/>
              </a:ext>
            </a:extLst>
          </p:cNvPr>
          <p:cNvCxnSpPr>
            <a:cxnSpLocks noChangeShapeType="1"/>
          </p:cNvCxnSpPr>
          <p:nvPr/>
        </p:nvCxnSpPr>
        <p:spPr bwMode="auto">
          <a:xfrm>
            <a:off x="9142868" y="2619640"/>
            <a:ext cx="0" cy="1452065"/>
          </a:xfrm>
          <a:prstGeom prst="line">
            <a:avLst/>
          </a:prstGeom>
          <a:noFill/>
          <a:ln w="19050" algn="ctr">
            <a:solidFill>
              <a:srgbClr val="000000"/>
            </a:solidFill>
            <a:round/>
            <a:headEnd/>
            <a:tailEnd/>
          </a:ln>
        </p:spPr>
      </p:cxnSp>
      <p:cxnSp>
        <p:nvCxnSpPr>
          <p:cNvPr id="4" name="Straight Connector 3">
            <a:extLst>
              <a:ext uri="{FF2B5EF4-FFF2-40B4-BE49-F238E27FC236}">
                <a16:creationId xmlns:a16="http://schemas.microsoft.com/office/drawing/2014/main" id="{2F19CF64-F359-9589-1E55-9133AA7F239F}"/>
              </a:ext>
            </a:extLst>
          </p:cNvPr>
          <p:cNvCxnSpPr>
            <a:cxnSpLocks noChangeShapeType="1"/>
          </p:cNvCxnSpPr>
          <p:nvPr/>
        </p:nvCxnSpPr>
        <p:spPr bwMode="auto">
          <a:xfrm>
            <a:off x="2951018" y="2619640"/>
            <a:ext cx="0" cy="1452065"/>
          </a:xfrm>
          <a:prstGeom prst="line">
            <a:avLst/>
          </a:prstGeom>
          <a:noFill/>
          <a:ln w="19050" algn="ctr">
            <a:solidFill>
              <a:srgbClr val="000000"/>
            </a:solidFill>
            <a:round/>
            <a:headEnd/>
            <a:tailEnd/>
          </a:ln>
        </p:spPr>
      </p:cxnSp>
      <p:sp>
        <p:nvSpPr>
          <p:cNvPr id="5" name="Text Box 12">
            <a:extLst>
              <a:ext uri="{FF2B5EF4-FFF2-40B4-BE49-F238E27FC236}">
                <a16:creationId xmlns:a16="http://schemas.microsoft.com/office/drawing/2014/main" id="{547370C9-A472-575B-7387-DB620B8997D9}"/>
              </a:ext>
            </a:extLst>
          </p:cNvPr>
          <p:cNvSpPr txBox="1">
            <a:spLocks noChangeArrowheads="1"/>
          </p:cNvSpPr>
          <p:nvPr/>
        </p:nvSpPr>
        <p:spPr bwMode="auto">
          <a:xfrm>
            <a:off x="4810788" y="4061312"/>
            <a:ext cx="2472134" cy="948611"/>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Maddison Wells</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Facilities Planner II</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 </a:t>
            </a:r>
          </a:p>
        </p:txBody>
      </p:sp>
      <p:sp>
        <p:nvSpPr>
          <p:cNvPr id="7" name="Text Box 12">
            <a:extLst>
              <a:ext uri="{FF2B5EF4-FFF2-40B4-BE49-F238E27FC236}">
                <a16:creationId xmlns:a16="http://schemas.microsoft.com/office/drawing/2014/main" id="{8D17C9BB-DC95-AAFB-24CE-760E642FE7E3}"/>
              </a:ext>
            </a:extLst>
          </p:cNvPr>
          <p:cNvSpPr txBox="1">
            <a:spLocks noChangeArrowheads="1"/>
          </p:cNvSpPr>
          <p:nvPr/>
        </p:nvSpPr>
        <p:spPr bwMode="auto">
          <a:xfrm>
            <a:off x="7902171" y="4053438"/>
            <a:ext cx="2472134" cy="948611"/>
          </a:xfrm>
          <a:prstGeom prst="rect">
            <a:avLst/>
          </a:prstGeom>
          <a:solidFill>
            <a:schemeClr val="bg2"/>
          </a:solidFill>
          <a:ln w="19050">
            <a:solidFill>
              <a:srgbClr val="000000"/>
            </a:solidFill>
            <a:miter lim="800000"/>
            <a:headEnd/>
            <a:tailEnd/>
          </a:ln>
        </p:spPr>
        <p:txBody>
          <a:bodyPr wrap="square" lIns="26556" tIns="22129" rIns="26556" bIns="0" anchor="ctr"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*Vacant</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1400" b="1" i="0" u="none" strike="noStrike" kern="1200" cap="none" spc="0" normalizeH="0" baseline="0" noProof="0" dirty="0">
                <a:ln>
                  <a:noFill/>
                </a:ln>
                <a:solidFill>
                  <a:prstClr val="black"/>
                </a:solidFill>
                <a:effectLst/>
                <a:uLnTx/>
                <a:uFillTx/>
                <a:latin typeface="Arial"/>
                <a:ea typeface="+mn-ea"/>
                <a:cs typeface="Arial"/>
              </a:rPr>
              <a:t>CapitaI Projects Planner</a:t>
            </a:r>
          </a:p>
          <a:p>
            <a:pPr marL="0" marR="0" lvl="0" indent="0" algn="ctr" defTabSz="914400" rtl="0" eaLnBrk="1" fontAlgn="auto" latinLnBrk="0" hangingPunct="1">
              <a:lnSpc>
                <a:spcPct val="100000"/>
              </a:lnSpc>
              <a:spcBef>
                <a:spcPts val="0"/>
              </a:spcBef>
              <a:spcAft>
                <a:spcPts val="0"/>
              </a:spcAft>
              <a:buClrTx/>
              <a:buSzTx/>
              <a:buFontTx/>
              <a:buNone/>
              <a:tabLst/>
              <a:defRPr sz="1000"/>
            </a:pPr>
            <a:endParaRPr kumimoji="0" lang="en-US" sz="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000"/>
            </a:pPr>
            <a:r>
              <a:rPr kumimoji="0" lang="en-US" sz="800" b="1" i="0" u="none" strike="noStrike" kern="1200" cap="none" spc="0" normalizeH="0" baseline="0" noProof="0" dirty="0">
                <a:ln>
                  <a:noFill/>
                </a:ln>
                <a:solidFill>
                  <a:prstClr val="black"/>
                </a:solidFill>
                <a:effectLst/>
                <a:uLnTx/>
                <a:uFillTx/>
                <a:latin typeface="Arial"/>
                <a:ea typeface="+mn-ea"/>
                <a:cs typeface="Arial"/>
              </a:rPr>
              <a:t> </a:t>
            </a:r>
          </a:p>
        </p:txBody>
      </p:sp>
    </p:spTree>
    <p:extLst>
      <p:ext uri="{BB962C8B-B14F-4D97-AF65-F5344CB8AC3E}">
        <p14:creationId xmlns:p14="http://schemas.microsoft.com/office/powerpoint/2010/main" val="430914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3221-1B07-601E-DE91-256A29090A34}"/>
              </a:ext>
            </a:extLst>
          </p:cNvPr>
          <p:cNvSpPr>
            <a:spLocks noGrp="1"/>
          </p:cNvSpPr>
          <p:nvPr>
            <p:ph type="title"/>
          </p:nvPr>
        </p:nvSpPr>
        <p:spPr>
          <a:xfrm>
            <a:off x="533400" y="2233682"/>
            <a:ext cx="11658599" cy="728180"/>
          </a:xfrm>
        </p:spPr>
        <p:txBody>
          <a:bodyPr>
            <a:normAutofit fontScale="90000"/>
          </a:bodyPr>
          <a:lstStyle/>
          <a:p>
            <a:r>
              <a:rPr lang="en-US" sz="3500" b="1" dirty="0"/>
              <a:t>On average how many P Card purchases does CASS Make each month?</a:t>
            </a:r>
          </a:p>
        </p:txBody>
      </p:sp>
      <p:sp>
        <p:nvSpPr>
          <p:cNvPr id="3" name="Content Placeholder 2">
            <a:extLst>
              <a:ext uri="{FF2B5EF4-FFF2-40B4-BE49-F238E27FC236}">
                <a16:creationId xmlns:a16="http://schemas.microsoft.com/office/drawing/2014/main" id="{0988F295-5E74-69E9-753A-0FDF8001DC39}"/>
              </a:ext>
            </a:extLst>
          </p:cNvPr>
          <p:cNvSpPr>
            <a:spLocks noGrp="1"/>
          </p:cNvSpPr>
          <p:nvPr>
            <p:ph sz="half" idx="1"/>
          </p:nvPr>
        </p:nvSpPr>
        <p:spPr>
          <a:xfrm>
            <a:off x="3265715" y="3230691"/>
            <a:ext cx="5181600" cy="2345635"/>
          </a:xfrm>
        </p:spPr>
        <p:txBody>
          <a:bodyPr>
            <a:normAutofit/>
          </a:bodyPr>
          <a:lstStyle/>
          <a:p>
            <a:pPr marL="742950" indent="-742950">
              <a:buAutoNum type="alphaUcPeriod"/>
            </a:pPr>
            <a:r>
              <a:rPr lang="en-US" sz="3600" dirty="0"/>
              <a:t>1</a:t>
            </a:r>
          </a:p>
          <a:p>
            <a:pPr marL="742950" indent="-742950">
              <a:buAutoNum type="alphaUcPeriod"/>
            </a:pPr>
            <a:r>
              <a:rPr lang="en-US" sz="3600" dirty="0"/>
              <a:t>132</a:t>
            </a:r>
          </a:p>
          <a:p>
            <a:pPr marL="742950" indent="-742950">
              <a:buAutoNum type="alphaUcPeriod"/>
            </a:pPr>
            <a:r>
              <a:rPr lang="en-US" sz="3600" dirty="0"/>
              <a:t>27</a:t>
            </a:r>
          </a:p>
        </p:txBody>
      </p:sp>
    </p:spTree>
    <p:extLst>
      <p:ext uri="{BB962C8B-B14F-4D97-AF65-F5344CB8AC3E}">
        <p14:creationId xmlns:p14="http://schemas.microsoft.com/office/powerpoint/2010/main" val="2231904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5B1BE-69F8-96B2-0DA1-3B4E88017C98}"/>
              </a:ext>
            </a:extLst>
          </p:cNvPr>
          <p:cNvSpPr>
            <a:spLocks noGrp="1"/>
          </p:cNvSpPr>
          <p:nvPr>
            <p:ph sz="half" idx="1"/>
          </p:nvPr>
        </p:nvSpPr>
        <p:spPr>
          <a:xfrm>
            <a:off x="541176" y="2381605"/>
            <a:ext cx="11650823" cy="2345635"/>
          </a:xfrm>
        </p:spPr>
        <p:txBody>
          <a:bodyPr>
            <a:normAutofit fontScale="85000" lnSpcReduction="10000"/>
          </a:bodyPr>
          <a:lstStyle/>
          <a:p>
            <a:pPr marL="0" indent="0">
              <a:buNone/>
            </a:pPr>
            <a:r>
              <a:rPr lang="en-US" sz="3500" dirty="0"/>
              <a:t>For the 35 Departments and Offices in Administration and Finance and on the Administrative side of UMB  that CASS provides service to – </a:t>
            </a:r>
          </a:p>
          <a:p>
            <a:pPr marL="0" indent="0">
              <a:buNone/>
            </a:pPr>
            <a:r>
              <a:rPr lang="en-US" sz="3500" dirty="0"/>
              <a:t>we average approximately…….</a:t>
            </a:r>
          </a:p>
          <a:p>
            <a:pPr marL="0" indent="0">
              <a:buNone/>
            </a:pPr>
            <a:endParaRPr lang="en-US" dirty="0"/>
          </a:p>
          <a:p>
            <a:pPr marL="0" indent="0">
              <a:buNone/>
            </a:pPr>
            <a:r>
              <a:rPr lang="en-US" sz="3900" dirty="0"/>
              <a:t>B.   132 Small One Time Purchases- Totaling </a:t>
            </a:r>
            <a:r>
              <a:rPr lang="en-US" sz="3900"/>
              <a:t>at times </a:t>
            </a:r>
            <a:r>
              <a:rPr lang="en-US" sz="3900" dirty="0"/>
              <a:t>over $68,000</a:t>
            </a:r>
          </a:p>
        </p:txBody>
      </p:sp>
    </p:spTree>
    <p:extLst>
      <p:ext uri="{BB962C8B-B14F-4D97-AF65-F5344CB8AC3E}">
        <p14:creationId xmlns:p14="http://schemas.microsoft.com/office/powerpoint/2010/main" val="2011158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CBFA-4A97-A65D-4CC8-C1EA80FA9BB1}"/>
              </a:ext>
            </a:extLst>
          </p:cNvPr>
          <p:cNvSpPr>
            <a:spLocks noGrp="1"/>
          </p:cNvSpPr>
          <p:nvPr>
            <p:ph type="title"/>
          </p:nvPr>
        </p:nvSpPr>
        <p:spPr/>
        <p:txBody>
          <a:bodyPr>
            <a:noAutofit/>
          </a:bodyPr>
          <a:lstStyle/>
          <a:p>
            <a:r>
              <a:rPr lang="en-US" sz="3200" b="1" dirty="0"/>
              <a:t>How many years of combined UMB experience/service do the 12 CASS Team Members have?</a:t>
            </a:r>
          </a:p>
        </p:txBody>
      </p:sp>
      <p:sp>
        <p:nvSpPr>
          <p:cNvPr id="3" name="Content Placeholder 2">
            <a:extLst>
              <a:ext uri="{FF2B5EF4-FFF2-40B4-BE49-F238E27FC236}">
                <a16:creationId xmlns:a16="http://schemas.microsoft.com/office/drawing/2014/main" id="{9F4B7CD5-3FD0-0D1D-E82A-6907D24B48AD}"/>
              </a:ext>
            </a:extLst>
          </p:cNvPr>
          <p:cNvSpPr>
            <a:spLocks noGrp="1"/>
          </p:cNvSpPr>
          <p:nvPr>
            <p:ph sz="half" idx="1"/>
          </p:nvPr>
        </p:nvSpPr>
        <p:spPr>
          <a:xfrm>
            <a:off x="3004457" y="3274234"/>
            <a:ext cx="5181600" cy="2345635"/>
          </a:xfrm>
        </p:spPr>
        <p:txBody>
          <a:bodyPr>
            <a:normAutofit/>
          </a:bodyPr>
          <a:lstStyle/>
          <a:p>
            <a:pPr marL="742950" indent="-742950">
              <a:buAutoNum type="alphaUcPeriod"/>
            </a:pPr>
            <a:r>
              <a:rPr lang="en-US" sz="3600" dirty="0"/>
              <a:t>10 </a:t>
            </a:r>
            <a:r>
              <a:rPr lang="en-US" sz="3600" dirty="0">
                <a:sym typeface="Wingdings" panose="05000000000000000000" pitchFamily="2" charset="2"/>
              </a:rPr>
              <a:t></a:t>
            </a:r>
          </a:p>
          <a:p>
            <a:pPr marL="742950" indent="-742950">
              <a:buAutoNum type="alphaUcPeriod"/>
            </a:pPr>
            <a:r>
              <a:rPr lang="en-US" sz="3600" dirty="0">
                <a:sym typeface="Wingdings" panose="05000000000000000000" pitchFamily="2" charset="2"/>
              </a:rPr>
              <a:t>50</a:t>
            </a:r>
          </a:p>
          <a:p>
            <a:pPr marL="742950" indent="-742950">
              <a:buAutoNum type="alphaUcPeriod"/>
            </a:pPr>
            <a:r>
              <a:rPr lang="en-US" sz="3600" dirty="0">
                <a:sym typeface="Wingdings" panose="05000000000000000000" pitchFamily="2" charset="2"/>
              </a:rPr>
              <a:t>149</a:t>
            </a:r>
            <a:endParaRPr lang="en-US" sz="3600" dirty="0"/>
          </a:p>
        </p:txBody>
      </p:sp>
    </p:spTree>
    <p:extLst>
      <p:ext uri="{BB962C8B-B14F-4D97-AF65-F5344CB8AC3E}">
        <p14:creationId xmlns:p14="http://schemas.microsoft.com/office/powerpoint/2010/main" val="81475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1A1B76-7492-A2C7-F351-9756456E5ADE}"/>
              </a:ext>
            </a:extLst>
          </p:cNvPr>
          <p:cNvSpPr>
            <a:spLocks noGrp="1"/>
          </p:cNvSpPr>
          <p:nvPr>
            <p:ph sz="half" idx="2"/>
          </p:nvPr>
        </p:nvSpPr>
        <p:spPr>
          <a:xfrm>
            <a:off x="2002971" y="2256182"/>
            <a:ext cx="8142515" cy="3382617"/>
          </a:xfrm>
        </p:spPr>
        <p:txBody>
          <a:bodyPr>
            <a:normAutofit/>
          </a:bodyPr>
          <a:lstStyle/>
          <a:p>
            <a:pPr marL="0" indent="0">
              <a:buNone/>
            </a:pPr>
            <a:r>
              <a:rPr lang="en-US" sz="3200" dirty="0"/>
              <a:t>Years of combined UMB experience/service the 12 CASS Team Members have…….</a:t>
            </a:r>
          </a:p>
          <a:p>
            <a:pPr marL="0" indent="0">
              <a:buNone/>
            </a:pPr>
            <a:endParaRPr lang="en-US" sz="3200" dirty="0"/>
          </a:p>
          <a:p>
            <a:pPr marL="0" indent="0">
              <a:buNone/>
            </a:pPr>
            <a:r>
              <a:rPr lang="en-US" sz="3600" dirty="0"/>
              <a:t>B.	149</a:t>
            </a:r>
          </a:p>
        </p:txBody>
      </p:sp>
    </p:spTree>
    <p:extLst>
      <p:ext uri="{BB962C8B-B14F-4D97-AF65-F5344CB8AC3E}">
        <p14:creationId xmlns:p14="http://schemas.microsoft.com/office/powerpoint/2010/main" val="200874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CAD7-62E3-7FE0-A0F9-674234B1C814}"/>
              </a:ext>
            </a:extLst>
          </p:cNvPr>
          <p:cNvSpPr>
            <a:spLocks noGrp="1"/>
          </p:cNvSpPr>
          <p:nvPr>
            <p:ph type="title"/>
          </p:nvPr>
        </p:nvSpPr>
        <p:spPr/>
        <p:txBody>
          <a:bodyPr>
            <a:noAutofit/>
          </a:bodyPr>
          <a:lstStyle/>
          <a:p>
            <a:r>
              <a:rPr lang="en-US" sz="3200" b="1" dirty="0"/>
              <a:t>Which CASS Team Member has the most years of UMB Service?</a:t>
            </a:r>
          </a:p>
        </p:txBody>
      </p:sp>
      <p:sp>
        <p:nvSpPr>
          <p:cNvPr id="3" name="Content Placeholder 2">
            <a:extLst>
              <a:ext uri="{FF2B5EF4-FFF2-40B4-BE49-F238E27FC236}">
                <a16:creationId xmlns:a16="http://schemas.microsoft.com/office/drawing/2014/main" id="{3F8B699F-448E-8865-5E2C-4FACFEA635A1}"/>
              </a:ext>
            </a:extLst>
          </p:cNvPr>
          <p:cNvSpPr>
            <a:spLocks noGrp="1"/>
          </p:cNvSpPr>
          <p:nvPr>
            <p:ph sz="half" idx="1"/>
          </p:nvPr>
        </p:nvSpPr>
        <p:spPr>
          <a:xfrm>
            <a:off x="2481943" y="3080657"/>
            <a:ext cx="6466114" cy="2569029"/>
          </a:xfrm>
        </p:spPr>
        <p:txBody>
          <a:bodyPr>
            <a:normAutofit/>
          </a:bodyPr>
          <a:lstStyle/>
          <a:p>
            <a:pPr marL="742950" indent="-742950">
              <a:buAutoNum type="alphaUcPeriod"/>
            </a:pPr>
            <a:r>
              <a:rPr lang="en-US" sz="3600" b="1" dirty="0"/>
              <a:t>Cherita James</a:t>
            </a:r>
          </a:p>
          <a:p>
            <a:pPr marL="742950" indent="-742950">
              <a:buAutoNum type="alphaUcPeriod"/>
            </a:pPr>
            <a:r>
              <a:rPr lang="en-US" sz="3600" b="1" dirty="0"/>
              <a:t>Kareen Allen</a:t>
            </a:r>
          </a:p>
          <a:p>
            <a:pPr marL="742950" indent="-742950">
              <a:buAutoNum type="alphaUcPeriod"/>
            </a:pPr>
            <a:r>
              <a:rPr lang="en-US" sz="3600" b="1" dirty="0"/>
              <a:t>Tanisha Burt</a:t>
            </a:r>
          </a:p>
        </p:txBody>
      </p:sp>
    </p:spTree>
    <p:extLst>
      <p:ext uri="{BB962C8B-B14F-4D97-AF65-F5344CB8AC3E}">
        <p14:creationId xmlns:p14="http://schemas.microsoft.com/office/powerpoint/2010/main" val="1834583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277EEA5-030F-2A4A-D7B3-F03624643514}"/>
              </a:ext>
            </a:extLst>
          </p:cNvPr>
          <p:cNvSpPr>
            <a:spLocks noGrp="1"/>
          </p:cNvSpPr>
          <p:nvPr>
            <p:ph sz="half" idx="2"/>
          </p:nvPr>
        </p:nvSpPr>
        <p:spPr>
          <a:xfrm>
            <a:off x="1012371" y="1851025"/>
            <a:ext cx="10308772" cy="3918404"/>
          </a:xfrm>
        </p:spPr>
        <p:txBody>
          <a:bodyPr/>
          <a:lstStyle/>
          <a:p>
            <a:pPr marL="0" indent="0">
              <a:buNone/>
            </a:pPr>
            <a:r>
              <a:rPr lang="en-US" sz="3200" dirty="0"/>
              <a:t>CASS Team Member with the most years of UMB Service……..</a:t>
            </a:r>
          </a:p>
          <a:p>
            <a:pPr marL="0" indent="0">
              <a:buNone/>
            </a:pPr>
            <a:endParaRPr lang="en-US" dirty="0"/>
          </a:p>
          <a:p>
            <a:pPr marL="0" indent="0">
              <a:buNone/>
            </a:pPr>
            <a:r>
              <a:rPr lang="en-US" sz="3600" dirty="0"/>
              <a:t>A. Cherita James…… 38 Years of UMB Service!!!</a:t>
            </a:r>
          </a:p>
        </p:txBody>
      </p:sp>
      <p:pic>
        <p:nvPicPr>
          <p:cNvPr id="6" name="Picture 1" descr="Cherita James">
            <a:extLst>
              <a:ext uri="{FF2B5EF4-FFF2-40B4-BE49-F238E27FC236}">
                <a16:creationId xmlns:a16="http://schemas.microsoft.com/office/drawing/2014/main" id="{8B49A40B-063C-03CD-CA7A-AEA6D92FF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381" y="3570513"/>
            <a:ext cx="1985924"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5+ Thousand Congratulations Emoji Royalty-Free Images, Stock Photos &amp;  Pictures | Shutterstock">
            <a:extLst>
              <a:ext uri="{FF2B5EF4-FFF2-40B4-BE49-F238E27FC236}">
                <a16:creationId xmlns:a16="http://schemas.microsoft.com/office/drawing/2014/main" id="{3EF3546F-02CF-5E3E-FBFB-F90F6E26A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54" y="3429000"/>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 Thousand Congratulations Emoji Royalty-Free Images, Stock Photos &amp;  Pictures | Shutterstock">
            <a:extLst>
              <a:ext uri="{FF2B5EF4-FFF2-40B4-BE49-F238E27FC236}">
                <a16:creationId xmlns:a16="http://schemas.microsoft.com/office/drawing/2014/main" id="{E22265E2-344A-1CF5-E67F-F18E986B9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661" y="4359729"/>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 Thousand Congratulations Emoji Royalty-Free Images, Stock Photos &amp;  Pictures | Shutterstock">
            <a:extLst>
              <a:ext uri="{FF2B5EF4-FFF2-40B4-BE49-F238E27FC236}">
                <a16:creationId xmlns:a16="http://schemas.microsoft.com/office/drawing/2014/main" id="{C4CE2310-F56C-7080-B69D-86C317F5B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0033" y="4068534"/>
            <a:ext cx="14192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gratulations Greeting Card Emoji Emoticon Vector">
            <a:extLst>
              <a:ext uri="{FF2B5EF4-FFF2-40B4-BE49-F238E27FC236}">
                <a16:creationId xmlns:a16="http://schemas.microsoft.com/office/drawing/2014/main" id="{7266C958-1868-B115-3896-E195DEBB8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607" y="3929743"/>
            <a:ext cx="2381250" cy="192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55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1D75-85A8-1BBB-39A6-93AF93FA4F9A}"/>
              </a:ext>
            </a:extLst>
          </p:cNvPr>
          <p:cNvSpPr>
            <a:spLocks noGrp="1"/>
          </p:cNvSpPr>
          <p:nvPr>
            <p:ph type="title"/>
          </p:nvPr>
        </p:nvSpPr>
        <p:spPr/>
        <p:txBody>
          <a:bodyPr>
            <a:normAutofit/>
          </a:bodyPr>
          <a:lstStyle/>
          <a:p>
            <a:r>
              <a:rPr lang="en-US" sz="3200" b="1" dirty="0"/>
              <a:t>Who is the newest UMB/CASS Team Member?</a:t>
            </a:r>
          </a:p>
        </p:txBody>
      </p:sp>
      <p:sp>
        <p:nvSpPr>
          <p:cNvPr id="3" name="Content Placeholder 2">
            <a:extLst>
              <a:ext uri="{FF2B5EF4-FFF2-40B4-BE49-F238E27FC236}">
                <a16:creationId xmlns:a16="http://schemas.microsoft.com/office/drawing/2014/main" id="{EE66AA7C-40FE-DD88-AD7A-89EDA5260ADE}"/>
              </a:ext>
            </a:extLst>
          </p:cNvPr>
          <p:cNvSpPr>
            <a:spLocks noGrp="1"/>
          </p:cNvSpPr>
          <p:nvPr>
            <p:ph sz="half" idx="1"/>
          </p:nvPr>
        </p:nvSpPr>
        <p:spPr>
          <a:xfrm>
            <a:off x="2242457" y="3035696"/>
            <a:ext cx="7391400" cy="2635761"/>
          </a:xfrm>
        </p:spPr>
        <p:txBody>
          <a:bodyPr>
            <a:normAutofit/>
          </a:bodyPr>
          <a:lstStyle/>
          <a:p>
            <a:pPr marL="742950" indent="-742950">
              <a:buAutoNum type="alphaUcPeriod"/>
            </a:pPr>
            <a:r>
              <a:rPr lang="en-US" sz="3600" dirty="0"/>
              <a:t>Chantel Todd</a:t>
            </a:r>
          </a:p>
          <a:p>
            <a:pPr marL="742950" indent="-742950">
              <a:buAutoNum type="alphaUcPeriod"/>
            </a:pPr>
            <a:r>
              <a:rPr lang="en-US" sz="3600" dirty="0"/>
              <a:t>Jason Ward</a:t>
            </a:r>
          </a:p>
          <a:p>
            <a:pPr marL="742950" indent="-742950">
              <a:buAutoNum type="alphaUcPeriod"/>
            </a:pPr>
            <a:r>
              <a:rPr lang="en-US" sz="3600" dirty="0"/>
              <a:t>Shelvia (Chevie) McGee-Chavis</a:t>
            </a:r>
          </a:p>
        </p:txBody>
      </p:sp>
    </p:spTree>
    <p:extLst>
      <p:ext uri="{BB962C8B-B14F-4D97-AF65-F5344CB8AC3E}">
        <p14:creationId xmlns:p14="http://schemas.microsoft.com/office/powerpoint/2010/main" val="1906303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C34DD7-E8DB-ED6A-BC5E-0CA75052E071}"/>
              </a:ext>
            </a:extLst>
          </p:cNvPr>
          <p:cNvSpPr>
            <a:spLocks noGrp="1"/>
          </p:cNvSpPr>
          <p:nvPr>
            <p:ph sz="half" idx="2"/>
          </p:nvPr>
        </p:nvSpPr>
        <p:spPr>
          <a:xfrm>
            <a:off x="1556658" y="1600201"/>
            <a:ext cx="8588828" cy="4397828"/>
          </a:xfrm>
        </p:spPr>
        <p:txBody>
          <a:bodyPr>
            <a:normAutofit/>
          </a:bodyPr>
          <a:lstStyle/>
          <a:p>
            <a:pPr marL="0" indent="0">
              <a:buNone/>
            </a:pPr>
            <a:r>
              <a:rPr lang="en-US" sz="3200" b="1" dirty="0"/>
              <a:t>Who is the newest UMB/CASS Team Member…..</a:t>
            </a:r>
          </a:p>
          <a:p>
            <a:pPr marL="0" indent="0">
              <a:buNone/>
            </a:pPr>
            <a:endParaRPr lang="en-US" sz="3200" b="1" dirty="0"/>
          </a:p>
          <a:p>
            <a:pPr marL="742950" indent="-742950">
              <a:buAutoNum type="alphaUcPeriod" startAt="2"/>
            </a:pPr>
            <a:r>
              <a:rPr lang="en-US" sz="3600" b="1" dirty="0"/>
              <a:t>Jason Ward… </a:t>
            </a:r>
          </a:p>
          <a:p>
            <a:pPr marL="0" indent="0">
              <a:buNone/>
            </a:pPr>
            <a:r>
              <a:rPr lang="en-US" b="1" dirty="0"/>
              <a:t>	1 year 9 months at UMB … 6 months with CASS</a:t>
            </a:r>
          </a:p>
        </p:txBody>
      </p:sp>
      <p:pic>
        <p:nvPicPr>
          <p:cNvPr id="5" name="Picture 4" descr="A person wearing glasses and a sweater&#10;&#10;AI-generated content may be incorrect.">
            <a:extLst>
              <a:ext uri="{FF2B5EF4-FFF2-40B4-BE49-F238E27FC236}">
                <a16:creationId xmlns:a16="http://schemas.microsoft.com/office/drawing/2014/main" id="{47C4C6D9-9B58-9BA1-508D-91B7A20060EF}"/>
              </a:ext>
            </a:extLst>
          </p:cNvPr>
          <p:cNvPicPr>
            <a:picLocks noChangeAspect="1"/>
          </p:cNvPicPr>
          <p:nvPr/>
        </p:nvPicPr>
        <p:blipFill>
          <a:blip r:embed="rId2"/>
          <a:stretch>
            <a:fillRect/>
          </a:stretch>
        </p:blipFill>
        <p:spPr>
          <a:xfrm>
            <a:off x="4942115" y="3735176"/>
            <a:ext cx="1839686" cy="2262853"/>
          </a:xfrm>
          <a:prstGeom prst="rect">
            <a:avLst/>
          </a:prstGeom>
        </p:spPr>
      </p:pic>
      <p:pic>
        <p:nvPicPr>
          <p:cNvPr id="2054" name="Picture 6" descr="Welcome Emoji GIF - Welcome Emoji Smile - Discover &amp; Share GIFs">
            <a:extLst>
              <a:ext uri="{FF2B5EF4-FFF2-40B4-BE49-F238E27FC236}">
                <a16:creationId xmlns:a16="http://schemas.microsoft.com/office/drawing/2014/main" id="{A092218C-4118-E021-8560-0D9FC16A5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79" y="4016141"/>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elcome Emoji GIF - Welcome Emoji Smile - Discover &amp; Share GIFs">
            <a:extLst>
              <a:ext uri="{FF2B5EF4-FFF2-40B4-BE49-F238E27FC236}">
                <a16:creationId xmlns:a16="http://schemas.microsoft.com/office/drawing/2014/main" id="{28A31B45-B0D1-8C85-67CE-35A995A40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030" y="4016141"/>
            <a:ext cx="19431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39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B07E-2B21-2912-4C0C-2CDB62E13C6F}"/>
              </a:ext>
            </a:extLst>
          </p:cNvPr>
          <p:cNvSpPr>
            <a:spLocks noGrp="1"/>
          </p:cNvSpPr>
          <p:nvPr>
            <p:ph type="title"/>
          </p:nvPr>
        </p:nvSpPr>
        <p:spPr>
          <a:xfrm>
            <a:off x="1099457" y="2092168"/>
            <a:ext cx="10515600" cy="728180"/>
          </a:xfrm>
        </p:spPr>
        <p:txBody>
          <a:bodyPr>
            <a:noAutofit/>
          </a:bodyPr>
          <a:lstStyle/>
          <a:p>
            <a:r>
              <a:rPr lang="en-US" sz="3200" dirty="0"/>
              <a:t>Which CASS Team Member retired from UMB and enjoyed (missed </a:t>
            </a:r>
            <a:r>
              <a:rPr lang="en-US" sz="3200" dirty="0">
                <a:sym typeface="Wingdings" panose="05000000000000000000" pitchFamily="2" charset="2"/>
              </a:rPr>
              <a:t>)</a:t>
            </a:r>
            <a:r>
              <a:rPr lang="en-US" sz="3200" dirty="0"/>
              <a:t> working for CASS/UMB so much that they came back as a C1 Employee?</a:t>
            </a:r>
          </a:p>
        </p:txBody>
      </p:sp>
      <p:sp>
        <p:nvSpPr>
          <p:cNvPr id="3" name="Content Placeholder 2">
            <a:extLst>
              <a:ext uri="{FF2B5EF4-FFF2-40B4-BE49-F238E27FC236}">
                <a16:creationId xmlns:a16="http://schemas.microsoft.com/office/drawing/2014/main" id="{A17340BB-6D30-F229-6318-A89F9C497BDB}"/>
              </a:ext>
            </a:extLst>
          </p:cNvPr>
          <p:cNvSpPr>
            <a:spLocks noGrp="1"/>
          </p:cNvSpPr>
          <p:nvPr>
            <p:ph sz="half" idx="1"/>
          </p:nvPr>
        </p:nvSpPr>
        <p:spPr>
          <a:xfrm>
            <a:off x="1099457" y="3219805"/>
            <a:ext cx="9960429" cy="2789109"/>
          </a:xfrm>
        </p:spPr>
        <p:txBody>
          <a:bodyPr>
            <a:normAutofit/>
          </a:bodyPr>
          <a:lstStyle/>
          <a:p>
            <a:pPr marL="742950" indent="-742950">
              <a:buAutoNum type="alphaUcPeriod"/>
            </a:pPr>
            <a:r>
              <a:rPr lang="en-US" sz="3600" dirty="0"/>
              <a:t>Ashley Simon</a:t>
            </a:r>
          </a:p>
          <a:p>
            <a:pPr marL="742950" indent="-742950">
              <a:buAutoNum type="alphaUcPeriod"/>
            </a:pPr>
            <a:r>
              <a:rPr lang="en-US" sz="3600" dirty="0"/>
              <a:t>Kareen Allen</a:t>
            </a:r>
          </a:p>
          <a:p>
            <a:pPr marL="742950" indent="-742950">
              <a:buAutoNum type="alphaUcPeriod"/>
            </a:pPr>
            <a:r>
              <a:rPr lang="en-US" sz="3600" dirty="0"/>
              <a:t>Shelvia (Chevie) McGee-Chavis</a:t>
            </a:r>
          </a:p>
          <a:p>
            <a:pPr marL="0" indent="0">
              <a:buNone/>
            </a:pPr>
            <a:endParaRPr lang="en-US" sz="3600" b="1" dirty="0"/>
          </a:p>
        </p:txBody>
      </p:sp>
    </p:spTree>
    <p:extLst>
      <p:ext uri="{BB962C8B-B14F-4D97-AF65-F5344CB8AC3E}">
        <p14:creationId xmlns:p14="http://schemas.microsoft.com/office/powerpoint/2010/main" val="3857718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320BDB-DDCD-5F51-BC87-B9ED33DEBAF3}"/>
              </a:ext>
            </a:extLst>
          </p:cNvPr>
          <p:cNvSpPr>
            <a:spLocks noGrp="1"/>
          </p:cNvSpPr>
          <p:nvPr>
            <p:ph sz="half" idx="1"/>
          </p:nvPr>
        </p:nvSpPr>
        <p:spPr>
          <a:xfrm>
            <a:off x="914400" y="1719943"/>
            <a:ext cx="10602686" cy="4321628"/>
          </a:xfrm>
        </p:spPr>
        <p:txBody>
          <a:bodyPr/>
          <a:lstStyle/>
          <a:p>
            <a:pPr marL="0" indent="0">
              <a:buNone/>
            </a:pPr>
            <a:r>
              <a:rPr lang="en-US" sz="3200" dirty="0"/>
              <a:t>CASS Team Member retired from UMB and enjoyed (missed </a:t>
            </a:r>
            <a:r>
              <a:rPr lang="en-US" sz="3200" dirty="0">
                <a:sym typeface="Wingdings" panose="05000000000000000000" pitchFamily="2" charset="2"/>
              </a:rPr>
              <a:t>)</a:t>
            </a:r>
            <a:r>
              <a:rPr lang="en-US" sz="3200" dirty="0"/>
              <a:t> working for CASS/UMB so much that they came back as a C1 Employee………</a:t>
            </a:r>
            <a:endParaRPr lang="en-US" dirty="0"/>
          </a:p>
          <a:p>
            <a:pPr marL="0" indent="0">
              <a:buNone/>
            </a:pPr>
            <a:r>
              <a:rPr lang="en-US" sz="3600" dirty="0"/>
              <a:t>B.	Shelvia (Chevie) McGee-Chavis</a:t>
            </a:r>
          </a:p>
          <a:p>
            <a:pPr marL="0" indent="0">
              <a:buNone/>
            </a:pPr>
            <a:endParaRPr lang="en-US" dirty="0"/>
          </a:p>
        </p:txBody>
      </p:sp>
      <p:graphicFrame>
        <p:nvGraphicFramePr>
          <p:cNvPr id="5" name="Object 4">
            <a:extLst>
              <a:ext uri="{FF2B5EF4-FFF2-40B4-BE49-F238E27FC236}">
                <a16:creationId xmlns:a16="http://schemas.microsoft.com/office/drawing/2014/main" id="{0C1977F6-7A81-EF8E-7F2D-28FA4F47E053}"/>
              </a:ext>
            </a:extLst>
          </p:cNvPr>
          <p:cNvGraphicFramePr>
            <a:graphicFrameLocks noChangeAspect="1"/>
          </p:cNvGraphicFramePr>
          <p:nvPr/>
        </p:nvGraphicFramePr>
        <p:xfrm>
          <a:off x="4937449" y="3711015"/>
          <a:ext cx="2556588" cy="2330556"/>
        </p:xfrm>
        <a:graphic>
          <a:graphicData uri="http://schemas.openxmlformats.org/presentationml/2006/ole">
            <mc:AlternateContent xmlns:mc="http://schemas.openxmlformats.org/markup-compatibility/2006">
              <mc:Choice xmlns:v="urn:schemas-microsoft-com:vml" Requires="v">
                <p:oleObj name="Acrobat Document" r:id="rId2" imgW="7543621" imgH="5829181" progId="AcroExch.Document.DC">
                  <p:embed/>
                </p:oleObj>
              </mc:Choice>
              <mc:Fallback>
                <p:oleObj name="Acrobat Document" r:id="rId2" imgW="7543621" imgH="5829181" progId="AcroExch.Document.DC">
                  <p:embed/>
                  <p:pic>
                    <p:nvPicPr>
                      <p:cNvPr id="5" name="Object 4">
                        <a:extLst>
                          <a:ext uri="{FF2B5EF4-FFF2-40B4-BE49-F238E27FC236}">
                            <a16:creationId xmlns:a16="http://schemas.microsoft.com/office/drawing/2014/main" id="{0C1977F6-7A81-EF8E-7F2D-28FA4F47E053}"/>
                          </a:ext>
                        </a:extLst>
                      </p:cNvPr>
                      <p:cNvPicPr/>
                      <p:nvPr/>
                    </p:nvPicPr>
                    <p:blipFill>
                      <a:blip r:embed="rId3"/>
                      <a:stretch>
                        <a:fillRect/>
                      </a:stretch>
                    </p:blipFill>
                    <p:spPr>
                      <a:xfrm>
                        <a:off x="4937449" y="3711015"/>
                        <a:ext cx="2556588" cy="2330556"/>
                      </a:xfrm>
                      <a:prstGeom prst="rect">
                        <a:avLst/>
                      </a:prstGeom>
                    </p:spPr>
                  </p:pic>
                </p:oleObj>
              </mc:Fallback>
            </mc:AlternateContent>
          </a:graphicData>
        </a:graphic>
      </p:graphicFrame>
      <p:pic>
        <p:nvPicPr>
          <p:cNvPr id="4098" name="Picture 2" descr="Balloons Welcome Back Balloon">
            <a:extLst>
              <a:ext uri="{FF2B5EF4-FFF2-40B4-BE49-F238E27FC236}">
                <a16:creationId xmlns:a16="http://schemas.microsoft.com/office/drawing/2014/main" id="{CD58AE32-1BD1-C88C-F1CE-F39A46949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431" y="4223657"/>
            <a:ext cx="1888209" cy="16655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lloons Welcome Back Balloon">
            <a:extLst>
              <a:ext uri="{FF2B5EF4-FFF2-40B4-BE49-F238E27FC236}">
                <a16:creationId xmlns:a16="http://schemas.microsoft.com/office/drawing/2014/main" id="{BB70BDDA-B5E3-BC37-750D-A6827BAFE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411" y="4049486"/>
            <a:ext cx="2101332" cy="171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96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03FFE1-069E-AECE-6BBA-EEEDAE29594B}"/>
              </a:ext>
            </a:extLst>
          </p:cNvPr>
          <p:cNvSpPr txBox="1"/>
          <p:nvPr/>
        </p:nvSpPr>
        <p:spPr>
          <a:xfrm>
            <a:off x="838200" y="1646472"/>
            <a:ext cx="11284226"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Office of Real Estate, Planning, and Space Management (REPSM) is committed to providing capital budgeting, real estate, space management, and long-range planning service to the UMB community. Responsibilities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
        <p:nvSpPr>
          <p:cNvPr id="2" name="TextBox 1">
            <a:extLst>
              <a:ext uri="{FF2B5EF4-FFF2-40B4-BE49-F238E27FC236}">
                <a16:creationId xmlns:a16="http://schemas.microsoft.com/office/drawing/2014/main" id="{75DFC0FC-98FF-CA7F-9BC8-C9FA6CE19A05}"/>
              </a:ext>
            </a:extLst>
          </p:cNvPr>
          <p:cNvSpPr txBox="1"/>
          <p:nvPr/>
        </p:nvSpPr>
        <p:spPr>
          <a:xfrm>
            <a:off x="6718852" y="3220596"/>
            <a:ext cx="4512364"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State Capital Budget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Capital Facilities Programming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Space Needs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Space Utilization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Campus Space Inventory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Architectural Test Fitting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Historic Preservation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02109D4-0965-EA6C-DAC0-4D1477F1A5F6}"/>
              </a:ext>
            </a:extLst>
          </p:cNvPr>
          <p:cNvSpPr txBox="1"/>
          <p:nvPr/>
        </p:nvSpPr>
        <p:spPr>
          <a:xfrm>
            <a:off x="1583636" y="3220596"/>
            <a:ext cx="4512364"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Campus Master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Real Estate Transactions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Leases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Acquisitions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Sales/ Dispositions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Partnerships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Assorted studies/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City and State Property Entitlements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7982FF8A-1963-6D22-CB2D-7411F3D80335}"/>
              </a:ext>
            </a:extLst>
          </p:cNvPr>
          <p:cNvSpPr txBox="1">
            <a:spLocks/>
          </p:cNvSpPr>
          <p:nvPr/>
        </p:nvSpPr>
        <p:spPr>
          <a:xfrm>
            <a:off x="838200" y="1201791"/>
            <a:ext cx="5334000"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About the Office</a:t>
            </a:r>
          </a:p>
        </p:txBody>
      </p:sp>
    </p:spTree>
    <p:extLst>
      <p:ext uri="{BB962C8B-B14F-4D97-AF65-F5344CB8AC3E}">
        <p14:creationId xmlns:p14="http://schemas.microsoft.com/office/powerpoint/2010/main" val="23199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7805-50C6-18A5-E6A2-52F7604B7B90}"/>
              </a:ext>
            </a:extLst>
          </p:cNvPr>
          <p:cNvSpPr>
            <a:spLocks noGrp="1"/>
          </p:cNvSpPr>
          <p:nvPr>
            <p:ph type="title"/>
          </p:nvPr>
        </p:nvSpPr>
        <p:spPr>
          <a:xfrm>
            <a:off x="1284515" y="2527596"/>
            <a:ext cx="10515600" cy="728180"/>
          </a:xfrm>
        </p:spPr>
        <p:txBody>
          <a:bodyPr>
            <a:noAutofit/>
          </a:bodyPr>
          <a:lstStyle/>
          <a:p>
            <a:r>
              <a:rPr lang="en-US" sz="4800" b="1" dirty="0"/>
              <a:t>Last Question…………</a:t>
            </a:r>
          </a:p>
        </p:txBody>
      </p:sp>
    </p:spTree>
    <p:extLst>
      <p:ext uri="{BB962C8B-B14F-4D97-AF65-F5344CB8AC3E}">
        <p14:creationId xmlns:p14="http://schemas.microsoft.com/office/powerpoint/2010/main" val="758279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9D82-2A7D-D6FA-BA43-5C40470B316B}"/>
              </a:ext>
            </a:extLst>
          </p:cNvPr>
          <p:cNvSpPr>
            <a:spLocks noGrp="1"/>
          </p:cNvSpPr>
          <p:nvPr>
            <p:ph type="title"/>
          </p:nvPr>
        </p:nvSpPr>
        <p:spPr>
          <a:xfrm>
            <a:off x="609600" y="2135711"/>
            <a:ext cx="11125199" cy="728180"/>
          </a:xfrm>
        </p:spPr>
        <p:txBody>
          <a:bodyPr>
            <a:noAutofit/>
          </a:bodyPr>
          <a:lstStyle/>
          <a:p>
            <a:pPr lvl="0">
              <a:lnSpc>
                <a:spcPct val="100000"/>
              </a:lnSpc>
              <a:spcBef>
                <a:spcPts val="0"/>
              </a:spcBef>
              <a:defRPr/>
            </a:pPr>
            <a:br>
              <a:rPr lang="en-US" sz="3200" b="1" dirty="0"/>
            </a:br>
            <a:br>
              <a:rPr lang="en-US" sz="3200" b="1" dirty="0"/>
            </a:br>
            <a:r>
              <a:rPr lang="en-US" sz="3200" b="1" dirty="0"/>
              <a:t>Who should you go to first with all Human Resources and Payroll Questions and Requests?</a:t>
            </a:r>
            <a:br>
              <a:rPr lang="en-US" sz="3200" b="1" dirty="0"/>
            </a:br>
            <a:r>
              <a:rPr lang="en-US" sz="2800" b="1" dirty="0">
                <a:solidFill>
                  <a:prstClr val="black"/>
                </a:solidFill>
                <a:latin typeface="Calibri" panose="020F0502020204030204"/>
                <a:ea typeface="Calibri" panose="020F0502020204030204"/>
                <a:cs typeface="Calibri" panose="020F0502020204030204"/>
              </a:rPr>
              <a:t>When in doubt……. Reach Out………. To………….</a:t>
            </a:r>
            <a:r>
              <a:rPr lang="en-US" sz="2800" b="1" dirty="0">
                <a:solidFill>
                  <a:srgbClr val="111111"/>
                </a:solidFill>
                <a:ea typeface="Calibri"/>
                <a:cs typeface="Arial"/>
              </a:rPr>
              <a:t> </a:t>
            </a:r>
            <a:r>
              <a:rPr lang="en-US" sz="2800" b="1" dirty="0">
                <a:solidFill>
                  <a:srgbClr val="111111"/>
                </a:solidFill>
                <a:ea typeface="Calibri"/>
                <a:cs typeface="Arial"/>
                <a:sym typeface="Wingdings" panose="05000000000000000000" pitchFamily="2" charset="2"/>
              </a:rPr>
              <a:t>  </a:t>
            </a:r>
            <a:br>
              <a:rPr lang="en-US" sz="1800" dirty="0">
                <a:solidFill>
                  <a:prstClr val="black"/>
                </a:solidFill>
                <a:ea typeface="Calibri"/>
                <a:cs typeface="Calibri"/>
              </a:rPr>
            </a:br>
            <a:br>
              <a:rPr lang="en-US" sz="1800" b="1" dirty="0"/>
            </a:br>
            <a:br>
              <a:rPr lang="en-US" sz="3200" b="1" dirty="0"/>
            </a:br>
            <a:endParaRPr lang="en-US" sz="3200" b="1" dirty="0"/>
          </a:p>
        </p:txBody>
      </p:sp>
      <p:sp>
        <p:nvSpPr>
          <p:cNvPr id="3" name="Content Placeholder 2">
            <a:extLst>
              <a:ext uri="{FF2B5EF4-FFF2-40B4-BE49-F238E27FC236}">
                <a16:creationId xmlns:a16="http://schemas.microsoft.com/office/drawing/2014/main" id="{544AD9CA-9A70-C301-8254-90AE047CEF06}"/>
              </a:ext>
            </a:extLst>
          </p:cNvPr>
          <p:cNvSpPr>
            <a:spLocks noGrp="1"/>
          </p:cNvSpPr>
          <p:nvPr>
            <p:ph sz="half" idx="1"/>
          </p:nvPr>
        </p:nvSpPr>
        <p:spPr>
          <a:xfrm>
            <a:off x="609600" y="3429000"/>
            <a:ext cx="11277599" cy="3212963"/>
          </a:xfrm>
        </p:spPr>
        <p:txBody>
          <a:bodyPr>
            <a:normAutofit/>
          </a:bodyPr>
          <a:lstStyle/>
          <a:p>
            <a:pPr marL="514350" indent="-514350">
              <a:buAutoNum type="alphaUcPeriod"/>
            </a:pPr>
            <a:r>
              <a:rPr lang="en-US" sz="3200" dirty="0"/>
              <a:t>Stranger you meet in front of The Lexington Building </a:t>
            </a:r>
            <a:r>
              <a:rPr lang="en-US" sz="3200" dirty="0">
                <a:sym typeface="Wingdings" panose="05000000000000000000" pitchFamily="2" charset="2"/>
              </a:rPr>
              <a:t></a:t>
            </a:r>
          </a:p>
          <a:p>
            <a:pPr marL="514350" indent="-514350">
              <a:buAutoNum type="alphaUcPeriod"/>
            </a:pPr>
            <a:r>
              <a:rPr lang="en-US" sz="3200" dirty="0">
                <a:sym typeface="Wingdings" panose="05000000000000000000" pitchFamily="2" charset="2"/>
              </a:rPr>
              <a:t>Scott Bitner		</a:t>
            </a:r>
            <a:r>
              <a:rPr lang="en-US" sz="3200" dirty="0">
                <a:solidFill>
                  <a:srgbClr val="FF0000"/>
                </a:solidFill>
                <a:sym typeface="Wingdings" panose="05000000000000000000" pitchFamily="2" charset="2"/>
              </a:rPr>
              <a:t>(Please do not go to Scott…. ……)</a:t>
            </a:r>
          </a:p>
          <a:p>
            <a:pPr marL="514350" indent="-514350">
              <a:buAutoNum type="alphaUcPeriod"/>
            </a:pPr>
            <a:r>
              <a:rPr lang="en-US" sz="3200" dirty="0">
                <a:highlight>
                  <a:srgbClr val="FFFF00"/>
                </a:highlight>
                <a:sym typeface="Wingdings" panose="05000000000000000000" pitchFamily="2" charset="2"/>
              </a:rPr>
              <a:t>CASS Office of Human Resources and Payroll Services</a:t>
            </a:r>
            <a:r>
              <a:rPr lang="en-US" sz="3200" dirty="0"/>
              <a:t>	</a:t>
            </a:r>
          </a:p>
        </p:txBody>
      </p:sp>
    </p:spTree>
    <p:extLst>
      <p:ext uri="{BB962C8B-B14F-4D97-AF65-F5344CB8AC3E}">
        <p14:creationId xmlns:p14="http://schemas.microsoft.com/office/powerpoint/2010/main" val="1731373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C7EDA40C-4CAA-6C1E-EEA3-DBFD1E4FEE54}"/>
              </a:ext>
            </a:extLst>
          </p:cNvPr>
          <p:cNvSpPr>
            <a:spLocks noGrp="1"/>
          </p:cNvSpPr>
          <p:nvPr>
            <p:ph sz="half" idx="1"/>
          </p:nvPr>
        </p:nvSpPr>
        <p:spPr>
          <a:xfrm>
            <a:off x="1066800" y="1905000"/>
            <a:ext cx="11125200" cy="3471863"/>
          </a:xfrm>
        </p:spPr>
        <p:txBody>
          <a:bodyPr>
            <a:normAutofit/>
          </a:bodyPr>
          <a:lstStyle/>
          <a:p>
            <a:pPr marL="0" indent="0">
              <a:buNone/>
            </a:pPr>
            <a:r>
              <a:rPr lang="en-US" sz="3200" b="1" dirty="0"/>
              <a:t>Who should you go to first with all Human Resources and Payroll Questions and Requests?</a:t>
            </a:r>
            <a:br>
              <a:rPr lang="en-US" sz="3200" b="1" dirty="0"/>
            </a:br>
            <a:r>
              <a:rPr lang="en-US" sz="3200" b="1" dirty="0">
                <a:solidFill>
                  <a:prstClr val="black"/>
                </a:solidFill>
                <a:ea typeface="Calibri" panose="020F0502020204030204"/>
                <a:cs typeface="Calibri" panose="020F0502020204030204"/>
              </a:rPr>
              <a:t>When in doubt……. Reach Out………. To………….</a:t>
            </a:r>
            <a:r>
              <a:rPr lang="en-US" sz="3200" b="1" dirty="0">
                <a:solidFill>
                  <a:srgbClr val="111111"/>
                </a:solidFill>
                <a:ea typeface="Calibri"/>
                <a:cs typeface="Arial"/>
              </a:rPr>
              <a:t> </a:t>
            </a:r>
            <a:r>
              <a:rPr lang="en-US" sz="3200" b="1" dirty="0">
                <a:solidFill>
                  <a:srgbClr val="111111"/>
                </a:solidFill>
                <a:ea typeface="Calibri"/>
                <a:cs typeface="Arial"/>
                <a:sym typeface="Wingdings" panose="05000000000000000000" pitchFamily="2" charset="2"/>
              </a:rPr>
              <a:t>  </a:t>
            </a:r>
          </a:p>
          <a:p>
            <a:endParaRPr lang="en-US" sz="2400" b="1" dirty="0">
              <a:solidFill>
                <a:srgbClr val="111111"/>
              </a:solidFill>
              <a:ea typeface="Calibri"/>
              <a:cs typeface="Arial"/>
              <a:sym typeface="Wingdings" panose="05000000000000000000" pitchFamily="2" charset="2"/>
            </a:endParaRPr>
          </a:p>
          <a:p>
            <a:pPr marL="0" indent="0">
              <a:buNone/>
            </a:pPr>
            <a:r>
              <a:rPr lang="en-US" sz="3600" dirty="0">
                <a:highlight>
                  <a:srgbClr val="FFFF00"/>
                </a:highlight>
                <a:sym typeface="Wingdings" panose="05000000000000000000" pitchFamily="2" charset="2"/>
              </a:rPr>
              <a:t>C.	CASS Office of Human Resources and Payroll Services</a:t>
            </a:r>
            <a:br>
              <a:rPr lang="en-US" sz="3600" dirty="0">
                <a:solidFill>
                  <a:prstClr val="black"/>
                </a:solidFill>
                <a:ea typeface="Calibri"/>
                <a:cs typeface="Calibri"/>
              </a:rPr>
            </a:br>
            <a:br>
              <a:rPr lang="en-US" sz="1600" b="1" dirty="0"/>
            </a:br>
            <a:endParaRPr lang="en-US" dirty="0"/>
          </a:p>
        </p:txBody>
      </p:sp>
    </p:spTree>
    <p:extLst>
      <p:ext uri="{BB962C8B-B14F-4D97-AF65-F5344CB8AC3E}">
        <p14:creationId xmlns:p14="http://schemas.microsoft.com/office/powerpoint/2010/main" val="30229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sp>
        <p:nvSpPr>
          <p:cNvPr id="2" name="Subtitle 9">
            <a:extLst>
              <a:ext uri="{FF2B5EF4-FFF2-40B4-BE49-F238E27FC236}">
                <a16:creationId xmlns:a16="http://schemas.microsoft.com/office/drawing/2014/main" id="{155DD574-5198-929A-0E3D-FB10D508B883}"/>
              </a:ext>
            </a:extLst>
          </p:cNvPr>
          <p:cNvSpPr>
            <a:spLocks noGrp="1"/>
          </p:cNvSpPr>
          <p:nvPr>
            <p:ph type="subTitle" idx="1"/>
          </p:nvPr>
        </p:nvSpPr>
        <p:spPr>
          <a:xfrm>
            <a:off x="783734" y="1023258"/>
            <a:ext cx="10033404" cy="4859668"/>
          </a:xfrm>
        </p:spPr>
        <p:txBody>
          <a:bodyPr>
            <a:normAutofit fontScale="92500" lnSpcReduction="20000"/>
          </a:bodyPr>
          <a:lstStyle/>
          <a:p>
            <a:pPr marL="0" marR="0" algn="l">
              <a:lnSpc>
                <a:spcPct val="107000"/>
              </a:lnSpc>
              <a:spcBef>
                <a:spcPts val="0"/>
              </a:spcBef>
              <a:spcAft>
                <a:spcPts val="800"/>
              </a:spcAft>
            </a:pPr>
            <a:r>
              <a:rPr lang="en-US" sz="2600" b="1" u="sng" dirty="0">
                <a:cs typeface="Calibri"/>
              </a:rPr>
              <a:t>Contact Information-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spcAft>
                <a:spcPts val="800"/>
              </a:spcAft>
            </a:pPr>
            <a:r>
              <a:rPr lang="en-US" b="1" u="sng" dirty="0">
                <a:solidFill>
                  <a:srgbClr val="111111"/>
                </a:solidFill>
                <a:latin typeface="Calibri"/>
                <a:cs typeface="Arial"/>
              </a:rPr>
              <a:t>CASS Office of Human Resources and Payroll Services</a:t>
            </a:r>
          </a:p>
          <a:p>
            <a:pPr lvl="1" algn="l">
              <a:lnSpc>
                <a:spcPct val="107000"/>
              </a:lnSpc>
              <a:spcBef>
                <a:spcPts val="0"/>
              </a:spcBef>
            </a:pPr>
            <a:r>
              <a:rPr lang="en-US" b="1" dirty="0">
                <a:solidFill>
                  <a:schemeClr val="accent1"/>
                </a:solidFill>
                <a:hlinkClick r:id="rId3">
                  <a:extLst>
                    <a:ext uri="{A12FA001-AC4F-418D-AE19-62706E023703}">
                      <ahyp:hlinkClr xmlns:ahyp="http://schemas.microsoft.com/office/drawing/2018/hyperlinkcolor" val="tx"/>
                    </a:ext>
                  </a:extLst>
                </a:hlinkClick>
              </a:rPr>
              <a:t>DL-AF CASS HR-Payroll &lt;Dl-AFCASSHR-Payroll@umaryland.edu</a:t>
            </a:r>
            <a:r>
              <a:rPr lang="en-US" b="1" dirty="0">
                <a:solidFill>
                  <a:srgbClr val="954F72"/>
                </a:solidFill>
                <a:hlinkClick r:id="rId3">
                  <a:extLst>
                    <a:ext uri="{A12FA001-AC4F-418D-AE19-62706E023703}">
                      <ahyp:hlinkClr xmlns:ahyp="http://schemas.microsoft.com/office/drawing/2018/hyperlinkcolor" val="tx"/>
                    </a:ext>
                  </a:extLst>
                </a:hlinkClick>
              </a:rPr>
              <a:t>&gt;</a:t>
            </a:r>
            <a:endParaRPr lang="en-US" b="1" dirty="0"/>
          </a:p>
          <a:p>
            <a:pPr lvl="1" algn="l">
              <a:lnSpc>
                <a:spcPct val="107000"/>
              </a:lnSpc>
              <a:spcBef>
                <a:spcPts val="0"/>
              </a:spcBef>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spcAft>
                <a:spcPts val="800"/>
              </a:spcAft>
            </a:pPr>
            <a:r>
              <a:rPr lang="en-US" b="1" u="sng" dirty="0">
                <a:solidFill>
                  <a:srgbClr val="111111"/>
                </a:solidFill>
                <a:latin typeface="Calibri"/>
                <a:cs typeface="Arial"/>
              </a:rPr>
              <a:t>CASS Office of Requests and Payment Support</a:t>
            </a:r>
          </a:p>
          <a:p>
            <a:pPr lvl="1" algn="l">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solidFill>
                  <a:schemeClr val="accent1"/>
                </a:solidFill>
                <a:hlinkClick r:id="rId4">
                  <a:extLst>
                    <a:ext uri="{A12FA001-AC4F-418D-AE19-62706E023703}">
                      <ahyp:hlinkClr xmlns:ahyp="http://schemas.microsoft.com/office/drawing/2018/hyperlinkcolor" val="tx"/>
                    </a:ext>
                  </a:extLst>
                </a:hlinkClick>
              </a:rPr>
              <a:t>CASS@umaryland.edu</a:t>
            </a:r>
            <a:endParaRPr lang="en-US" sz="1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spcAft>
                <a:spcPts val="800"/>
              </a:spcAft>
            </a:pPr>
            <a:r>
              <a:rPr lang="en-US" b="1" u="sng" dirty="0">
                <a:solidFill>
                  <a:srgbClr val="111111"/>
                </a:solidFill>
                <a:latin typeface="Calibri"/>
                <a:cs typeface="Arial"/>
              </a:rPr>
              <a:t>Submit a CASS Service Request</a:t>
            </a:r>
          </a:p>
          <a:p>
            <a:pPr lvl="1" algn="l">
              <a:lnSpc>
                <a:spcPct val="107000"/>
              </a:lnSpc>
              <a:spcBef>
                <a:spcPts val="0"/>
              </a:spcBef>
              <a:spcAft>
                <a:spcPts val="800"/>
              </a:spcAft>
            </a:pPr>
            <a:r>
              <a:rPr lang="en-US" dirty="0">
                <a:solidFill>
                  <a:schemeClr val="accent1"/>
                </a:solidFill>
              </a:rPr>
              <a:t> </a:t>
            </a:r>
            <a:r>
              <a:rPr lang="en-US" b="1" dirty="0">
                <a:solidFill>
                  <a:schemeClr val="accent1"/>
                </a:solidFill>
                <a:hlinkClick r:id="rId5">
                  <a:extLst>
                    <a:ext uri="{A12FA001-AC4F-418D-AE19-62706E023703}">
                      <ahyp:hlinkClr xmlns:ahyp="http://schemas.microsoft.com/office/drawing/2018/hyperlinkcolor" val="tx"/>
                    </a:ext>
                  </a:extLst>
                </a:hlinkClick>
              </a:rPr>
              <a:t>Veoci- CASS Request System</a:t>
            </a:r>
            <a:endParaRPr lang="en-US" sz="2400" b="1" dirty="0">
              <a:solidFill>
                <a:schemeClr val="accent1"/>
              </a:solidFill>
            </a:endParaRPr>
          </a:p>
          <a:p>
            <a:pPr lvl="1" algn="l">
              <a:lnSpc>
                <a:spcPct val="107000"/>
              </a:lnSpc>
              <a:spcBef>
                <a:spcPts val="0"/>
              </a:spcBef>
              <a:spcAft>
                <a:spcPts val="800"/>
              </a:spcAft>
            </a:pPr>
            <a:endParaRPr lang="en-US" sz="2400" b="1" dirty="0">
              <a:solidFill>
                <a:srgbClr val="111111"/>
              </a:solidFill>
              <a:latin typeface="Calibri"/>
              <a:cs typeface="Arial"/>
            </a:endParaRPr>
          </a:p>
          <a:p>
            <a:pPr lvl="1" algn="l">
              <a:lnSpc>
                <a:spcPct val="107000"/>
              </a:lnSpc>
              <a:spcBef>
                <a:spcPts val="0"/>
              </a:spcBef>
              <a:spcAft>
                <a:spcPts val="800"/>
              </a:spcAft>
            </a:pPr>
            <a:r>
              <a:rPr lang="en-US" sz="2400" b="1" dirty="0">
                <a:solidFill>
                  <a:srgbClr val="111111"/>
                </a:solidFill>
                <a:latin typeface="Calibri"/>
                <a:cs typeface="Arial"/>
              </a:rPr>
              <a:t>To find all of this information and more regarding how we can assist you…</a:t>
            </a:r>
          </a:p>
          <a:p>
            <a:pPr lvl="1" algn="l">
              <a:lnSpc>
                <a:spcPct val="107000"/>
              </a:lnSpc>
              <a:spcBef>
                <a:spcPts val="0"/>
              </a:spcBef>
              <a:spcAft>
                <a:spcPts val="800"/>
              </a:spcAft>
            </a:pPr>
            <a:r>
              <a:rPr lang="en-US" sz="2400" b="1" dirty="0">
                <a:solidFill>
                  <a:srgbClr val="111111"/>
                </a:solidFill>
                <a:latin typeface="Calibri"/>
                <a:cs typeface="Arial"/>
              </a:rPr>
              <a:t>Please visit the CASS Website-</a:t>
            </a:r>
          </a:p>
          <a:p>
            <a:pPr lvl="1" algn="l">
              <a:lnSpc>
                <a:spcPct val="107000"/>
              </a:lnSpc>
              <a:spcBef>
                <a:spcPts val="0"/>
              </a:spcBef>
              <a:spcAft>
                <a:spcPts val="800"/>
              </a:spcAft>
            </a:pPr>
            <a:r>
              <a:rPr lang="en-US" sz="2400" dirty="0">
                <a:solidFill>
                  <a:schemeClr val="accent1"/>
                </a:solidFill>
                <a:hlinkClick r:id="rId6">
                  <a:extLst>
                    <a:ext uri="{A12FA001-AC4F-418D-AE19-62706E023703}">
                      <ahyp:hlinkClr xmlns:ahyp="http://schemas.microsoft.com/office/drawing/2018/hyperlinkcolor" val="tx"/>
                    </a:ext>
                  </a:extLst>
                </a:hlinkClick>
              </a:rPr>
              <a:t>Central Administration Support Services - Central Administration Support Services (CASS)</a:t>
            </a:r>
            <a:endParaRPr lang="en-US" sz="2400" b="1" dirty="0">
              <a:solidFill>
                <a:schemeClr val="accent1"/>
              </a:solidFill>
              <a:latin typeface="Calibri"/>
              <a:cs typeface="Arial"/>
            </a:endParaRPr>
          </a:p>
        </p:txBody>
      </p:sp>
    </p:spTree>
    <p:extLst>
      <p:ext uri="{BB962C8B-B14F-4D97-AF65-F5344CB8AC3E}">
        <p14:creationId xmlns:p14="http://schemas.microsoft.com/office/powerpoint/2010/main" val="903890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6501937D-1DB9-F5A0-7A2D-296A172BD9C0}"/>
              </a:ext>
            </a:extLst>
          </p:cNvPr>
          <p:cNvSpPr>
            <a:spLocks noGrp="1"/>
          </p:cNvSpPr>
          <p:nvPr>
            <p:ph type="ctrTitle"/>
          </p:nvPr>
        </p:nvSpPr>
        <p:spPr>
          <a:xfrm>
            <a:off x="1648713" y="2862942"/>
            <a:ext cx="8231940" cy="4169229"/>
          </a:xfrm>
        </p:spPr>
        <p:txBody>
          <a:bodyPr>
            <a:normAutofit fontScale="90000"/>
          </a:bodyPr>
          <a:lstStyle/>
          <a:p>
            <a:pPr lvl="1">
              <a:lnSpc>
                <a:spcPct val="107000"/>
              </a:lnSpc>
              <a:spcBef>
                <a:spcPts val="0"/>
              </a:spcBef>
              <a:spcAft>
                <a:spcPts val="800"/>
              </a:spcAft>
            </a:pP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br>
              <a:rPr lang="en-US" sz="2400" b="1" dirty="0">
                <a:solidFill>
                  <a:srgbClr val="111111"/>
                </a:solidFill>
                <a:latin typeface="Calibri"/>
                <a:cs typeface="Arial"/>
              </a:rPr>
            </a:br>
            <a:r>
              <a:rPr lang="en-US" sz="2400" b="1" dirty="0">
                <a:solidFill>
                  <a:srgbClr val="111111"/>
                </a:solidFill>
                <a:latin typeface="Calibri"/>
                <a:cs typeface="Arial"/>
              </a:rPr>
              <a:t>Please visit the CASS Website-</a:t>
            </a:r>
            <a:br>
              <a:rPr lang="en-US" sz="2400" b="1" dirty="0">
                <a:solidFill>
                  <a:srgbClr val="111111"/>
                </a:solidFill>
                <a:latin typeface="Calibri"/>
                <a:cs typeface="Arial"/>
              </a:rPr>
            </a:br>
            <a:br>
              <a:rPr lang="en-US" sz="2400" b="1" dirty="0">
                <a:solidFill>
                  <a:srgbClr val="111111"/>
                </a:solidFill>
                <a:latin typeface="Calibri"/>
                <a:cs typeface="Arial"/>
              </a:rPr>
            </a:br>
            <a:r>
              <a:rPr lang="en-US" sz="2400" dirty="0">
                <a:solidFill>
                  <a:schemeClr val="accent1"/>
                </a:solidFill>
                <a:hlinkClick r:id="rId3">
                  <a:extLst>
                    <a:ext uri="{A12FA001-AC4F-418D-AE19-62706E023703}">
                      <ahyp:hlinkClr xmlns:ahyp="http://schemas.microsoft.com/office/drawing/2018/hyperlinkcolor" val="tx"/>
                    </a:ext>
                  </a:extLst>
                </a:hlinkClick>
              </a:rPr>
              <a:t>Central Administration Support Services - Central Administration Support Services (CASS)</a:t>
            </a:r>
            <a:br>
              <a:rPr lang="en-US" sz="2400" dirty="0">
                <a:solidFill>
                  <a:schemeClr val="accent1"/>
                </a:solidFill>
              </a:rPr>
            </a:br>
            <a:br>
              <a:rPr lang="en-US" sz="2400" b="1" dirty="0">
                <a:solidFill>
                  <a:schemeClr val="accent1"/>
                </a:solidFill>
                <a:latin typeface="Calibri"/>
                <a:cs typeface="Arial"/>
              </a:rPr>
            </a:br>
            <a:r>
              <a:rPr lang="en-US" sz="2400" b="1" dirty="0">
                <a:solidFill>
                  <a:schemeClr val="accent1"/>
                </a:solidFill>
                <a:latin typeface="Calibri"/>
                <a:cs typeface="Arial"/>
              </a:rPr>
              <a:t>Staff Directory</a:t>
            </a:r>
            <a:br>
              <a:rPr lang="en-US" sz="2400" b="1" dirty="0">
                <a:solidFill>
                  <a:schemeClr val="accent1"/>
                </a:solidFill>
                <a:latin typeface="Calibri"/>
                <a:cs typeface="Arial"/>
              </a:rPr>
            </a:br>
            <a:r>
              <a:rPr lang="en-US" sz="2400" b="1" dirty="0">
                <a:solidFill>
                  <a:schemeClr val="accent1"/>
                </a:solidFill>
                <a:latin typeface="Calibri"/>
                <a:cs typeface="Arial"/>
              </a:rPr>
              <a:t>Services Provided</a:t>
            </a:r>
            <a:br>
              <a:rPr lang="en-US" sz="2400" b="1" dirty="0">
                <a:solidFill>
                  <a:schemeClr val="accent1"/>
                </a:solidFill>
                <a:latin typeface="Calibri"/>
                <a:cs typeface="Arial"/>
              </a:rPr>
            </a:br>
            <a:r>
              <a:rPr lang="en-US" sz="2400" b="1" dirty="0">
                <a:solidFill>
                  <a:schemeClr val="accent1"/>
                </a:solidFill>
                <a:latin typeface="Calibri"/>
                <a:cs typeface="Arial"/>
              </a:rPr>
              <a:t>Departments Supported</a:t>
            </a:r>
            <a:br>
              <a:rPr lang="en-US" sz="2400" b="1" dirty="0">
                <a:solidFill>
                  <a:schemeClr val="accent1"/>
                </a:solidFill>
                <a:latin typeface="Calibri"/>
                <a:cs typeface="Arial"/>
              </a:rPr>
            </a:br>
            <a:r>
              <a:rPr lang="en-US" sz="2400" b="1" dirty="0">
                <a:solidFill>
                  <a:schemeClr val="accent1"/>
                </a:solidFill>
                <a:latin typeface="Calibri"/>
                <a:cs typeface="Arial"/>
              </a:rPr>
              <a:t>HR/Payroll Representative</a:t>
            </a:r>
            <a:br>
              <a:rPr lang="en-US" sz="2400" b="1" dirty="0">
                <a:solidFill>
                  <a:schemeClr val="accent1"/>
                </a:solidFill>
                <a:latin typeface="Calibri"/>
                <a:cs typeface="Arial"/>
              </a:rPr>
            </a:br>
            <a:r>
              <a:rPr lang="en-US" sz="2400" b="1" dirty="0">
                <a:solidFill>
                  <a:schemeClr val="accent1"/>
                </a:solidFill>
                <a:latin typeface="Calibri"/>
                <a:cs typeface="Arial"/>
              </a:rPr>
              <a:t>and more…….</a:t>
            </a:r>
            <a:br>
              <a:rPr lang="en-US" sz="2400" b="1" dirty="0">
                <a:solidFill>
                  <a:schemeClr val="accent1"/>
                </a:solidFill>
                <a:latin typeface="Calibri"/>
                <a:cs typeface="Arial"/>
              </a:rPr>
            </a:br>
            <a:br>
              <a:rPr lang="en-US" sz="2400" b="1" dirty="0">
                <a:solidFill>
                  <a:schemeClr val="accent1"/>
                </a:solidFill>
                <a:latin typeface="Calibri"/>
                <a:cs typeface="Arial"/>
              </a:rPr>
            </a:br>
            <a:endParaRPr lang="en-US" sz="4800" b="1" dirty="0"/>
          </a:p>
        </p:txBody>
      </p:sp>
      <p:sp>
        <p:nvSpPr>
          <p:cNvPr id="6" name="Subtitle 9">
            <a:extLst>
              <a:ext uri="{FF2B5EF4-FFF2-40B4-BE49-F238E27FC236}">
                <a16:creationId xmlns:a16="http://schemas.microsoft.com/office/drawing/2014/main" id="{64E0CDF7-2BD7-D06E-E0F7-8A980963AAB4}"/>
              </a:ext>
            </a:extLst>
          </p:cNvPr>
          <p:cNvSpPr>
            <a:spLocks noGrp="1"/>
          </p:cNvSpPr>
          <p:nvPr>
            <p:ph type="subTitle" idx="1"/>
          </p:nvPr>
        </p:nvSpPr>
        <p:spPr>
          <a:xfrm>
            <a:off x="290416" y="1532845"/>
            <a:ext cx="10682566" cy="5094513"/>
          </a:xfrm>
        </p:spPr>
        <p:txBody>
          <a:bodyPr>
            <a:normAutofit/>
          </a:bodyPr>
          <a:lstStyle/>
          <a:p>
            <a:pPr lvl="1" algn="l"/>
            <a:endParaRPr lang="en-US" sz="2400" i="1" dirty="0"/>
          </a:p>
          <a:p>
            <a:pPr lvl="1" algn="l"/>
            <a:r>
              <a:rPr lang="en-US" sz="2400" b="1" dirty="0">
                <a:solidFill>
                  <a:srgbClr val="111111"/>
                </a:solidFill>
                <a:cs typeface="Arial"/>
              </a:rPr>
              <a:t>To find all of this information and more regarding how we can assist you…</a:t>
            </a:r>
            <a:br>
              <a:rPr lang="en-US" b="1" dirty="0">
                <a:solidFill>
                  <a:srgbClr val="111111"/>
                </a:solidFill>
                <a:cs typeface="Arial"/>
              </a:rPr>
            </a:br>
            <a:endParaRPr lang="en-US" b="1" i="1" dirty="0"/>
          </a:p>
          <a:p>
            <a:pPr lvl="1" algn="l"/>
            <a:endParaRPr lang="en-US" sz="1600" i="1" dirty="0"/>
          </a:p>
          <a:p>
            <a:pPr lvl="1" algn="l"/>
            <a:endParaRPr lang="en-US" sz="1600" i="1" dirty="0"/>
          </a:p>
          <a:p>
            <a:pPr lvl="1" algn="l"/>
            <a:endParaRPr lang="en-US" sz="1600" i="1" dirty="0"/>
          </a:p>
          <a:p>
            <a:pPr lvl="1" algn="l"/>
            <a:endParaRPr lang="en-US" sz="1600" i="1" dirty="0"/>
          </a:p>
          <a:p>
            <a:pPr lvl="1" algn="l"/>
            <a:endParaRPr lang="en-US" sz="1600" i="1" dirty="0"/>
          </a:p>
          <a:p>
            <a:pPr lvl="1" algn="l"/>
            <a:endParaRPr lang="en-US" sz="1600" i="1" dirty="0"/>
          </a:p>
        </p:txBody>
      </p:sp>
    </p:spTree>
    <p:extLst>
      <p:ext uri="{BB962C8B-B14F-4D97-AF65-F5344CB8AC3E}">
        <p14:creationId xmlns:p14="http://schemas.microsoft.com/office/powerpoint/2010/main" val="2603676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3819-466B-5ABB-B399-32A0AE531A79}"/>
              </a:ext>
            </a:extLst>
          </p:cNvPr>
          <p:cNvSpPr>
            <a:spLocks noGrp="1"/>
          </p:cNvSpPr>
          <p:nvPr>
            <p:ph type="ctrTitle"/>
          </p:nvPr>
        </p:nvSpPr>
        <p:spPr>
          <a:xfrm>
            <a:off x="1367246" y="2545096"/>
            <a:ext cx="9143999" cy="1013898"/>
          </a:xfrm>
        </p:spPr>
        <p:txBody>
          <a:bodyPr>
            <a:normAutofit fontScale="90000"/>
          </a:bodyPr>
          <a:lstStyle/>
          <a:p>
            <a:r>
              <a:rPr lang="en-US" b="1"/>
              <a:t>Quantum HCM Project Updates</a:t>
            </a:r>
          </a:p>
        </p:txBody>
      </p:sp>
      <p:sp>
        <p:nvSpPr>
          <p:cNvPr id="4" name="Subtitle 3">
            <a:extLst>
              <a:ext uri="{FF2B5EF4-FFF2-40B4-BE49-F238E27FC236}">
                <a16:creationId xmlns:a16="http://schemas.microsoft.com/office/drawing/2014/main" id="{74406899-46B0-29F9-1ACD-B9B31CB4DEB7}"/>
              </a:ext>
            </a:extLst>
          </p:cNvPr>
          <p:cNvSpPr>
            <a:spLocks noGrp="1"/>
          </p:cNvSpPr>
          <p:nvPr>
            <p:ph type="subTitle" idx="1"/>
          </p:nvPr>
        </p:nvSpPr>
        <p:spPr>
          <a:xfrm>
            <a:off x="1367246" y="3651069"/>
            <a:ext cx="9143999" cy="1655762"/>
          </a:xfrm>
        </p:spPr>
        <p:txBody>
          <a:bodyPr vert="horz" lIns="91440" tIns="45720" rIns="91440" bIns="45720" rtlCol="0" anchor="t">
            <a:normAutofit/>
          </a:bodyPr>
          <a:lstStyle/>
          <a:p>
            <a:r>
              <a:rPr lang="en-US" sz="4000"/>
              <a:t>F&amp;A Town Hall</a:t>
            </a:r>
          </a:p>
          <a:p>
            <a:r>
              <a:rPr lang="en-US"/>
              <a:t>August 26, 2025</a:t>
            </a:r>
            <a:endParaRPr lang="en-US">
              <a:ea typeface="Calibri"/>
              <a:cs typeface="Calibri"/>
            </a:endParaRPr>
          </a:p>
        </p:txBody>
      </p:sp>
    </p:spTree>
    <p:extLst>
      <p:ext uri="{BB962C8B-B14F-4D97-AF65-F5344CB8AC3E}">
        <p14:creationId xmlns:p14="http://schemas.microsoft.com/office/powerpoint/2010/main" val="3560249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A87F962-9CC8-99AC-A7CF-7C7EEABBDEB8}"/>
              </a:ext>
            </a:extLst>
          </p:cNvPr>
          <p:cNvCxnSpPr/>
          <p:nvPr/>
        </p:nvCxnSpPr>
        <p:spPr>
          <a:xfrm flipV="1">
            <a:off x="8814169" y="2731183"/>
            <a:ext cx="0" cy="33805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3B24141-A372-9FD3-0866-D6737B0AE031}"/>
              </a:ext>
            </a:extLst>
          </p:cNvPr>
          <p:cNvSpPr/>
          <p:nvPr/>
        </p:nvSpPr>
        <p:spPr>
          <a:xfrm>
            <a:off x="1" y="5571956"/>
            <a:ext cx="11913326" cy="1107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DD1ABF-EFD3-947B-E68B-AA9AF361D01A}"/>
              </a:ext>
            </a:extLst>
          </p:cNvPr>
          <p:cNvSpPr>
            <a:spLocks noGrp="1"/>
          </p:cNvSpPr>
          <p:nvPr>
            <p:ph type="title"/>
          </p:nvPr>
        </p:nvSpPr>
        <p:spPr>
          <a:xfrm>
            <a:off x="315685" y="286748"/>
            <a:ext cx="8590005" cy="1325563"/>
          </a:xfrm>
        </p:spPr>
        <p:txBody>
          <a:bodyPr/>
          <a:lstStyle/>
          <a:p>
            <a:r>
              <a:rPr lang="en-US" b="1"/>
              <a:t>Recap: August 12</a:t>
            </a:r>
            <a:r>
              <a:rPr lang="en-US" b="1" baseline="30000"/>
              <a:t>th</a:t>
            </a:r>
            <a:r>
              <a:rPr lang="en-US" b="1"/>
              <a:t> User Fair</a:t>
            </a:r>
          </a:p>
        </p:txBody>
      </p:sp>
      <p:cxnSp>
        <p:nvCxnSpPr>
          <p:cNvPr id="4" name="Straight Connector 3">
            <a:extLst>
              <a:ext uri="{FF2B5EF4-FFF2-40B4-BE49-F238E27FC236}">
                <a16:creationId xmlns:a16="http://schemas.microsoft.com/office/drawing/2014/main" id="{4FFBDDC1-C7A2-98EE-E5EC-3A708CB67255}"/>
              </a:ext>
            </a:extLst>
          </p:cNvPr>
          <p:cNvCxnSpPr/>
          <p:nvPr/>
        </p:nvCxnSpPr>
        <p:spPr>
          <a:xfrm flipV="1">
            <a:off x="5712727" y="2650975"/>
            <a:ext cx="0" cy="33805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F01B596-0136-AD83-0129-D8EBA88C53C1}"/>
              </a:ext>
            </a:extLst>
          </p:cNvPr>
          <p:cNvCxnSpPr/>
          <p:nvPr/>
        </p:nvCxnSpPr>
        <p:spPr>
          <a:xfrm flipV="1">
            <a:off x="1041364" y="4406132"/>
            <a:ext cx="0" cy="162535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D66006-E941-2858-6444-33688B1D0BDC}"/>
              </a:ext>
            </a:extLst>
          </p:cNvPr>
          <p:cNvCxnSpPr/>
          <p:nvPr/>
        </p:nvCxnSpPr>
        <p:spPr>
          <a:xfrm flipV="1">
            <a:off x="7265074" y="4406132"/>
            <a:ext cx="0" cy="162535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619E66-AFF3-B3D0-C19B-79AE1CDFFD31}"/>
              </a:ext>
            </a:extLst>
          </p:cNvPr>
          <p:cNvCxnSpPr/>
          <p:nvPr/>
        </p:nvCxnSpPr>
        <p:spPr>
          <a:xfrm flipV="1">
            <a:off x="2568917" y="2609411"/>
            <a:ext cx="0" cy="34220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522E47-1DAA-9990-2B62-D578D947E066}"/>
              </a:ext>
            </a:extLst>
          </p:cNvPr>
          <p:cNvCxnSpPr/>
          <p:nvPr/>
        </p:nvCxnSpPr>
        <p:spPr>
          <a:xfrm flipV="1">
            <a:off x="4120095" y="4406132"/>
            <a:ext cx="0" cy="162535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D3B99D-458D-DFB2-39AF-D118E67D6920}"/>
              </a:ext>
            </a:extLst>
          </p:cNvPr>
          <p:cNvSpPr txBox="1"/>
          <p:nvPr/>
        </p:nvSpPr>
        <p:spPr>
          <a:xfrm>
            <a:off x="4559325" y="3034155"/>
            <a:ext cx="2327107" cy="492443"/>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97% of survey respondents found the information helpful. </a:t>
            </a:r>
          </a:p>
        </p:txBody>
      </p:sp>
      <p:sp>
        <p:nvSpPr>
          <p:cNvPr id="11" name="TextBox 10">
            <a:extLst>
              <a:ext uri="{FF2B5EF4-FFF2-40B4-BE49-F238E27FC236}">
                <a16:creationId xmlns:a16="http://schemas.microsoft.com/office/drawing/2014/main" id="{6CF1DB0F-D0BB-EB96-392C-68464A8DEE79}"/>
              </a:ext>
            </a:extLst>
          </p:cNvPr>
          <p:cNvSpPr txBox="1"/>
          <p:nvPr/>
        </p:nvSpPr>
        <p:spPr>
          <a:xfrm>
            <a:off x="7722392" y="2870829"/>
            <a:ext cx="2277944" cy="892552"/>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42% of survey respondents said they first heard about Quantum One via campus communications</a:t>
            </a:r>
          </a:p>
        </p:txBody>
      </p:sp>
      <p:sp>
        <p:nvSpPr>
          <p:cNvPr id="12" name="Oval 11">
            <a:extLst>
              <a:ext uri="{FF2B5EF4-FFF2-40B4-BE49-F238E27FC236}">
                <a16:creationId xmlns:a16="http://schemas.microsoft.com/office/drawing/2014/main" id="{547FD417-177D-59D7-B8C2-D1AB598978DF}"/>
              </a:ext>
            </a:extLst>
          </p:cNvPr>
          <p:cNvSpPr/>
          <p:nvPr/>
        </p:nvSpPr>
        <p:spPr>
          <a:xfrm>
            <a:off x="379812" y="3555956"/>
            <a:ext cx="1349230" cy="134922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1264EC2-FF33-7DF9-A424-63DB5F29E8BF}"/>
              </a:ext>
            </a:extLst>
          </p:cNvPr>
          <p:cNvSpPr/>
          <p:nvPr/>
        </p:nvSpPr>
        <p:spPr>
          <a:xfrm>
            <a:off x="513184" y="3689327"/>
            <a:ext cx="1082489" cy="1082489"/>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2476554-6D8C-88FF-9834-88B870CF75D1}"/>
              </a:ext>
            </a:extLst>
          </p:cNvPr>
          <p:cNvSpPr/>
          <p:nvPr/>
        </p:nvSpPr>
        <p:spPr>
          <a:xfrm>
            <a:off x="7930944" y="995049"/>
            <a:ext cx="1792578" cy="17925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777A408-D84B-7A88-F66A-7F5C39A0E017}"/>
              </a:ext>
            </a:extLst>
          </p:cNvPr>
          <p:cNvSpPr/>
          <p:nvPr/>
        </p:nvSpPr>
        <p:spPr>
          <a:xfrm>
            <a:off x="8095078" y="1172243"/>
            <a:ext cx="1438187" cy="1438188"/>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35DB605-3B2E-0452-92C7-73ABB0DFAF34}"/>
              </a:ext>
            </a:extLst>
          </p:cNvPr>
          <p:cNvSpPr txBox="1"/>
          <p:nvPr/>
        </p:nvSpPr>
        <p:spPr>
          <a:xfrm>
            <a:off x="139506" y="5156417"/>
            <a:ext cx="1861768" cy="1492716"/>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Attendees included: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Mobile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Line Managers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HR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Payroll Reps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A Deans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Deans/VPs</a:t>
            </a:r>
          </a:p>
        </p:txBody>
      </p:sp>
      <p:sp>
        <p:nvSpPr>
          <p:cNvPr id="19" name="Oval 18">
            <a:extLst>
              <a:ext uri="{FF2B5EF4-FFF2-40B4-BE49-F238E27FC236}">
                <a16:creationId xmlns:a16="http://schemas.microsoft.com/office/drawing/2014/main" id="{FA0C506C-6AAE-7DB1-5939-32439E59298B}"/>
              </a:ext>
            </a:extLst>
          </p:cNvPr>
          <p:cNvSpPr/>
          <p:nvPr/>
        </p:nvSpPr>
        <p:spPr>
          <a:xfrm>
            <a:off x="6379511" y="3423242"/>
            <a:ext cx="1829877" cy="181847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62C7B86C-3151-CB52-0124-ED5D99F630B8}"/>
              </a:ext>
            </a:extLst>
          </p:cNvPr>
          <p:cNvSpPr/>
          <p:nvPr/>
        </p:nvSpPr>
        <p:spPr>
          <a:xfrm>
            <a:off x="6542135" y="3583608"/>
            <a:ext cx="1468112" cy="1458965"/>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3FD17F6-4E3F-FF9F-F06B-9EF9CC5042A2}"/>
              </a:ext>
            </a:extLst>
          </p:cNvPr>
          <p:cNvSpPr txBox="1"/>
          <p:nvPr/>
        </p:nvSpPr>
        <p:spPr>
          <a:xfrm>
            <a:off x="5938439" y="5431031"/>
            <a:ext cx="2679584" cy="1092607"/>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Most helpful information shared: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Absence/Time Cards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Demos/System Exposure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Payroll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Training</a:t>
            </a:r>
          </a:p>
        </p:txBody>
      </p:sp>
      <p:sp>
        <p:nvSpPr>
          <p:cNvPr id="23" name="Oval 22">
            <a:extLst>
              <a:ext uri="{FF2B5EF4-FFF2-40B4-BE49-F238E27FC236}">
                <a16:creationId xmlns:a16="http://schemas.microsoft.com/office/drawing/2014/main" id="{8D53F529-D516-5E31-D9B8-4360A33BA61F}"/>
              </a:ext>
            </a:extLst>
          </p:cNvPr>
          <p:cNvSpPr/>
          <p:nvPr/>
        </p:nvSpPr>
        <p:spPr>
          <a:xfrm>
            <a:off x="1606504" y="1837798"/>
            <a:ext cx="1924826" cy="192482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87DA202-FC16-E10B-5E42-8EB692AE66C0}"/>
              </a:ext>
            </a:extLst>
          </p:cNvPr>
          <p:cNvSpPr/>
          <p:nvPr/>
        </p:nvSpPr>
        <p:spPr>
          <a:xfrm>
            <a:off x="1796772" y="2028065"/>
            <a:ext cx="1544290" cy="1544290"/>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223050E-766D-9B84-01AC-0BBB43039316}"/>
              </a:ext>
            </a:extLst>
          </p:cNvPr>
          <p:cNvSpPr txBox="1"/>
          <p:nvPr/>
        </p:nvSpPr>
        <p:spPr>
          <a:xfrm>
            <a:off x="1726431" y="3885300"/>
            <a:ext cx="1669328" cy="492443"/>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14 Booths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14+ System Demos</a:t>
            </a:r>
          </a:p>
        </p:txBody>
      </p:sp>
      <p:sp>
        <p:nvSpPr>
          <p:cNvPr id="26" name="Oval 25">
            <a:extLst>
              <a:ext uri="{FF2B5EF4-FFF2-40B4-BE49-F238E27FC236}">
                <a16:creationId xmlns:a16="http://schemas.microsoft.com/office/drawing/2014/main" id="{3EDE3013-CD68-4E88-20B9-3879358DAA09}"/>
              </a:ext>
            </a:extLst>
          </p:cNvPr>
          <p:cNvSpPr/>
          <p:nvPr/>
        </p:nvSpPr>
        <p:spPr>
          <a:xfrm>
            <a:off x="5038112" y="1492545"/>
            <a:ext cx="1349230" cy="134922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8A296467-A5F2-3C43-411F-AA582A074F7E}"/>
              </a:ext>
            </a:extLst>
          </p:cNvPr>
          <p:cNvSpPr/>
          <p:nvPr/>
        </p:nvSpPr>
        <p:spPr>
          <a:xfrm>
            <a:off x="5171484" y="1625916"/>
            <a:ext cx="1082489" cy="1082489"/>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53FC5C5-5DC9-C3D2-83FE-ADAE174C985E}"/>
              </a:ext>
            </a:extLst>
          </p:cNvPr>
          <p:cNvSpPr/>
          <p:nvPr/>
        </p:nvSpPr>
        <p:spPr>
          <a:xfrm>
            <a:off x="3299528" y="3577136"/>
            <a:ext cx="1641134" cy="16411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39AA41A-2E9D-0D56-F1A8-0864E278954F}"/>
              </a:ext>
            </a:extLst>
          </p:cNvPr>
          <p:cNvSpPr/>
          <p:nvPr/>
        </p:nvSpPr>
        <p:spPr>
          <a:xfrm>
            <a:off x="3461753" y="3739360"/>
            <a:ext cx="1316684" cy="1316684"/>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4EBD821-1D16-9A15-CDE2-F4DA120D957B}"/>
              </a:ext>
            </a:extLst>
          </p:cNvPr>
          <p:cNvSpPr txBox="1"/>
          <p:nvPr/>
        </p:nvSpPr>
        <p:spPr>
          <a:xfrm>
            <a:off x="2900246" y="5431031"/>
            <a:ext cx="2444087" cy="692497"/>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94% of survey respondents said they were almost ready/ready for Go-Live!</a:t>
            </a:r>
          </a:p>
        </p:txBody>
      </p:sp>
      <p:sp>
        <p:nvSpPr>
          <p:cNvPr id="32" name="TextBox 31">
            <a:extLst>
              <a:ext uri="{FF2B5EF4-FFF2-40B4-BE49-F238E27FC236}">
                <a16:creationId xmlns:a16="http://schemas.microsoft.com/office/drawing/2014/main" id="{4858CD93-0B21-58FE-C114-7CB42518069C}"/>
              </a:ext>
            </a:extLst>
          </p:cNvPr>
          <p:cNvSpPr txBox="1"/>
          <p:nvPr/>
        </p:nvSpPr>
        <p:spPr>
          <a:xfrm>
            <a:off x="499562" y="3932698"/>
            <a:ext cx="110068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500+</a:t>
            </a:r>
          </a:p>
        </p:txBody>
      </p:sp>
      <p:pic>
        <p:nvPicPr>
          <p:cNvPr id="37" name="Picture 36">
            <a:extLst>
              <a:ext uri="{FF2B5EF4-FFF2-40B4-BE49-F238E27FC236}">
                <a16:creationId xmlns:a16="http://schemas.microsoft.com/office/drawing/2014/main" id="{C2D09C2E-C4EA-583F-42AC-D3CA3DF602DA}"/>
              </a:ext>
            </a:extLst>
          </p:cNvPr>
          <p:cNvPicPr>
            <a:picLocks noChangeAspect="1"/>
          </p:cNvPicPr>
          <p:nvPr/>
        </p:nvPicPr>
        <p:blipFill>
          <a:blip r:embed="rId3"/>
          <a:stretch>
            <a:fillRect/>
          </a:stretch>
        </p:blipFill>
        <p:spPr>
          <a:xfrm>
            <a:off x="2034908" y="2281585"/>
            <a:ext cx="1037250" cy="1037250"/>
          </a:xfrm>
          <a:prstGeom prst="rect">
            <a:avLst/>
          </a:prstGeom>
        </p:spPr>
      </p:pic>
      <p:pic>
        <p:nvPicPr>
          <p:cNvPr id="40" name="Picture 39">
            <a:extLst>
              <a:ext uri="{FF2B5EF4-FFF2-40B4-BE49-F238E27FC236}">
                <a16:creationId xmlns:a16="http://schemas.microsoft.com/office/drawing/2014/main" id="{CCFDE1F9-EEE0-836F-EA61-0E2DB76D3E7E}"/>
              </a:ext>
            </a:extLst>
          </p:cNvPr>
          <p:cNvPicPr>
            <a:picLocks noChangeAspect="1"/>
          </p:cNvPicPr>
          <p:nvPr/>
        </p:nvPicPr>
        <p:blipFill>
          <a:blip r:embed="rId4"/>
          <a:stretch>
            <a:fillRect/>
          </a:stretch>
        </p:blipFill>
        <p:spPr>
          <a:xfrm>
            <a:off x="3737881" y="3994173"/>
            <a:ext cx="759901" cy="759901"/>
          </a:xfrm>
          <a:prstGeom prst="rect">
            <a:avLst/>
          </a:prstGeom>
        </p:spPr>
      </p:pic>
      <p:pic>
        <p:nvPicPr>
          <p:cNvPr id="42" name="Picture 41">
            <a:extLst>
              <a:ext uri="{FF2B5EF4-FFF2-40B4-BE49-F238E27FC236}">
                <a16:creationId xmlns:a16="http://schemas.microsoft.com/office/drawing/2014/main" id="{133B1E33-8ACC-2C79-483D-3DF99C0496AE}"/>
              </a:ext>
            </a:extLst>
          </p:cNvPr>
          <p:cNvPicPr>
            <a:picLocks noChangeAspect="1"/>
          </p:cNvPicPr>
          <p:nvPr/>
        </p:nvPicPr>
        <p:blipFill>
          <a:blip r:embed="rId5"/>
          <a:stretch>
            <a:fillRect/>
          </a:stretch>
        </p:blipFill>
        <p:spPr>
          <a:xfrm>
            <a:off x="5338501" y="1771040"/>
            <a:ext cx="774578" cy="774578"/>
          </a:xfrm>
          <a:prstGeom prst="rect">
            <a:avLst/>
          </a:prstGeom>
        </p:spPr>
      </p:pic>
      <p:pic>
        <p:nvPicPr>
          <p:cNvPr id="44" name="Picture 43">
            <a:extLst>
              <a:ext uri="{FF2B5EF4-FFF2-40B4-BE49-F238E27FC236}">
                <a16:creationId xmlns:a16="http://schemas.microsoft.com/office/drawing/2014/main" id="{590D997A-F4C9-36FB-D0C3-F67C5C6A709A}"/>
              </a:ext>
            </a:extLst>
          </p:cNvPr>
          <p:cNvPicPr>
            <a:picLocks noChangeAspect="1"/>
          </p:cNvPicPr>
          <p:nvPr/>
        </p:nvPicPr>
        <p:blipFill>
          <a:blip r:embed="rId6"/>
          <a:stretch>
            <a:fillRect/>
          </a:stretch>
        </p:blipFill>
        <p:spPr>
          <a:xfrm>
            <a:off x="6865655" y="3906876"/>
            <a:ext cx="847198" cy="847198"/>
          </a:xfrm>
          <a:prstGeom prst="rect">
            <a:avLst/>
          </a:prstGeom>
        </p:spPr>
      </p:pic>
      <p:pic>
        <p:nvPicPr>
          <p:cNvPr id="46" name="Picture 45">
            <a:extLst>
              <a:ext uri="{FF2B5EF4-FFF2-40B4-BE49-F238E27FC236}">
                <a16:creationId xmlns:a16="http://schemas.microsoft.com/office/drawing/2014/main" id="{5BFA0DC1-268B-A5FE-DDF9-EC3C31EBF084}"/>
              </a:ext>
            </a:extLst>
          </p:cNvPr>
          <p:cNvPicPr>
            <a:picLocks noChangeAspect="1"/>
          </p:cNvPicPr>
          <p:nvPr/>
        </p:nvPicPr>
        <p:blipFill>
          <a:blip r:embed="rId7"/>
          <a:stretch>
            <a:fillRect/>
          </a:stretch>
        </p:blipFill>
        <p:spPr>
          <a:xfrm>
            <a:off x="8379778" y="1460501"/>
            <a:ext cx="895067" cy="895067"/>
          </a:xfrm>
          <a:prstGeom prst="rect">
            <a:avLst/>
          </a:prstGeom>
        </p:spPr>
      </p:pic>
      <p:sp>
        <p:nvSpPr>
          <p:cNvPr id="47" name="Speech Bubble: Oval 46">
            <a:extLst>
              <a:ext uri="{FF2B5EF4-FFF2-40B4-BE49-F238E27FC236}">
                <a16:creationId xmlns:a16="http://schemas.microsoft.com/office/drawing/2014/main" id="{F8BCD591-C7AB-9D3F-92AF-F85BA20892F5}"/>
              </a:ext>
            </a:extLst>
          </p:cNvPr>
          <p:cNvSpPr/>
          <p:nvPr/>
        </p:nvSpPr>
        <p:spPr>
          <a:xfrm>
            <a:off x="9521980" y="279119"/>
            <a:ext cx="2474523" cy="1544743"/>
          </a:xfrm>
          <a:prstGeom prst="wedgeEllipseCallout">
            <a:avLst/>
          </a:prstGeom>
          <a:solidFill>
            <a:schemeClr val="bg1"/>
          </a:solidFill>
          <a:ln w="571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“It’s great that the LDX Tool is connected to Quantum One and not just an ‘informational worksheet’.”</a:t>
            </a:r>
          </a:p>
        </p:txBody>
      </p:sp>
      <p:sp>
        <p:nvSpPr>
          <p:cNvPr id="50" name="Speech Bubble: Oval 49">
            <a:extLst>
              <a:ext uri="{FF2B5EF4-FFF2-40B4-BE49-F238E27FC236}">
                <a16:creationId xmlns:a16="http://schemas.microsoft.com/office/drawing/2014/main" id="{93886415-7AE3-4676-14FC-A19B404A6AD0}"/>
              </a:ext>
            </a:extLst>
          </p:cNvPr>
          <p:cNvSpPr/>
          <p:nvPr/>
        </p:nvSpPr>
        <p:spPr>
          <a:xfrm rot="783623">
            <a:off x="9521981" y="4431812"/>
            <a:ext cx="2474523" cy="1544743"/>
          </a:xfrm>
          <a:prstGeom prst="wedgeEllipseCallou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“Guides as to how the system will change were most helpful!”</a:t>
            </a:r>
          </a:p>
        </p:txBody>
      </p:sp>
      <p:sp>
        <p:nvSpPr>
          <p:cNvPr id="51" name="Speech Bubble: Oval 50">
            <a:extLst>
              <a:ext uri="{FF2B5EF4-FFF2-40B4-BE49-F238E27FC236}">
                <a16:creationId xmlns:a16="http://schemas.microsoft.com/office/drawing/2014/main" id="{6FF9ECC4-F56F-E728-EC21-4F0FE149FF38}"/>
              </a:ext>
            </a:extLst>
          </p:cNvPr>
          <p:cNvSpPr/>
          <p:nvPr/>
        </p:nvSpPr>
        <p:spPr>
          <a:xfrm rot="21027296">
            <a:off x="10009237" y="2379070"/>
            <a:ext cx="2117612" cy="1524586"/>
          </a:xfrm>
          <a:prstGeom prst="wedgeEllipseCallout">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 feel more at ease now that I’ve heard how Compensation will work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Quantum One!</a:t>
            </a:r>
          </a:p>
        </p:txBody>
      </p:sp>
    </p:spTree>
    <p:extLst>
      <p:ext uri="{BB962C8B-B14F-4D97-AF65-F5344CB8AC3E}">
        <p14:creationId xmlns:p14="http://schemas.microsoft.com/office/powerpoint/2010/main" val="62802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327AAD22-9B97-0CED-59F2-5E6F3FD79B41}"/>
              </a:ext>
            </a:extLst>
          </p:cNvPr>
          <p:cNvSpPr/>
          <p:nvPr/>
        </p:nvSpPr>
        <p:spPr>
          <a:xfrm>
            <a:off x="1" y="2177845"/>
            <a:ext cx="3634740" cy="2723535"/>
          </a:xfrm>
          <a:prstGeom prst="homePlate">
            <a:avLst/>
          </a:prstGeom>
          <a:solidFill>
            <a:srgbClr val="C0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Top Topics of Interest:</a:t>
            </a:r>
          </a:p>
        </p:txBody>
      </p:sp>
      <p:sp>
        <p:nvSpPr>
          <p:cNvPr id="5" name="TextBox 4">
            <a:extLst>
              <a:ext uri="{FF2B5EF4-FFF2-40B4-BE49-F238E27FC236}">
                <a16:creationId xmlns:a16="http://schemas.microsoft.com/office/drawing/2014/main" id="{7B77A5E9-7A34-D2F3-296B-AE626D3F0BD5}"/>
              </a:ext>
            </a:extLst>
          </p:cNvPr>
          <p:cNvSpPr txBox="1"/>
          <p:nvPr/>
        </p:nvSpPr>
        <p:spPr>
          <a:xfrm>
            <a:off x="3634741" y="2447005"/>
            <a:ext cx="7886700" cy="2616101"/>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Wingdings,Sans-Serif" panose="05000000000000000000" pitchFamily="2" charset="2"/>
              <a:buChar char="q"/>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rPr>
              <a:t>Training</a:t>
            </a:r>
            <a:r>
              <a:rPr kumimoji="0" lang="en-US" sz="2200" b="0" i="0" u="none" strike="noStrike" kern="1200" cap="none" spc="0" normalizeH="0" baseline="0" noProof="0">
                <a:ln>
                  <a:noFill/>
                </a:ln>
                <a:solidFill>
                  <a:prstClr val="black"/>
                </a:solidFill>
                <a:effectLst/>
                <a:uLnTx/>
                <a:uFillTx/>
                <a:latin typeface="Calibri" panose="020F0502020204030204"/>
                <a:ea typeface="Calibri"/>
                <a:cs typeface="Calibri"/>
              </a:rPr>
              <a:t>  More information on training availability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Sans-Serif" panose="05000000000000000000" pitchFamily="2" charset="2"/>
              <a:buChar char="q"/>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System Access &amp; Freeze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System freeze time and transition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Absence Management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Balances, requests, and visibility</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Payroll &amp; HR Processes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Integration in new system</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endParaRPr>
          </a:p>
        </p:txBody>
      </p:sp>
      <p:sp>
        <p:nvSpPr>
          <p:cNvPr id="2" name="Title 1">
            <a:extLst>
              <a:ext uri="{FF2B5EF4-FFF2-40B4-BE49-F238E27FC236}">
                <a16:creationId xmlns:a16="http://schemas.microsoft.com/office/drawing/2014/main" id="{0041DF48-DB70-0BA5-ADA5-837E84A3CF47}"/>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Topics of Interest on Campus</a:t>
            </a:r>
          </a:p>
        </p:txBody>
      </p:sp>
    </p:spTree>
    <p:extLst>
      <p:ext uri="{BB962C8B-B14F-4D97-AF65-F5344CB8AC3E}">
        <p14:creationId xmlns:p14="http://schemas.microsoft.com/office/powerpoint/2010/main" val="336684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BDF81-51F0-C252-3B5E-C7332DACD26B}"/>
            </a:ext>
          </a:extLst>
        </p:cNvPr>
        <p:cNvGrpSpPr/>
        <p:nvPr/>
      </p:nvGrpSpPr>
      <p:grpSpPr>
        <a:xfrm>
          <a:off x="0" y="0"/>
          <a:ext cx="0" cy="0"/>
          <a:chOff x="0" y="0"/>
          <a:chExt cx="0" cy="0"/>
        </a:xfrm>
      </p:grpSpPr>
      <p:sp>
        <p:nvSpPr>
          <p:cNvPr id="24" name="Google Shape;913;p33">
            <a:extLst>
              <a:ext uri="{FF2B5EF4-FFF2-40B4-BE49-F238E27FC236}">
                <a16:creationId xmlns:a16="http://schemas.microsoft.com/office/drawing/2014/main" id="{F16C17CF-48CA-EF63-7521-037BDF5E982D}"/>
              </a:ext>
            </a:extLst>
          </p:cNvPr>
          <p:cNvSpPr/>
          <p:nvPr/>
        </p:nvSpPr>
        <p:spPr>
          <a:xfrm>
            <a:off x="306221" y="2033462"/>
            <a:ext cx="822960" cy="822960"/>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5" name="Google Shape;913;p33">
            <a:extLst>
              <a:ext uri="{FF2B5EF4-FFF2-40B4-BE49-F238E27FC236}">
                <a16:creationId xmlns:a16="http://schemas.microsoft.com/office/drawing/2014/main" id="{34F2A088-5657-91BD-39DF-76F01A05F5E8}"/>
              </a:ext>
            </a:extLst>
          </p:cNvPr>
          <p:cNvSpPr/>
          <p:nvPr/>
        </p:nvSpPr>
        <p:spPr>
          <a:xfrm>
            <a:off x="306221" y="2923863"/>
            <a:ext cx="822960" cy="822960"/>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913;p33">
            <a:extLst>
              <a:ext uri="{FF2B5EF4-FFF2-40B4-BE49-F238E27FC236}">
                <a16:creationId xmlns:a16="http://schemas.microsoft.com/office/drawing/2014/main" id="{CDC261E9-9DBB-9B81-308A-DD73CBC93DC8}"/>
              </a:ext>
            </a:extLst>
          </p:cNvPr>
          <p:cNvSpPr/>
          <p:nvPr/>
        </p:nvSpPr>
        <p:spPr>
          <a:xfrm>
            <a:off x="303779" y="3814264"/>
            <a:ext cx="822960" cy="822960"/>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7FC1A304-95ED-97F3-DE38-81076A507E15}"/>
              </a:ext>
            </a:extLst>
          </p:cNvPr>
          <p:cNvSpPr/>
          <p:nvPr/>
        </p:nvSpPr>
        <p:spPr>
          <a:xfrm>
            <a:off x="315685" y="1440399"/>
            <a:ext cx="9249697"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Will training be provided? When and how will we learn the system?</a:t>
            </a:r>
          </a:p>
        </p:txBody>
      </p:sp>
      <p:sp>
        <p:nvSpPr>
          <p:cNvPr id="9" name="TextBox 8">
            <a:extLst>
              <a:ext uri="{FF2B5EF4-FFF2-40B4-BE49-F238E27FC236}">
                <a16:creationId xmlns:a16="http://schemas.microsoft.com/office/drawing/2014/main" id="{A1802E3C-12E7-7AF1-80D4-BE5B74775041}"/>
              </a:ext>
            </a:extLst>
          </p:cNvPr>
          <p:cNvSpPr txBox="1"/>
          <p:nvPr/>
        </p:nvSpPr>
        <p:spPr>
          <a:xfrm>
            <a:off x="718699" y="2127967"/>
            <a:ext cx="9237791" cy="646331"/>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Early learning modules are available now on </a:t>
            </a:r>
            <a:r>
              <a:rPr kumimoji="0" lang="en-US" sz="1800" b="0" i="1" u="none" strike="noStrike" kern="1200" cap="none" spc="0" normalizeH="0" baseline="0" noProof="0">
                <a:ln>
                  <a:noFill/>
                </a:ln>
                <a:solidFill>
                  <a:prstClr val="black"/>
                </a:solidFill>
                <a:effectLst/>
                <a:uLnTx/>
                <a:uFillTx/>
                <a:latin typeface="Calibri" panose="020F0502020204030204"/>
                <a:ea typeface="Calibri"/>
                <a:cs typeface="Calibri"/>
              </a:rPr>
              <a:t>Percipio </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via the Quantum One Early Learning Channel.</a:t>
            </a:r>
          </a:p>
        </p:txBody>
      </p:sp>
      <p:sp>
        <p:nvSpPr>
          <p:cNvPr id="13" name="TextBox 12">
            <a:extLst>
              <a:ext uri="{FF2B5EF4-FFF2-40B4-BE49-F238E27FC236}">
                <a16:creationId xmlns:a16="http://schemas.microsoft.com/office/drawing/2014/main" id="{19E172E2-15E2-D0D1-B3D3-88A1CFFCC930}"/>
              </a:ext>
            </a:extLst>
          </p:cNvPr>
          <p:cNvSpPr txBox="1"/>
          <p:nvPr/>
        </p:nvSpPr>
        <p:spPr>
          <a:xfrm>
            <a:off x="718699" y="3911807"/>
            <a:ext cx="8819161" cy="646331"/>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Training will be curated into a learning journey and assigned to users in </a:t>
            </a:r>
            <a:r>
              <a:rPr kumimoji="0" lang="en-US" sz="1800" b="0" i="1" u="none" strike="noStrike" kern="1200" cap="none" spc="0" normalizeH="0" baseline="0" noProof="0">
                <a:ln>
                  <a:noFill/>
                </a:ln>
                <a:solidFill>
                  <a:prstClr val="black"/>
                </a:solidFill>
                <a:effectLst/>
                <a:uLnTx/>
                <a:uFillTx/>
                <a:latin typeface="Calibri" panose="020F0502020204030204"/>
                <a:ea typeface="Calibri"/>
                <a:cs typeface="Calibri"/>
              </a:rPr>
              <a:t>Percipio</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based on roles determined by departments. </a:t>
            </a:r>
          </a:p>
        </p:txBody>
      </p:sp>
      <p:sp>
        <p:nvSpPr>
          <p:cNvPr id="18" name="Google Shape;913;p33">
            <a:extLst>
              <a:ext uri="{FF2B5EF4-FFF2-40B4-BE49-F238E27FC236}">
                <a16:creationId xmlns:a16="http://schemas.microsoft.com/office/drawing/2014/main" id="{FC1543A8-7FF2-BAC3-FA79-5C058D693914}"/>
              </a:ext>
            </a:extLst>
          </p:cNvPr>
          <p:cNvSpPr/>
          <p:nvPr/>
        </p:nvSpPr>
        <p:spPr>
          <a:xfrm>
            <a:off x="398663" y="2126803"/>
            <a:ext cx="640080" cy="640080"/>
          </a:xfrm>
          <a:prstGeom prst="ellipse">
            <a:avLst/>
          </a:prstGeom>
          <a:solidFill>
            <a:schemeClr val="bg1"/>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913;p33">
            <a:extLst>
              <a:ext uri="{FF2B5EF4-FFF2-40B4-BE49-F238E27FC236}">
                <a16:creationId xmlns:a16="http://schemas.microsoft.com/office/drawing/2014/main" id="{BD4760AD-2D84-58AD-520E-2D539CE1EF66}"/>
              </a:ext>
            </a:extLst>
          </p:cNvPr>
          <p:cNvSpPr/>
          <p:nvPr/>
        </p:nvSpPr>
        <p:spPr>
          <a:xfrm>
            <a:off x="398663" y="3017204"/>
            <a:ext cx="640080" cy="640080"/>
          </a:xfrm>
          <a:prstGeom prst="ellipse">
            <a:avLst/>
          </a:prstGeom>
          <a:solidFill>
            <a:schemeClr val="bg1"/>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913;p33">
            <a:extLst>
              <a:ext uri="{FF2B5EF4-FFF2-40B4-BE49-F238E27FC236}">
                <a16:creationId xmlns:a16="http://schemas.microsoft.com/office/drawing/2014/main" id="{26C616DE-82B7-CC3E-1E4B-E1F297B6B624}"/>
              </a:ext>
            </a:extLst>
          </p:cNvPr>
          <p:cNvSpPr/>
          <p:nvPr/>
        </p:nvSpPr>
        <p:spPr>
          <a:xfrm>
            <a:off x="396221" y="3907605"/>
            <a:ext cx="640080" cy="640080"/>
          </a:xfrm>
          <a:prstGeom prst="ellipse">
            <a:avLst/>
          </a:prstGeom>
          <a:solidFill>
            <a:schemeClr val="bg1"/>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pic>
        <p:nvPicPr>
          <p:cNvPr id="23" name="Graphic 22" descr="Head with gears with solid fill">
            <a:extLst>
              <a:ext uri="{FF2B5EF4-FFF2-40B4-BE49-F238E27FC236}">
                <a16:creationId xmlns:a16="http://schemas.microsoft.com/office/drawing/2014/main" id="{4C546703-F35E-9C70-C8B2-A0F865D49A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232" y="4012964"/>
            <a:ext cx="429362" cy="429362"/>
          </a:xfrm>
          <a:prstGeom prst="rect">
            <a:avLst/>
          </a:prstGeom>
        </p:spPr>
      </p:pic>
      <p:pic>
        <p:nvPicPr>
          <p:cNvPr id="17" name="Graphic 16" descr="Laptop with solid fill">
            <a:extLst>
              <a:ext uri="{FF2B5EF4-FFF2-40B4-BE49-F238E27FC236}">
                <a16:creationId xmlns:a16="http://schemas.microsoft.com/office/drawing/2014/main" id="{EAA5F552-2220-8F57-3EF5-F69175BABA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768" y="2218750"/>
            <a:ext cx="451115" cy="451115"/>
          </a:xfrm>
          <a:prstGeom prst="rect">
            <a:avLst/>
          </a:prstGeom>
        </p:spPr>
      </p:pic>
      <p:sp>
        <p:nvSpPr>
          <p:cNvPr id="11" name="TextBox 10">
            <a:extLst>
              <a:ext uri="{FF2B5EF4-FFF2-40B4-BE49-F238E27FC236}">
                <a16:creationId xmlns:a16="http://schemas.microsoft.com/office/drawing/2014/main" id="{906E252B-CD58-BA0B-142E-CE3F614591B6}"/>
              </a:ext>
            </a:extLst>
          </p:cNvPr>
          <p:cNvSpPr txBox="1"/>
          <p:nvPr/>
        </p:nvSpPr>
        <p:spPr>
          <a:xfrm>
            <a:off x="718700" y="3013500"/>
            <a:ext cx="9321135" cy="646331"/>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Formal training sessions + self-paced training planned before Go-Live. Registration for instructor-led sessions will be done in </a:t>
            </a:r>
            <a:r>
              <a:rPr kumimoji="0" lang="en-US" sz="1800" b="0" i="1" u="none" strike="noStrike" kern="1200" cap="none" spc="0" normalizeH="0" baseline="0" noProof="0" err="1">
                <a:ln>
                  <a:noFill/>
                </a:ln>
                <a:solidFill>
                  <a:prstClr val="black"/>
                </a:solidFill>
                <a:effectLst/>
                <a:uLnTx/>
                <a:uFillTx/>
                <a:latin typeface="Calibri" panose="020F0502020204030204"/>
                <a:ea typeface="Calibri"/>
                <a:cs typeface="Calibri"/>
              </a:rPr>
              <a:t>Percipio</a:t>
            </a:r>
            <a:r>
              <a:rPr kumimoji="0" lang="en-US" sz="1800" b="0" i="1"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and will be available by the first of September. </a:t>
            </a:r>
          </a:p>
        </p:txBody>
      </p:sp>
      <p:pic>
        <p:nvPicPr>
          <p:cNvPr id="15" name="Graphic 14" descr="Teacher with solid fill">
            <a:extLst>
              <a:ext uri="{FF2B5EF4-FFF2-40B4-BE49-F238E27FC236}">
                <a16:creationId xmlns:a16="http://schemas.microsoft.com/office/drawing/2014/main" id="{9C1B7F68-0D03-F8DA-AB85-DF80FAB804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223" y="3115261"/>
            <a:ext cx="451115" cy="451115"/>
          </a:xfrm>
          <a:prstGeom prst="rect">
            <a:avLst/>
          </a:prstGeom>
        </p:spPr>
      </p:pic>
      <p:sp>
        <p:nvSpPr>
          <p:cNvPr id="3" name="Title 1">
            <a:extLst>
              <a:ext uri="{FF2B5EF4-FFF2-40B4-BE49-F238E27FC236}">
                <a16:creationId xmlns:a16="http://schemas.microsoft.com/office/drawing/2014/main" id="{B7DCA5B6-F13B-BEFA-794D-568323E65000}"/>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Quantum One Training</a:t>
            </a:r>
          </a:p>
        </p:txBody>
      </p:sp>
      <p:pic>
        <p:nvPicPr>
          <p:cNvPr id="8" name="Picture 7">
            <a:extLst>
              <a:ext uri="{FF2B5EF4-FFF2-40B4-BE49-F238E27FC236}">
                <a16:creationId xmlns:a16="http://schemas.microsoft.com/office/drawing/2014/main" id="{09687C08-D6C7-DCD9-C8DA-85A2316DC80D}"/>
              </a:ext>
            </a:extLst>
          </p:cNvPr>
          <p:cNvPicPr>
            <a:picLocks noChangeAspect="1"/>
          </p:cNvPicPr>
          <p:nvPr/>
        </p:nvPicPr>
        <p:blipFill>
          <a:blip r:embed="rId9"/>
          <a:stretch>
            <a:fillRect/>
          </a:stretch>
        </p:blipFill>
        <p:spPr>
          <a:xfrm>
            <a:off x="2415706" y="4798208"/>
            <a:ext cx="3074337" cy="1888718"/>
          </a:xfrm>
          <a:prstGeom prst="rect">
            <a:avLst/>
          </a:prstGeom>
        </p:spPr>
      </p:pic>
      <p:sp>
        <p:nvSpPr>
          <p:cNvPr id="4" name="TextBox 3">
            <a:extLst>
              <a:ext uri="{FF2B5EF4-FFF2-40B4-BE49-F238E27FC236}">
                <a16:creationId xmlns:a16="http://schemas.microsoft.com/office/drawing/2014/main" id="{AFD0A4FE-587C-A75A-68C6-880755A4034D}"/>
              </a:ext>
            </a:extLst>
          </p:cNvPr>
          <p:cNvSpPr txBox="1"/>
          <p:nvPr/>
        </p:nvSpPr>
        <p:spPr>
          <a:xfrm>
            <a:off x="5486400" y="5557838"/>
            <a:ext cx="5945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highlight>
                  <a:srgbClr val="FFFF00"/>
                </a:highlight>
                <a:uLnTx/>
                <a:uFillTx/>
                <a:latin typeface="Calibri" panose="020F0502020204030204"/>
                <a:ea typeface="Calibri"/>
                <a:cs typeface="Calibri"/>
              </a:rPr>
              <a:t>Access channel here:</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10"/>
              </a:rPr>
              <a:t>Quantum One Early Learning Channel</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309691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56B3-A8BD-483F-FAEB-0E0D0F53C1B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6524B5E-A4AD-5681-35DD-D02B29D7FA08}"/>
              </a:ext>
            </a:extLst>
          </p:cNvPr>
          <p:cNvSpPr/>
          <p:nvPr/>
        </p:nvSpPr>
        <p:spPr>
          <a:xfrm>
            <a:off x="315685" y="1463721"/>
            <a:ext cx="9582695"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Where will the application [Quantum One] be located for user access?</a:t>
            </a:r>
          </a:p>
        </p:txBody>
      </p:sp>
      <p:sp>
        <p:nvSpPr>
          <p:cNvPr id="3" name="Title 1">
            <a:extLst>
              <a:ext uri="{FF2B5EF4-FFF2-40B4-BE49-F238E27FC236}">
                <a16:creationId xmlns:a16="http://schemas.microsoft.com/office/drawing/2014/main" id="{02A3540C-4381-F24C-32D0-6C2C2E8D360F}"/>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System Access &amp; Freezes</a:t>
            </a:r>
          </a:p>
        </p:txBody>
      </p:sp>
      <p:pic>
        <p:nvPicPr>
          <p:cNvPr id="12" name="Picture 11">
            <a:extLst>
              <a:ext uri="{FF2B5EF4-FFF2-40B4-BE49-F238E27FC236}">
                <a16:creationId xmlns:a16="http://schemas.microsoft.com/office/drawing/2014/main" id="{F49801A5-1DCA-AF53-53B2-83B91F207E2E}"/>
              </a:ext>
            </a:extLst>
          </p:cNvPr>
          <p:cNvPicPr>
            <a:picLocks noChangeAspect="1"/>
          </p:cNvPicPr>
          <p:nvPr/>
        </p:nvPicPr>
        <p:blipFill>
          <a:blip r:embed="rId3"/>
          <a:stretch>
            <a:fillRect/>
          </a:stretch>
        </p:blipFill>
        <p:spPr>
          <a:xfrm>
            <a:off x="473569" y="2122000"/>
            <a:ext cx="2469074" cy="108292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AE71A9C7-383F-BC9F-6530-5FF7D43D10A2}"/>
              </a:ext>
            </a:extLst>
          </p:cNvPr>
          <p:cNvSpPr txBox="1"/>
          <p:nvPr/>
        </p:nvSpPr>
        <p:spPr>
          <a:xfrm>
            <a:off x="3083543" y="3622254"/>
            <a:ext cx="60861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a:ea typeface="+mn-ea"/>
                <a:cs typeface="+mn-cs"/>
              </a:rPr>
              <a:t>Single sign-on for a streamlined experience</a:t>
            </a:r>
          </a:p>
        </p:txBody>
      </p:sp>
      <p:pic>
        <p:nvPicPr>
          <p:cNvPr id="16" name="Picture 15">
            <a:extLst>
              <a:ext uri="{FF2B5EF4-FFF2-40B4-BE49-F238E27FC236}">
                <a16:creationId xmlns:a16="http://schemas.microsoft.com/office/drawing/2014/main" id="{D0034A32-8839-BD60-BCA3-0EDC7B14F7BB}"/>
              </a:ext>
            </a:extLst>
          </p:cNvPr>
          <p:cNvPicPr>
            <a:picLocks noChangeAspect="1"/>
          </p:cNvPicPr>
          <p:nvPr/>
        </p:nvPicPr>
        <p:blipFill>
          <a:blip r:embed="rId4"/>
          <a:stretch>
            <a:fillRect/>
          </a:stretch>
        </p:blipFill>
        <p:spPr>
          <a:xfrm>
            <a:off x="468085" y="3492210"/>
            <a:ext cx="2463590" cy="72175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97744FC-1639-B503-865C-1003BB16D63A}"/>
              </a:ext>
            </a:extLst>
          </p:cNvPr>
          <p:cNvSpPr txBox="1"/>
          <p:nvPr/>
        </p:nvSpPr>
        <p:spPr>
          <a:xfrm>
            <a:off x="468085" y="5105857"/>
            <a:ext cx="11191468"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Quantum Financials will be down during the cutover period – Saturday, October 18</a:t>
            </a:r>
            <a:r>
              <a:rPr kumimoji="0" lang="en-US" sz="1800" b="0" i="0" u="none" strike="noStrike" kern="1200" cap="none" spc="0" normalizeH="0" baseline="30000" noProof="0">
                <a:ln>
                  <a:noFill/>
                </a:ln>
                <a:solidFill>
                  <a:prstClr val="black"/>
                </a:solidFill>
                <a:effectLst/>
                <a:uLnTx/>
                <a:uFillTx/>
                <a:latin typeface="Aptos"/>
                <a:ea typeface="+mn-ea"/>
                <a:cs typeface="+mn-cs"/>
              </a:rPr>
              <a:t>th</a:t>
            </a:r>
            <a:r>
              <a:rPr kumimoji="0" lang="en-US" sz="1800" b="0" i="0" u="none" strike="noStrike" kern="1200" cap="none" spc="0" normalizeH="0" baseline="0" noProof="0">
                <a:ln>
                  <a:noFill/>
                </a:ln>
                <a:solidFill>
                  <a:prstClr val="black"/>
                </a:solidFill>
                <a:effectLst/>
                <a:uLnTx/>
                <a:uFillTx/>
                <a:latin typeface="Aptos"/>
                <a:ea typeface="+mn-ea"/>
                <a:cs typeface="+mn-cs"/>
              </a:rPr>
              <a:t> – Sunday, October 26</a:t>
            </a:r>
            <a:r>
              <a:rPr kumimoji="0" lang="en-US" sz="1800" b="0" i="0" u="none" strike="noStrike" kern="1200" cap="none" spc="0" normalizeH="0" baseline="30000" noProof="0">
                <a:ln>
                  <a:noFill/>
                </a:ln>
                <a:solidFill>
                  <a:prstClr val="black"/>
                </a:solidFill>
                <a:effectLst/>
                <a:uLnTx/>
                <a:uFillTx/>
                <a:latin typeface="Aptos"/>
                <a:ea typeface="+mn-ea"/>
                <a:cs typeface="+mn-cs"/>
              </a:rPr>
              <a:t>th</a:t>
            </a:r>
            <a:r>
              <a:rPr kumimoji="0" lang="en-US" sz="1800" b="0" i="0" u="none" strike="noStrike" kern="1200" cap="none" spc="0" normalizeH="0" baseline="0" noProof="0">
                <a:ln>
                  <a:noFill/>
                </a:ln>
                <a:solidFill>
                  <a:prstClr val="black"/>
                </a:solidFill>
                <a:effectLst/>
                <a:uLnTx/>
                <a:uFillTx/>
                <a:latin typeface="Aptos"/>
                <a:ea typeface="+mn-ea"/>
                <a:cs typeface="+mn-cs"/>
              </a:rPr>
              <a:t>. Items such as Purchase Requisitions, </a:t>
            </a:r>
            <a:r>
              <a:rPr kumimoji="0" lang="en-US" sz="1800" b="0" i="0" u="none" strike="noStrike" kern="1200" cap="none" spc="0" normalizeH="0" baseline="0" noProof="0" err="1">
                <a:ln>
                  <a:noFill/>
                </a:ln>
                <a:solidFill>
                  <a:prstClr val="black"/>
                </a:solidFill>
                <a:effectLst/>
                <a:uLnTx/>
                <a:uFillTx/>
                <a:latin typeface="Aptos"/>
                <a:ea typeface="+mn-ea"/>
                <a:cs typeface="+mn-cs"/>
              </a:rPr>
              <a:t>PCard</a:t>
            </a:r>
            <a:r>
              <a:rPr kumimoji="0" lang="en-US" sz="1800" b="0" i="0" u="none" strike="noStrike" kern="1200" cap="none" spc="0" normalizeH="0" baseline="0" noProof="0">
                <a:ln>
                  <a:noFill/>
                </a:ln>
                <a:solidFill>
                  <a:prstClr val="black"/>
                </a:solidFill>
                <a:effectLst/>
                <a:uLnTx/>
                <a:uFillTx/>
                <a:latin typeface="Aptos"/>
                <a:ea typeface="+mn-ea"/>
                <a:cs typeface="+mn-cs"/>
              </a:rPr>
              <a:t> Expense Reports, or Debit Memos will not be able to be completed. However, SPAC, OOTC, and SSAS will have access to completed critical, time sensitive items during this time. </a:t>
            </a:r>
          </a:p>
        </p:txBody>
      </p:sp>
      <p:sp>
        <p:nvSpPr>
          <p:cNvPr id="10" name="TextBox 9">
            <a:extLst>
              <a:ext uri="{FF2B5EF4-FFF2-40B4-BE49-F238E27FC236}">
                <a16:creationId xmlns:a16="http://schemas.microsoft.com/office/drawing/2014/main" id="{A6ADC30E-1014-D96B-2268-A1CA92C35B3A}"/>
              </a:ext>
            </a:extLst>
          </p:cNvPr>
          <p:cNvSpPr txBox="1"/>
          <p:nvPr/>
        </p:nvSpPr>
        <p:spPr>
          <a:xfrm>
            <a:off x="3071806" y="2512649"/>
            <a:ext cx="80381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a:ea typeface="+mn-ea"/>
                <a:cs typeface="+mn-cs"/>
              </a:rPr>
              <a:t>Quantum One will be accessed through the </a:t>
            </a:r>
            <a:r>
              <a:rPr kumimoji="0" lang="en-US" sz="2400" b="1" i="0" u="none" strike="noStrike" kern="1200" cap="none" spc="0" normalizeH="0" baseline="0" noProof="0" err="1">
                <a:ln>
                  <a:noFill/>
                </a:ln>
                <a:solidFill>
                  <a:prstClr val="black"/>
                </a:solidFill>
                <a:effectLst/>
                <a:uLnTx/>
                <a:uFillTx/>
                <a:latin typeface="Aptos"/>
                <a:ea typeface="+mn-ea"/>
                <a:cs typeface="+mn-cs"/>
              </a:rPr>
              <a:t>myUMB</a:t>
            </a:r>
            <a:r>
              <a:rPr kumimoji="0" lang="en-US" sz="2400" b="1" i="0" u="none" strike="noStrike" kern="1200" cap="none" spc="0" normalizeH="0" baseline="0" noProof="0">
                <a:ln>
                  <a:noFill/>
                </a:ln>
                <a:solidFill>
                  <a:prstClr val="black"/>
                </a:solidFill>
                <a:effectLst/>
                <a:uLnTx/>
                <a:uFillTx/>
                <a:latin typeface="Aptos"/>
                <a:ea typeface="+mn-ea"/>
                <a:cs typeface="+mn-cs"/>
              </a:rPr>
              <a:t> Portal</a:t>
            </a:r>
            <a:r>
              <a:rPr kumimoji="0" lang="en-US" sz="2400" b="0" i="0" u="none" strike="noStrike" kern="1200" cap="none" spc="0" normalizeH="0" baseline="0" noProof="0">
                <a:ln>
                  <a:noFill/>
                </a:ln>
                <a:solidFill>
                  <a:prstClr val="black"/>
                </a:solidFill>
                <a:effectLst/>
                <a:uLnTx/>
                <a:uFillTx/>
                <a:latin typeface="Aptos"/>
                <a:ea typeface="+mn-ea"/>
                <a:cs typeface="+mn-cs"/>
              </a:rPr>
              <a:t>. </a:t>
            </a:r>
          </a:p>
        </p:txBody>
      </p:sp>
      <p:sp>
        <p:nvSpPr>
          <p:cNvPr id="11" name="Rectangle: Rounded Corners 10">
            <a:extLst>
              <a:ext uri="{FF2B5EF4-FFF2-40B4-BE49-F238E27FC236}">
                <a16:creationId xmlns:a16="http://schemas.microsoft.com/office/drawing/2014/main" id="{C397A693-F6C1-04CB-4801-BBD11DB4525A}"/>
              </a:ext>
            </a:extLst>
          </p:cNvPr>
          <p:cNvSpPr/>
          <p:nvPr/>
        </p:nvSpPr>
        <p:spPr>
          <a:xfrm>
            <a:off x="315685" y="4496924"/>
            <a:ext cx="9582695"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Is there a list of transactions that we cannot do in Quantum Financials during the down period?</a:t>
            </a:r>
          </a:p>
        </p:txBody>
      </p:sp>
    </p:spTree>
    <p:extLst>
      <p:ext uri="{BB962C8B-B14F-4D97-AF65-F5344CB8AC3E}">
        <p14:creationId xmlns:p14="http://schemas.microsoft.com/office/powerpoint/2010/main" val="167959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E89321-6821-A6B3-9F6C-3841C8514D63}"/>
              </a:ext>
            </a:extLst>
          </p:cNvPr>
          <p:cNvSpPr>
            <a:spLocks noGrp="1"/>
          </p:cNvSpPr>
          <p:nvPr>
            <p:ph sz="half" idx="1"/>
          </p:nvPr>
        </p:nvSpPr>
        <p:spPr>
          <a:xfrm>
            <a:off x="758686" y="2112519"/>
            <a:ext cx="10532165" cy="3876260"/>
          </a:xfrm>
        </p:spPr>
        <p:txBody>
          <a:bodyPr>
            <a:normAutofit/>
          </a:bodyPr>
          <a:lstStyle/>
          <a:p>
            <a:r>
              <a:rPr lang="en-US" sz="2400" dirty="0"/>
              <a:t>UMB’s space inventory includes ~14,800 rooms</a:t>
            </a:r>
          </a:p>
          <a:p>
            <a:endParaRPr lang="en-US" sz="800" dirty="0"/>
          </a:p>
          <a:p>
            <a:r>
              <a:rPr lang="en-US" sz="2400" dirty="0"/>
              <a:t>UMB currently holds 30 leases as both landlord and tenant</a:t>
            </a:r>
          </a:p>
          <a:p>
            <a:endParaRPr lang="en-US" sz="800" dirty="0"/>
          </a:p>
          <a:p>
            <a:r>
              <a:rPr lang="en-US" sz="2400" dirty="0"/>
              <a:t>UMB’s owns 54 buildings measuring ~6.3M SQFT, with a replacement value of ~$3.6B</a:t>
            </a:r>
          </a:p>
          <a:p>
            <a:endParaRPr lang="en-US" sz="800" dirty="0"/>
          </a:p>
          <a:p>
            <a:r>
              <a:rPr lang="en-US" sz="2400" dirty="0"/>
              <a:t>UMB’s campus measures 63 acres</a:t>
            </a:r>
          </a:p>
        </p:txBody>
      </p:sp>
      <p:sp>
        <p:nvSpPr>
          <p:cNvPr id="7" name="Title 1">
            <a:extLst>
              <a:ext uri="{FF2B5EF4-FFF2-40B4-BE49-F238E27FC236}">
                <a16:creationId xmlns:a16="http://schemas.microsoft.com/office/drawing/2014/main" id="{0D514258-0918-8F68-976A-75FE44A5DE7F}"/>
              </a:ext>
            </a:extLst>
          </p:cNvPr>
          <p:cNvSpPr txBox="1">
            <a:spLocks/>
          </p:cNvSpPr>
          <p:nvPr/>
        </p:nvSpPr>
        <p:spPr>
          <a:xfrm>
            <a:off x="838200" y="1201791"/>
            <a:ext cx="5334000"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Quick Facts</a:t>
            </a:r>
          </a:p>
        </p:txBody>
      </p:sp>
    </p:spTree>
    <p:extLst>
      <p:ext uri="{BB962C8B-B14F-4D97-AF65-F5344CB8AC3E}">
        <p14:creationId xmlns:p14="http://schemas.microsoft.com/office/powerpoint/2010/main" val="2475783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97262-1E38-F28A-83CC-0F84CF033FF6}"/>
            </a:ext>
          </a:extLst>
        </p:cNvPr>
        <p:cNvGrpSpPr/>
        <p:nvPr/>
      </p:nvGrpSpPr>
      <p:grpSpPr>
        <a:xfrm>
          <a:off x="0" y="0"/>
          <a:ext cx="0" cy="0"/>
          <a:chOff x="0" y="0"/>
          <a:chExt cx="0" cy="0"/>
        </a:xfrm>
      </p:grpSpPr>
      <p:sp>
        <p:nvSpPr>
          <p:cNvPr id="23" name="Google Shape;913;p33">
            <a:extLst>
              <a:ext uri="{FF2B5EF4-FFF2-40B4-BE49-F238E27FC236}">
                <a16:creationId xmlns:a16="http://schemas.microsoft.com/office/drawing/2014/main" id="{2C53B1D0-F71E-0499-EB88-A463D600565E}"/>
              </a:ext>
            </a:extLst>
          </p:cNvPr>
          <p:cNvSpPr/>
          <p:nvPr/>
        </p:nvSpPr>
        <p:spPr>
          <a:xfrm>
            <a:off x="196019" y="3349963"/>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A950775B-160A-CC84-5248-53CB119874FD}"/>
              </a:ext>
            </a:extLst>
          </p:cNvPr>
          <p:cNvGrpSpPr/>
          <p:nvPr/>
        </p:nvGrpSpPr>
        <p:grpSpPr>
          <a:xfrm>
            <a:off x="196019" y="1526653"/>
            <a:ext cx="1170432" cy="1170432"/>
            <a:chOff x="207742" y="1314179"/>
            <a:chExt cx="1170432" cy="1170432"/>
          </a:xfrm>
        </p:grpSpPr>
        <p:sp>
          <p:nvSpPr>
            <p:cNvPr id="6" name="Google Shape;913;p33">
              <a:extLst>
                <a:ext uri="{FF2B5EF4-FFF2-40B4-BE49-F238E27FC236}">
                  <a16:creationId xmlns:a16="http://schemas.microsoft.com/office/drawing/2014/main" id="{3816978B-07C5-4DE4-9355-2BA7EBAF75F2}"/>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 name="Google Shape;913;p33">
              <a:extLst>
                <a:ext uri="{FF2B5EF4-FFF2-40B4-BE49-F238E27FC236}">
                  <a16:creationId xmlns:a16="http://schemas.microsoft.com/office/drawing/2014/main" id="{03740204-74D7-7A47-2E28-D46833B59D33}"/>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4FDE3417-7924-4FDC-19E5-CF56E95D9E2C}"/>
                </a:ext>
              </a:extLst>
            </p:cNvPr>
            <p:cNvPicPr>
              <a:picLocks noChangeAspect="1"/>
            </p:cNvPicPr>
            <p:nvPr/>
          </p:nvPicPr>
          <p:blipFill>
            <a:blip r:embed="rId3"/>
            <a:stretch>
              <a:fillRect/>
            </a:stretch>
          </p:blipFill>
          <p:spPr>
            <a:xfrm>
              <a:off x="423626" y="1495177"/>
              <a:ext cx="742950" cy="790575"/>
            </a:xfrm>
            <a:prstGeom prst="rect">
              <a:avLst/>
            </a:prstGeom>
          </p:spPr>
        </p:pic>
      </p:grpSp>
      <p:sp>
        <p:nvSpPr>
          <p:cNvPr id="5" name="Title 1">
            <a:extLst>
              <a:ext uri="{FF2B5EF4-FFF2-40B4-BE49-F238E27FC236}">
                <a16:creationId xmlns:a16="http://schemas.microsoft.com/office/drawing/2014/main" id="{B863219E-8AE6-ABE8-62EB-343F371B72B3}"/>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Absence Requests and Tracking</a:t>
            </a:r>
          </a:p>
        </p:txBody>
      </p:sp>
      <p:sp>
        <p:nvSpPr>
          <p:cNvPr id="11" name="Rectangle: Rounded Corners 10">
            <a:extLst>
              <a:ext uri="{FF2B5EF4-FFF2-40B4-BE49-F238E27FC236}">
                <a16:creationId xmlns:a16="http://schemas.microsoft.com/office/drawing/2014/main" id="{B5BD8CE8-0DF2-749D-86FA-D477D73DA6BA}"/>
              </a:ext>
            </a:extLst>
          </p:cNvPr>
          <p:cNvSpPr/>
          <p:nvPr/>
        </p:nvSpPr>
        <p:spPr>
          <a:xfrm>
            <a:off x="1366452" y="1826743"/>
            <a:ext cx="8959770"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How do we figure out who’s off in our department?</a:t>
            </a:r>
          </a:p>
        </p:txBody>
      </p:sp>
      <p:sp>
        <p:nvSpPr>
          <p:cNvPr id="12" name="TextBox 11">
            <a:extLst>
              <a:ext uri="{FF2B5EF4-FFF2-40B4-BE49-F238E27FC236}">
                <a16:creationId xmlns:a16="http://schemas.microsoft.com/office/drawing/2014/main" id="{6A30D2AB-7257-348F-B69B-686BAC72D4E6}"/>
              </a:ext>
            </a:extLst>
          </p:cNvPr>
          <p:cNvSpPr txBox="1"/>
          <p:nvPr/>
        </p:nvSpPr>
        <p:spPr>
          <a:xfrm>
            <a:off x="1378357" y="2434342"/>
            <a:ext cx="8956914"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Team members and Line Managers can see their team’s schedule in Quantum One. There is an early learning module on this topic in </a:t>
            </a:r>
            <a:r>
              <a:rPr kumimoji="0" lang="en-US" sz="1800" b="0" i="1" u="none" strike="noStrike" kern="1200" cap="none" spc="0" normalizeH="0" baseline="0" noProof="0" err="1">
                <a:ln>
                  <a:noFill/>
                </a:ln>
                <a:solidFill>
                  <a:prstClr val="black"/>
                </a:solidFill>
                <a:effectLst/>
                <a:uLnTx/>
                <a:uFillTx/>
                <a:latin typeface="Aptos"/>
                <a:ea typeface="+mn-ea"/>
                <a:cs typeface="+mn-cs"/>
              </a:rPr>
              <a:t>Percipio</a:t>
            </a:r>
            <a:r>
              <a:rPr kumimoji="0" lang="en-US" sz="1800" b="0" i="0" u="none" strike="noStrike" kern="1200" cap="none" spc="0" normalizeH="0" baseline="0" noProof="0">
                <a:ln>
                  <a:noFill/>
                </a:ln>
                <a:solidFill>
                  <a:prstClr val="black"/>
                </a:solidFill>
                <a:effectLst/>
                <a:uLnTx/>
                <a:uFillTx/>
                <a:latin typeface="Aptos"/>
                <a:ea typeface="+mn-ea"/>
                <a:cs typeface="+mn-cs"/>
              </a:rPr>
              <a:t> available now. Further training will be available before Go-Live. </a:t>
            </a:r>
          </a:p>
        </p:txBody>
      </p:sp>
      <p:sp>
        <p:nvSpPr>
          <p:cNvPr id="13" name="Google Shape;913;p33">
            <a:extLst>
              <a:ext uri="{FF2B5EF4-FFF2-40B4-BE49-F238E27FC236}">
                <a16:creationId xmlns:a16="http://schemas.microsoft.com/office/drawing/2014/main" id="{D59B6B04-661E-2232-DAA2-3AF762C12CB7}"/>
              </a:ext>
            </a:extLst>
          </p:cNvPr>
          <p:cNvSpPr/>
          <p:nvPr/>
        </p:nvSpPr>
        <p:spPr>
          <a:xfrm>
            <a:off x="315685" y="3464490"/>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15" name="Rectangle: Rounded Corners 14">
            <a:extLst>
              <a:ext uri="{FF2B5EF4-FFF2-40B4-BE49-F238E27FC236}">
                <a16:creationId xmlns:a16="http://schemas.microsoft.com/office/drawing/2014/main" id="{DC78CFBF-3D60-B8C7-3C76-E5DD10D51113}"/>
              </a:ext>
            </a:extLst>
          </p:cNvPr>
          <p:cNvSpPr/>
          <p:nvPr/>
        </p:nvSpPr>
        <p:spPr>
          <a:xfrm>
            <a:off x="1366451" y="3684050"/>
            <a:ext cx="8959771"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 a Line Manager, will I get a notification to approve time cards/absence requests?</a:t>
            </a:r>
          </a:p>
        </p:txBody>
      </p:sp>
      <p:sp>
        <p:nvSpPr>
          <p:cNvPr id="16" name="TextBox 15">
            <a:extLst>
              <a:ext uri="{FF2B5EF4-FFF2-40B4-BE49-F238E27FC236}">
                <a16:creationId xmlns:a16="http://schemas.microsoft.com/office/drawing/2014/main" id="{1E5F629E-6AA8-3165-D8EB-1D647A673783}"/>
              </a:ext>
            </a:extLst>
          </p:cNvPr>
          <p:cNvSpPr txBox="1"/>
          <p:nvPr/>
        </p:nvSpPr>
        <p:spPr>
          <a:xfrm>
            <a:off x="1378357" y="4398072"/>
            <a:ext cx="8956270"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Timecards and absence requests will be submitted through Quantum One, and Line Managers will receive notifications from the system. There is an early learning module on this topic in </a:t>
            </a:r>
            <a:r>
              <a:rPr kumimoji="0" lang="en-US" sz="1800" b="0" i="1" u="none" strike="noStrike" kern="1200" cap="none" spc="0" normalizeH="0" baseline="0" noProof="0" err="1">
                <a:ln>
                  <a:noFill/>
                </a:ln>
                <a:solidFill>
                  <a:prstClr val="black"/>
                </a:solidFill>
                <a:effectLst/>
                <a:uLnTx/>
                <a:uFillTx/>
                <a:latin typeface="Aptos"/>
                <a:ea typeface="+mn-ea"/>
                <a:cs typeface="+mn-cs"/>
              </a:rPr>
              <a:t>Percipio</a:t>
            </a:r>
            <a:r>
              <a:rPr kumimoji="0" lang="en-US" sz="1800" b="0" i="0" u="none" strike="noStrike" kern="1200" cap="none" spc="0" normalizeH="0" baseline="0" noProof="0">
                <a:ln>
                  <a:noFill/>
                </a:ln>
                <a:solidFill>
                  <a:prstClr val="black"/>
                </a:solidFill>
                <a:effectLst/>
                <a:uLnTx/>
                <a:uFillTx/>
                <a:latin typeface="Aptos"/>
                <a:ea typeface="+mn-ea"/>
                <a:cs typeface="+mn-cs"/>
              </a:rPr>
              <a:t> available now. Further training will be available before Go-Live. </a:t>
            </a:r>
          </a:p>
        </p:txBody>
      </p:sp>
      <p:pic>
        <p:nvPicPr>
          <p:cNvPr id="20" name="Picture 19">
            <a:extLst>
              <a:ext uri="{FF2B5EF4-FFF2-40B4-BE49-F238E27FC236}">
                <a16:creationId xmlns:a16="http://schemas.microsoft.com/office/drawing/2014/main" id="{4F55F839-CED6-D547-E7F5-2BFD221DA317}"/>
              </a:ext>
            </a:extLst>
          </p:cNvPr>
          <p:cNvPicPr>
            <a:picLocks noChangeAspect="1"/>
          </p:cNvPicPr>
          <p:nvPr/>
        </p:nvPicPr>
        <p:blipFill>
          <a:blip r:embed="rId4"/>
          <a:stretch>
            <a:fillRect/>
          </a:stretch>
        </p:blipFill>
        <p:spPr>
          <a:xfrm>
            <a:off x="475061" y="3610650"/>
            <a:ext cx="640080" cy="640080"/>
          </a:xfrm>
          <a:prstGeom prst="rect">
            <a:avLst/>
          </a:prstGeom>
        </p:spPr>
      </p:pic>
    </p:spTree>
    <p:extLst>
      <p:ext uri="{BB962C8B-B14F-4D97-AF65-F5344CB8AC3E}">
        <p14:creationId xmlns:p14="http://schemas.microsoft.com/office/powerpoint/2010/main" val="3041605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27294-D55B-A244-3C43-F5F49F2DD6B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782401E-1254-1295-2150-591D9F4AC812}"/>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Calibri Light"/>
                <a:cs typeface="Calibri Light"/>
              </a:rPr>
              <a:t>Payroll &amp; HR Processes</a:t>
            </a:r>
            <a:endPar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5" name="Rectangle: Rounded Corners 4">
            <a:extLst>
              <a:ext uri="{FF2B5EF4-FFF2-40B4-BE49-F238E27FC236}">
                <a16:creationId xmlns:a16="http://schemas.microsoft.com/office/drawing/2014/main" id="{16630C5A-E26D-58BE-90B1-04261D88C759}"/>
              </a:ext>
            </a:extLst>
          </p:cNvPr>
          <p:cNvSpPr/>
          <p:nvPr/>
        </p:nvSpPr>
        <p:spPr>
          <a:xfrm>
            <a:off x="1380450" y="3061397"/>
            <a:ext cx="8959770" cy="50587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Will award setup be impacted and will there be any payroll impacts? </a:t>
            </a:r>
          </a:p>
        </p:txBody>
      </p:sp>
      <p:sp>
        <p:nvSpPr>
          <p:cNvPr id="9" name="TextBox 8">
            <a:extLst>
              <a:ext uri="{FF2B5EF4-FFF2-40B4-BE49-F238E27FC236}">
                <a16:creationId xmlns:a16="http://schemas.microsoft.com/office/drawing/2014/main" id="{F93B850F-A411-F97E-2090-7BF0F728BA5C}"/>
              </a:ext>
            </a:extLst>
          </p:cNvPr>
          <p:cNvSpPr txBox="1"/>
          <p:nvPr/>
        </p:nvSpPr>
        <p:spPr>
          <a:xfrm>
            <a:off x="1378174" y="2471128"/>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PCD report has been rebuilt to be used in Quantum One.</a:t>
            </a:r>
          </a:p>
        </p:txBody>
      </p:sp>
      <p:sp>
        <p:nvSpPr>
          <p:cNvPr id="11" name="TextBox 10">
            <a:extLst>
              <a:ext uri="{FF2B5EF4-FFF2-40B4-BE49-F238E27FC236}">
                <a16:creationId xmlns:a16="http://schemas.microsoft.com/office/drawing/2014/main" id="{96993A76-F796-2AEE-72E3-30A0566CBDDD}"/>
              </a:ext>
            </a:extLst>
          </p:cNvPr>
          <p:cNvSpPr txBox="1"/>
          <p:nvPr/>
        </p:nvSpPr>
        <p:spPr>
          <a:xfrm>
            <a:off x="1378174" y="3668248"/>
            <a:ext cx="81900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Award and Project setup will not change. There will not be any payroll impacts.</a:t>
            </a:r>
          </a:p>
        </p:txBody>
      </p:sp>
      <p:sp>
        <p:nvSpPr>
          <p:cNvPr id="6" name="Google Shape;913;p33">
            <a:extLst>
              <a:ext uri="{FF2B5EF4-FFF2-40B4-BE49-F238E27FC236}">
                <a16:creationId xmlns:a16="http://schemas.microsoft.com/office/drawing/2014/main" id="{D67B7901-DB1D-7FCC-085F-023E53DD7542}"/>
              </a:ext>
            </a:extLst>
          </p:cNvPr>
          <p:cNvSpPr/>
          <p:nvPr/>
        </p:nvSpPr>
        <p:spPr>
          <a:xfrm>
            <a:off x="315685" y="1629015"/>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A39DEF10-2286-B1B3-E959-49312D1859CD}"/>
              </a:ext>
            </a:extLst>
          </p:cNvPr>
          <p:cNvGrpSpPr/>
          <p:nvPr/>
        </p:nvGrpSpPr>
        <p:grpSpPr>
          <a:xfrm>
            <a:off x="207742" y="1525193"/>
            <a:ext cx="1170432" cy="1170432"/>
            <a:chOff x="207742" y="1314179"/>
            <a:chExt cx="1170432" cy="1170432"/>
          </a:xfrm>
        </p:grpSpPr>
        <p:sp>
          <p:nvSpPr>
            <p:cNvPr id="13" name="Google Shape;913;p33">
              <a:extLst>
                <a:ext uri="{FF2B5EF4-FFF2-40B4-BE49-F238E27FC236}">
                  <a16:creationId xmlns:a16="http://schemas.microsoft.com/office/drawing/2014/main" id="{7ED4D66B-603F-285E-BBE5-6096401E9EC5}"/>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913;p33">
              <a:extLst>
                <a:ext uri="{FF2B5EF4-FFF2-40B4-BE49-F238E27FC236}">
                  <a16:creationId xmlns:a16="http://schemas.microsoft.com/office/drawing/2014/main" id="{52EC43E5-71FE-4F54-C9D5-43CBD2A54094}"/>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19" name="Graphic 18" descr="Document with solid fill">
            <a:extLst>
              <a:ext uri="{FF2B5EF4-FFF2-40B4-BE49-F238E27FC236}">
                <a16:creationId xmlns:a16="http://schemas.microsoft.com/office/drawing/2014/main" id="{4999450D-2661-2AEE-94EE-4934B9910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19" y="1785095"/>
            <a:ext cx="615074" cy="615074"/>
          </a:xfrm>
          <a:prstGeom prst="rect">
            <a:avLst/>
          </a:prstGeom>
        </p:spPr>
      </p:pic>
      <p:sp>
        <p:nvSpPr>
          <p:cNvPr id="23" name="Rectangle: Rounded Corners 22">
            <a:extLst>
              <a:ext uri="{FF2B5EF4-FFF2-40B4-BE49-F238E27FC236}">
                <a16:creationId xmlns:a16="http://schemas.microsoft.com/office/drawing/2014/main" id="{ACFFE702-0226-905F-50AF-63F1D1D561F7}"/>
              </a:ext>
            </a:extLst>
          </p:cNvPr>
          <p:cNvSpPr/>
          <p:nvPr/>
        </p:nvSpPr>
        <p:spPr>
          <a:xfrm>
            <a:off x="1386657" y="1846665"/>
            <a:ext cx="8959770" cy="50587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What reports will be used to report salary &amp; fringe with the PCD report going away?</a:t>
            </a:r>
          </a:p>
        </p:txBody>
      </p:sp>
      <p:grpSp>
        <p:nvGrpSpPr>
          <p:cNvPr id="24" name="Group 23">
            <a:extLst>
              <a:ext uri="{FF2B5EF4-FFF2-40B4-BE49-F238E27FC236}">
                <a16:creationId xmlns:a16="http://schemas.microsoft.com/office/drawing/2014/main" id="{C1DE53D3-92B1-20D3-A4BC-BF09F31FB835}"/>
              </a:ext>
            </a:extLst>
          </p:cNvPr>
          <p:cNvGrpSpPr/>
          <p:nvPr/>
        </p:nvGrpSpPr>
        <p:grpSpPr>
          <a:xfrm>
            <a:off x="207742" y="2793276"/>
            <a:ext cx="1170432" cy="1170432"/>
            <a:chOff x="207742" y="1314179"/>
            <a:chExt cx="1170432" cy="1170432"/>
          </a:xfrm>
        </p:grpSpPr>
        <p:sp>
          <p:nvSpPr>
            <p:cNvPr id="25" name="Google Shape;913;p33">
              <a:extLst>
                <a:ext uri="{FF2B5EF4-FFF2-40B4-BE49-F238E27FC236}">
                  <a16:creationId xmlns:a16="http://schemas.microsoft.com/office/drawing/2014/main" id="{E8975B1B-F9EE-EC8B-1328-5CDBCB859CAF}"/>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913;p33">
              <a:extLst>
                <a:ext uri="{FF2B5EF4-FFF2-40B4-BE49-F238E27FC236}">
                  <a16:creationId xmlns:a16="http://schemas.microsoft.com/office/drawing/2014/main" id="{C110740E-04D9-2B8F-FE84-02BEAA4D5570}"/>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21" name="Graphic 20" descr="List with solid fill">
            <a:extLst>
              <a:ext uri="{FF2B5EF4-FFF2-40B4-BE49-F238E27FC236}">
                <a16:creationId xmlns:a16="http://schemas.microsoft.com/office/drawing/2014/main" id="{7F4B0565-CA30-696C-5AA0-E2F446EC1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282" y="3033417"/>
            <a:ext cx="654223" cy="654223"/>
          </a:xfrm>
          <a:prstGeom prst="rect">
            <a:avLst/>
          </a:prstGeom>
        </p:spPr>
      </p:pic>
      <p:grpSp>
        <p:nvGrpSpPr>
          <p:cNvPr id="27" name="Group 26">
            <a:extLst>
              <a:ext uri="{FF2B5EF4-FFF2-40B4-BE49-F238E27FC236}">
                <a16:creationId xmlns:a16="http://schemas.microsoft.com/office/drawing/2014/main" id="{EE6147BB-827A-7F8B-7102-5928B8003F9C}"/>
              </a:ext>
            </a:extLst>
          </p:cNvPr>
          <p:cNvGrpSpPr/>
          <p:nvPr/>
        </p:nvGrpSpPr>
        <p:grpSpPr>
          <a:xfrm>
            <a:off x="207742" y="4050574"/>
            <a:ext cx="1170432" cy="1170432"/>
            <a:chOff x="207742" y="1314179"/>
            <a:chExt cx="1170432" cy="1170432"/>
          </a:xfrm>
        </p:grpSpPr>
        <p:sp>
          <p:nvSpPr>
            <p:cNvPr id="28" name="Google Shape;913;p33">
              <a:extLst>
                <a:ext uri="{FF2B5EF4-FFF2-40B4-BE49-F238E27FC236}">
                  <a16:creationId xmlns:a16="http://schemas.microsoft.com/office/drawing/2014/main" id="{213BE90A-A1EC-7C83-1378-E86903430253}"/>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29" name="Google Shape;913;p33">
              <a:extLst>
                <a:ext uri="{FF2B5EF4-FFF2-40B4-BE49-F238E27FC236}">
                  <a16:creationId xmlns:a16="http://schemas.microsoft.com/office/drawing/2014/main" id="{B793BAF5-D3F5-E197-A049-C34BBBBB4C7D}"/>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sp>
        <p:nvSpPr>
          <p:cNvPr id="32" name="Rectangle: Rounded Corners 31">
            <a:extLst>
              <a:ext uri="{FF2B5EF4-FFF2-40B4-BE49-F238E27FC236}">
                <a16:creationId xmlns:a16="http://schemas.microsoft.com/office/drawing/2014/main" id="{C6E135D0-494C-5FAC-06A9-A5537ADC56C3}"/>
              </a:ext>
            </a:extLst>
          </p:cNvPr>
          <p:cNvSpPr/>
          <p:nvPr/>
        </p:nvSpPr>
        <p:spPr>
          <a:xfrm>
            <a:off x="1380450" y="4360304"/>
            <a:ext cx="8959770" cy="50587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How will this mesh with UMDs payroll process?</a:t>
            </a:r>
          </a:p>
        </p:txBody>
      </p:sp>
      <p:pic>
        <p:nvPicPr>
          <p:cNvPr id="37" name="Graphic 36" descr="Dollar with solid fill">
            <a:extLst>
              <a:ext uri="{FF2B5EF4-FFF2-40B4-BE49-F238E27FC236}">
                <a16:creationId xmlns:a16="http://schemas.microsoft.com/office/drawing/2014/main" id="{F9662E7F-14D7-5864-4E9B-C50383B7AE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772" y="4306107"/>
            <a:ext cx="626371" cy="626371"/>
          </a:xfrm>
          <a:prstGeom prst="rect">
            <a:avLst/>
          </a:prstGeom>
        </p:spPr>
      </p:pic>
      <p:sp>
        <p:nvSpPr>
          <p:cNvPr id="34" name="TextBox 33">
            <a:extLst>
              <a:ext uri="{FF2B5EF4-FFF2-40B4-BE49-F238E27FC236}">
                <a16:creationId xmlns:a16="http://schemas.microsoft.com/office/drawing/2014/main" id="{6EC65860-43F9-4AF9-F575-01718E14A513}"/>
              </a:ext>
            </a:extLst>
          </p:cNvPr>
          <p:cNvSpPr txBox="1"/>
          <p:nvPr/>
        </p:nvSpPr>
        <p:spPr>
          <a:xfrm>
            <a:off x="1378174" y="4970318"/>
            <a:ext cx="94940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Payroll will still be processed bi-weekly; integrations with CPB are being rebuilt for Quantum One.</a:t>
            </a:r>
          </a:p>
        </p:txBody>
      </p:sp>
    </p:spTree>
    <p:extLst>
      <p:ext uri="{BB962C8B-B14F-4D97-AF65-F5344CB8AC3E}">
        <p14:creationId xmlns:p14="http://schemas.microsoft.com/office/powerpoint/2010/main" val="1808199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9D42-170B-93E7-1077-38708B07687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E9E7F9-A309-74E3-48F2-96A27E8953A6}"/>
              </a:ext>
            </a:extLst>
          </p:cNvPr>
          <p:cNvSpPr txBox="1">
            <a:spLocks/>
          </p:cNvSpPr>
          <p:nvPr/>
        </p:nvSpPr>
        <p:spPr>
          <a:xfrm>
            <a:off x="315685" y="286748"/>
            <a:ext cx="8590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Calibri Light"/>
                <a:cs typeface="Calibri Light"/>
              </a:rPr>
              <a:t>Payroll &amp; HR Processes</a:t>
            </a:r>
            <a:endPar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5" name="Rectangle: Rounded Corners 14">
            <a:extLst>
              <a:ext uri="{FF2B5EF4-FFF2-40B4-BE49-F238E27FC236}">
                <a16:creationId xmlns:a16="http://schemas.microsoft.com/office/drawing/2014/main" id="{1D0B7486-A8E3-F285-BBCA-81B412783B05}"/>
              </a:ext>
            </a:extLst>
          </p:cNvPr>
          <p:cNvSpPr/>
          <p:nvPr/>
        </p:nvSpPr>
        <p:spPr>
          <a:xfrm>
            <a:off x="1378174" y="4100274"/>
            <a:ext cx="8959771" cy="41947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How will payroll data roll into ERS? Can we expect the data to be accurate?</a:t>
            </a:r>
          </a:p>
        </p:txBody>
      </p:sp>
      <p:sp>
        <p:nvSpPr>
          <p:cNvPr id="40" name="TextBox 39">
            <a:extLst>
              <a:ext uri="{FF2B5EF4-FFF2-40B4-BE49-F238E27FC236}">
                <a16:creationId xmlns:a16="http://schemas.microsoft.com/office/drawing/2014/main" id="{8053107D-160B-0D01-5FB4-7A2D0DCD26AE}"/>
              </a:ext>
            </a:extLst>
          </p:cNvPr>
          <p:cNvSpPr txBox="1"/>
          <p:nvPr/>
        </p:nvSpPr>
        <p:spPr>
          <a:xfrm>
            <a:off x="1378174" y="2518318"/>
            <a:ext cx="9194575"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Timesheets for PPD 26-07 will be entered in HRMS by 10/15.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Timesheets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for non-exempt/hourly employees only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or absences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for everyone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for PPD 26-08 will need to be entered in Quantum One between 10/27 - 10/29.</a:t>
            </a:r>
          </a:p>
        </p:txBody>
      </p:sp>
      <p:sp>
        <p:nvSpPr>
          <p:cNvPr id="41" name="Google Shape;913;p33">
            <a:extLst>
              <a:ext uri="{FF2B5EF4-FFF2-40B4-BE49-F238E27FC236}">
                <a16:creationId xmlns:a16="http://schemas.microsoft.com/office/drawing/2014/main" id="{8BC89C49-9D33-B56B-EFF5-F9F60BFA50CA}"/>
              </a:ext>
            </a:extLst>
          </p:cNvPr>
          <p:cNvSpPr/>
          <p:nvPr/>
        </p:nvSpPr>
        <p:spPr>
          <a:xfrm>
            <a:off x="315685" y="1629015"/>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nvGrpSpPr>
          <p:cNvPr id="42" name="Group 41">
            <a:extLst>
              <a:ext uri="{FF2B5EF4-FFF2-40B4-BE49-F238E27FC236}">
                <a16:creationId xmlns:a16="http://schemas.microsoft.com/office/drawing/2014/main" id="{6DDEEA39-87BA-6F43-D4BD-76C22F4C42F6}"/>
              </a:ext>
            </a:extLst>
          </p:cNvPr>
          <p:cNvGrpSpPr/>
          <p:nvPr/>
        </p:nvGrpSpPr>
        <p:grpSpPr>
          <a:xfrm>
            <a:off x="207742" y="1525193"/>
            <a:ext cx="1170432" cy="1170432"/>
            <a:chOff x="207742" y="1314179"/>
            <a:chExt cx="1170432" cy="1170432"/>
          </a:xfrm>
        </p:grpSpPr>
        <p:sp>
          <p:nvSpPr>
            <p:cNvPr id="43" name="Google Shape;913;p33">
              <a:extLst>
                <a:ext uri="{FF2B5EF4-FFF2-40B4-BE49-F238E27FC236}">
                  <a16:creationId xmlns:a16="http://schemas.microsoft.com/office/drawing/2014/main" id="{8F980C6F-9972-86DD-BE1F-F7CFBC343A10}"/>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44" name="Google Shape;913;p33">
              <a:extLst>
                <a:ext uri="{FF2B5EF4-FFF2-40B4-BE49-F238E27FC236}">
                  <a16:creationId xmlns:a16="http://schemas.microsoft.com/office/drawing/2014/main" id="{13C4B170-41C3-715F-A2DF-4C6E39A93B83}"/>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45" name="Graphic 44" descr="Document with solid fill">
            <a:extLst>
              <a:ext uri="{FF2B5EF4-FFF2-40B4-BE49-F238E27FC236}">
                <a16:creationId xmlns:a16="http://schemas.microsoft.com/office/drawing/2014/main" id="{DC9D5AE4-259C-5B19-D420-3D80D97E5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19" y="1773189"/>
            <a:ext cx="615074" cy="615074"/>
          </a:xfrm>
          <a:prstGeom prst="rect">
            <a:avLst/>
          </a:prstGeom>
        </p:spPr>
      </p:pic>
      <p:sp>
        <p:nvSpPr>
          <p:cNvPr id="46" name="Rectangle: Rounded Corners 45">
            <a:extLst>
              <a:ext uri="{FF2B5EF4-FFF2-40B4-BE49-F238E27FC236}">
                <a16:creationId xmlns:a16="http://schemas.microsoft.com/office/drawing/2014/main" id="{66DCF743-DA86-12CA-5ADA-87907F85E659}"/>
              </a:ext>
            </a:extLst>
          </p:cNvPr>
          <p:cNvSpPr/>
          <p:nvPr/>
        </p:nvSpPr>
        <p:spPr>
          <a:xfrm>
            <a:off x="1384382" y="1828328"/>
            <a:ext cx="8959770" cy="62446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this affect payroll and time reporting? What should be entered and approved during that time?</a:t>
            </a:r>
          </a:p>
        </p:txBody>
      </p:sp>
      <p:grpSp>
        <p:nvGrpSpPr>
          <p:cNvPr id="47" name="Group 46">
            <a:extLst>
              <a:ext uri="{FF2B5EF4-FFF2-40B4-BE49-F238E27FC236}">
                <a16:creationId xmlns:a16="http://schemas.microsoft.com/office/drawing/2014/main" id="{ADF2BABB-3441-AD7F-60D1-19FB755B0CDC}"/>
              </a:ext>
            </a:extLst>
          </p:cNvPr>
          <p:cNvGrpSpPr/>
          <p:nvPr/>
        </p:nvGrpSpPr>
        <p:grpSpPr>
          <a:xfrm>
            <a:off x="201536" y="3739990"/>
            <a:ext cx="1170432" cy="1170432"/>
            <a:chOff x="207742" y="1314179"/>
            <a:chExt cx="1170432" cy="1170432"/>
          </a:xfrm>
        </p:grpSpPr>
        <p:sp>
          <p:nvSpPr>
            <p:cNvPr id="48" name="Google Shape;913;p33">
              <a:extLst>
                <a:ext uri="{FF2B5EF4-FFF2-40B4-BE49-F238E27FC236}">
                  <a16:creationId xmlns:a16="http://schemas.microsoft.com/office/drawing/2014/main" id="{6885ECFA-3B27-8C53-0038-5BE041D4BA78}"/>
                </a:ext>
              </a:extLst>
            </p:cNvPr>
            <p:cNvSpPr/>
            <p:nvPr/>
          </p:nvSpPr>
          <p:spPr>
            <a:xfrm>
              <a:off x="207742" y="1314179"/>
              <a:ext cx="1170432" cy="1170432"/>
            </a:xfrm>
            <a:prstGeom prst="ellipse">
              <a:avLst/>
            </a:prstGeom>
            <a:solidFill>
              <a:schemeClr val="bg1">
                <a:lumMod val="95000"/>
              </a:schemeClr>
            </a:solidFill>
            <a:ln w="1905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sp>
          <p:nvSpPr>
            <p:cNvPr id="49" name="Google Shape;913;p33">
              <a:extLst>
                <a:ext uri="{FF2B5EF4-FFF2-40B4-BE49-F238E27FC236}">
                  <a16:creationId xmlns:a16="http://schemas.microsoft.com/office/drawing/2014/main" id="{1C70FD23-D018-1F92-4AA4-6185764E4BE9}"/>
                </a:ext>
              </a:extLst>
            </p:cNvPr>
            <p:cNvSpPr/>
            <p:nvPr/>
          </p:nvSpPr>
          <p:spPr>
            <a:xfrm>
              <a:off x="315685" y="1418001"/>
              <a:ext cx="960754" cy="932400"/>
            </a:xfrm>
            <a:prstGeom prst="ellipse">
              <a:avLst/>
            </a:prstGeom>
            <a:solidFill>
              <a:srgbClr val="FFFFFF"/>
            </a:solidFill>
            <a:ln w="19050"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39" name="Graphic 38" descr="Research with solid fill">
            <a:extLst>
              <a:ext uri="{FF2B5EF4-FFF2-40B4-BE49-F238E27FC236}">
                <a16:creationId xmlns:a16="http://schemas.microsoft.com/office/drawing/2014/main" id="{22BDF56F-26B4-88FB-BDFD-BA1BE254CE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892" y="3952902"/>
            <a:ext cx="714220" cy="714220"/>
          </a:xfrm>
          <a:prstGeom prst="rect">
            <a:avLst/>
          </a:prstGeom>
        </p:spPr>
      </p:pic>
      <p:sp>
        <p:nvSpPr>
          <p:cNvPr id="8" name="TextBox 7">
            <a:extLst>
              <a:ext uri="{FF2B5EF4-FFF2-40B4-BE49-F238E27FC236}">
                <a16:creationId xmlns:a16="http://schemas.microsoft.com/office/drawing/2014/main" id="{AFC8633E-865F-8467-A249-A4B83DAAEE52}"/>
              </a:ext>
            </a:extLst>
          </p:cNvPr>
          <p:cNvSpPr txBox="1"/>
          <p:nvPr/>
        </p:nvSpPr>
        <p:spPr>
          <a:xfrm>
            <a:off x="1361833" y="4561893"/>
            <a:ext cx="8046118"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Payroll data will flow into ERS from Quantum One. The data will be accurate and there will be audit reports to validate it.</a:t>
            </a:r>
          </a:p>
        </p:txBody>
      </p:sp>
    </p:spTree>
    <p:extLst>
      <p:ext uri="{BB962C8B-B14F-4D97-AF65-F5344CB8AC3E}">
        <p14:creationId xmlns:p14="http://schemas.microsoft.com/office/powerpoint/2010/main" val="3370574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3992-3C2D-87DF-23B9-626326E039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EEC78A-AD62-5033-FE24-9D4602BD36B9}"/>
              </a:ext>
            </a:extLst>
          </p:cNvPr>
          <p:cNvSpPr>
            <a:spLocks noGrp="1"/>
          </p:cNvSpPr>
          <p:nvPr>
            <p:ph type="title"/>
          </p:nvPr>
        </p:nvSpPr>
        <p:spPr>
          <a:xfrm>
            <a:off x="1391354" y="645756"/>
            <a:ext cx="10515600" cy="728180"/>
          </a:xfrm>
        </p:spPr>
        <p:txBody>
          <a:bodyPr>
            <a:normAutofit/>
          </a:bodyPr>
          <a:lstStyle/>
          <a:p>
            <a:r>
              <a:rPr lang="en-US" dirty="0"/>
              <a:t>Upcoming Events</a:t>
            </a:r>
          </a:p>
        </p:txBody>
      </p:sp>
      <p:sp>
        <p:nvSpPr>
          <p:cNvPr id="6" name="Subtitle 5">
            <a:extLst>
              <a:ext uri="{FF2B5EF4-FFF2-40B4-BE49-F238E27FC236}">
                <a16:creationId xmlns:a16="http://schemas.microsoft.com/office/drawing/2014/main" id="{FCD889F4-4BB7-1E2D-670E-9B5743C8A6E1}"/>
              </a:ext>
            </a:extLst>
          </p:cNvPr>
          <p:cNvSpPr>
            <a:spLocks noGrp="1"/>
          </p:cNvSpPr>
          <p:nvPr>
            <p:ph sz="half" idx="1"/>
          </p:nvPr>
        </p:nvSpPr>
        <p:spPr>
          <a:xfrm>
            <a:off x="677562" y="1385228"/>
            <a:ext cx="10515600" cy="4328626"/>
          </a:xfrm>
        </p:spPr>
        <p:txBody>
          <a:bodyPr>
            <a:normAutofit/>
          </a:bodyPr>
          <a:lstStyle/>
          <a:p>
            <a:pPr marL="0" indent="0">
              <a:buNone/>
            </a:pPr>
            <a:r>
              <a:rPr lang="en-US" dirty="0"/>
              <a:t>9/11 – UMB Faculty Convocation</a:t>
            </a:r>
          </a:p>
          <a:p>
            <a:pPr marL="0" indent="0">
              <a:buNone/>
            </a:pPr>
            <a:r>
              <a:rPr lang="en-US" dirty="0"/>
              <a:t>10/14 – A&amp;F Chili Cookoff</a:t>
            </a:r>
          </a:p>
          <a:p>
            <a:pPr marL="0" indent="0">
              <a:buNone/>
            </a:pPr>
            <a:r>
              <a:rPr lang="en-US" dirty="0"/>
              <a:t>10/30 – Campuswide Budget Town Hall</a:t>
            </a:r>
          </a:p>
        </p:txBody>
      </p:sp>
    </p:spTree>
    <p:extLst>
      <p:ext uri="{BB962C8B-B14F-4D97-AF65-F5344CB8AC3E}">
        <p14:creationId xmlns:p14="http://schemas.microsoft.com/office/powerpoint/2010/main" val="2880225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99EF2-146C-BB0B-C458-905C965CC77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0ABCFFB9-5A42-7E4E-F36A-4B78D7FF623C}"/>
              </a:ext>
            </a:extLst>
          </p:cNvPr>
          <p:cNvSpPr>
            <a:spLocks noGrp="1"/>
          </p:cNvSpPr>
          <p:nvPr>
            <p:ph type="subTitle" idx="1"/>
          </p:nvPr>
        </p:nvSpPr>
        <p:spPr>
          <a:xfrm>
            <a:off x="1524000" y="2601119"/>
            <a:ext cx="9144000" cy="1655762"/>
          </a:xfrm>
        </p:spPr>
        <p:txBody>
          <a:bodyPr/>
          <a:lstStyle/>
          <a:p>
            <a:r>
              <a:rPr lang="en-US" sz="4400" b="1"/>
              <a:t>Questions ?</a:t>
            </a:r>
            <a:endParaRPr lang="en-US"/>
          </a:p>
        </p:txBody>
      </p:sp>
    </p:spTree>
    <p:extLst>
      <p:ext uri="{BB962C8B-B14F-4D97-AF65-F5344CB8AC3E}">
        <p14:creationId xmlns:p14="http://schemas.microsoft.com/office/powerpoint/2010/main" val="172400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11CDA-EC08-4B88-EA2D-8267ED1C0302}"/>
              </a:ext>
            </a:extLst>
          </p:cNvPr>
          <p:cNvSpPr/>
          <p:nvPr/>
        </p:nvSpPr>
        <p:spPr>
          <a:xfrm>
            <a:off x="1" y="5120372"/>
            <a:ext cx="12204700" cy="1744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a:spLocks noChangeAspect="1"/>
          </p:cNvSpPr>
          <p:nvPr/>
        </p:nvSpPr>
        <p:spPr>
          <a:xfrm>
            <a:off x="622301" y="1146287"/>
            <a:ext cx="11175999" cy="51122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4EB65E9-B965-4958-A566-13B55C629780}"/>
              </a:ext>
            </a:extLst>
          </p:cNvPr>
          <p:cNvSpPr/>
          <p:nvPr/>
        </p:nvSpPr>
        <p:spPr>
          <a:xfrm>
            <a:off x="622298" y="1146287"/>
            <a:ext cx="5127064" cy="5969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The Proposed Plan Update</a:t>
            </a:r>
          </a:p>
        </p:txBody>
      </p:sp>
      <p:sp>
        <p:nvSpPr>
          <p:cNvPr id="62" name="Rectangle 61">
            <a:extLst>
              <a:ext uri="{FF2B5EF4-FFF2-40B4-BE49-F238E27FC236}">
                <a16:creationId xmlns:a16="http://schemas.microsoft.com/office/drawing/2014/main" id="{56650B76-7788-4F34-A19F-DD928B847F08}"/>
              </a:ext>
            </a:extLst>
          </p:cNvPr>
          <p:cNvSpPr/>
          <p:nvPr/>
        </p:nvSpPr>
        <p:spPr>
          <a:xfrm>
            <a:off x="622300" y="298024"/>
            <a:ext cx="11176000" cy="5969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mn-ea"/>
                <a:cs typeface="+mn-cs"/>
              </a:rPr>
              <a:t>UMB FACILITIES MASTER PLAN  | 2022 UPDATE – PLANNING OUTCOMES</a:t>
            </a:r>
          </a:p>
        </p:txBody>
      </p:sp>
      <p:sp>
        <p:nvSpPr>
          <p:cNvPr id="66" name="Rectangle 65">
            <a:extLst>
              <a:ext uri="{FF2B5EF4-FFF2-40B4-BE49-F238E27FC236}">
                <a16:creationId xmlns:a16="http://schemas.microsoft.com/office/drawing/2014/main" id="{7FB68DFB-C6B1-4CBA-8AE8-6AF07FCFE7F6}"/>
              </a:ext>
            </a:extLst>
          </p:cNvPr>
          <p:cNvSpPr/>
          <p:nvPr/>
        </p:nvSpPr>
        <p:spPr>
          <a:xfrm>
            <a:off x="738521" y="1739040"/>
            <a:ext cx="5010843" cy="17688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93E1E9-E15B-4958-CB57-54EE0DC147F4}"/>
              </a:ext>
            </a:extLst>
          </p:cNvPr>
          <p:cNvSpPr/>
          <p:nvPr/>
        </p:nvSpPr>
        <p:spPr>
          <a:xfrm>
            <a:off x="618386" y="1739040"/>
            <a:ext cx="5127065" cy="4487769"/>
          </a:xfrm>
          <a:prstGeom prst="rect">
            <a:avLst/>
          </a:prstGeom>
          <a:no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333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67A0923-5C97-DF06-B9C5-BF3B7E4294C5}"/>
              </a:ext>
            </a:extLst>
          </p:cNvPr>
          <p:cNvSpPr/>
          <p:nvPr/>
        </p:nvSpPr>
        <p:spPr>
          <a:xfrm>
            <a:off x="762777" y="4154639"/>
            <a:ext cx="1721458" cy="147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FE179E2E-D4B2-76CF-5270-DDC258BF2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602" y="1154799"/>
            <a:ext cx="5078248" cy="4751217"/>
          </a:xfrm>
          <a:prstGeom prst="rect">
            <a:avLst/>
          </a:prstGeom>
        </p:spPr>
      </p:pic>
      <p:pic>
        <p:nvPicPr>
          <p:cNvPr id="18" name="Picture 17" descr="Graphical user interface, text&#10;&#10;Description automatically generated">
            <a:extLst>
              <a:ext uri="{FF2B5EF4-FFF2-40B4-BE49-F238E27FC236}">
                <a16:creationId xmlns:a16="http://schemas.microsoft.com/office/drawing/2014/main" id="{677A3960-0FD0-A6EB-EE43-1AE509A85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884" y="5953366"/>
            <a:ext cx="4841819" cy="672809"/>
          </a:xfrm>
          <a:prstGeom prst="rect">
            <a:avLst/>
          </a:prstGeom>
        </p:spPr>
      </p:pic>
      <p:pic>
        <p:nvPicPr>
          <p:cNvPr id="20" name="Picture 19" descr="Table&#10;&#10;Description automatically generated">
            <a:extLst>
              <a:ext uri="{FF2B5EF4-FFF2-40B4-BE49-F238E27FC236}">
                <a16:creationId xmlns:a16="http://schemas.microsoft.com/office/drawing/2014/main" id="{63541FBF-F501-A26C-EF12-839FC420B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180" y="2025761"/>
            <a:ext cx="3887476" cy="3816794"/>
          </a:xfrm>
          <a:prstGeom prst="rect">
            <a:avLst/>
          </a:prstGeom>
        </p:spPr>
      </p:pic>
    </p:spTree>
    <p:extLst>
      <p:ext uri="{BB962C8B-B14F-4D97-AF65-F5344CB8AC3E}">
        <p14:creationId xmlns:p14="http://schemas.microsoft.com/office/powerpoint/2010/main" val="96375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D3FDB2-4A64-4EB4-5D98-6A86B2EC4EB3}"/>
              </a:ext>
            </a:extLst>
          </p:cNvPr>
          <p:cNvSpPr txBox="1">
            <a:spLocks/>
          </p:cNvSpPr>
          <p:nvPr/>
        </p:nvSpPr>
        <p:spPr>
          <a:xfrm>
            <a:off x="838200" y="1108273"/>
            <a:ext cx="5334000"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Capital Projects</a:t>
            </a:r>
          </a:p>
        </p:txBody>
      </p:sp>
      <p:sp>
        <p:nvSpPr>
          <p:cNvPr id="15" name="Content Placeholder 2">
            <a:extLst>
              <a:ext uri="{FF2B5EF4-FFF2-40B4-BE49-F238E27FC236}">
                <a16:creationId xmlns:a16="http://schemas.microsoft.com/office/drawing/2014/main" id="{584CD789-C636-5A11-6FE0-A50EC745BEC3}"/>
              </a:ext>
            </a:extLst>
          </p:cNvPr>
          <p:cNvSpPr>
            <a:spLocks noGrp="1"/>
          </p:cNvSpPr>
          <p:nvPr>
            <p:ph sz="half" idx="1"/>
          </p:nvPr>
        </p:nvSpPr>
        <p:spPr>
          <a:xfrm>
            <a:off x="838200" y="1936244"/>
            <a:ext cx="10744200" cy="3813483"/>
          </a:xfrm>
        </p:spPr>
        <p:txBody>
          <a:bodyPr>
            <a:normAutofit/>
          </a:bodyPr>
          <a:lstStyle/>
          <a:p>
            <a:r>
              <a:rPr lang="en-US" sz="2400" dirty="0"/>
              <a:t>Can include: New construction, major renovations, infrastructure improvements, and facilities maintenance</a:t>
            </a:r>
          </a:p>
          <a:p>
            <a:pPr lvl="1"/>
            <a:r>
              <a:rPr lang="en-US" sz="2200" dirty="0"/>
              <a:t>Project Costs:</a:t>
            </a:r>
          </a:p>
          <a:p>
            <a:pPr lvl="2"/>
            <a:r>
              <a:rPr lang="en-US" sz="2200" dirty="0"/>
              <a:t>Exceed $100,000 and have a useful life expectancy of at least 10 years.</a:t>
            </a:r>
          </a:p>
          <a:p>
            <a:pPr lvl="2"/>
            <a:r>
              <a:rPr lang="en-US" sz="2200" dirty="0"/>
              <a:t>Can include land acquisition, design, construction, and movable or fixed furniture and equipment</a:t>
            </a:r>
          </a:p>
          <a:p>
            <a:r>
              <a:rPr lang="en-US" sz="2400" dirty="0"/>
              <a:t>Must demonstrate a need for a specific type of space or compelling deferred maintenance need identified in the institution’s facilities master plan (FMP)</a:t>
            </a:r>
          </a:p>
        </p:txBody>
      </p:sp>
    </p:spTree>
    <p:extLst>
      <p:ext uri="{BB962C8B-B14F-4D97-AF65-F5344CB8AC3E}">
        <p14:creationId xmlns:p14="http://schemas.microsoft.com/office/powerpoint/2010/main" val="174331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D3FDB2-4A64-4EB4-5D98-6A86B2EC4EB3}"/>
              </a:ext>
            </a:extLst>
          </p:cNvPr>
          <p:cNvSpPr txBox="1">
            <a:spLocks/>
          </p:cNvSpPr>
          <p:nvPr/>
        </p:nvSpPr>
        <p:spPr>
          <a:xfrm>
            <a:off x="838200" y="947856"/>
            <a:ext cx="5334000" cy="728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Light" panose="020F0302020204030204"/>
                <a:ea typeface="+mj-ea"/>
                <a:cs typeface="+mj-cs"/>
              </a:rPr>
              <a:t>Sources of Capital</a:t>
            </a:r>
          </a:p>
        </p:txBody>
      </p:sp>
      <p:sp>
        <p:nvSpPr>
          <p:cNvPr id="15" name="Content Placeholder 2">
            <a:extLst>
              <a:ext uri="{FF2B5EF4-FFF2-40B4-BE49-F238E27FC236}">
                <a16:creationId xmlns:a16="http://schemas.microsoft.com/office/drawing/2014/main" id="{584CD789-C636-5A11-6FE0-A50EC745BEC3}"/>
              </a:ext>
            </a:extLst>
          </p:cNvPr>
          <p:cNvSpPr>
            <a:spLocks noGrp="1"/>
          </p:cNvSpPr>
          <p:nvPr>
            <p:ph sz="half" idx="1"/>
          </p:nvPr>
        </p:nvSpPr>
        <p:spPr>
          <a:xfrm>
            <a:off x="838200" y="1708484"/>
            <a:ext cx="10744200" cy="4339390"/>
          </a:xfrm>
        </p:spPr>
        <p:txBody>
          <a:bodyPr>
            <a:normAutofit/>
          </a:bodyPr>
          <a:lstStyle/>
          <a:p>
            <a:pPr lvl="0"/>
            <a:r>
              <a:rPr lang="en-US" sz="2400" dirty="0"/>
              <a:t>The State’s Capital Improvement Program (CIP)</a:t>
            </a:r>
          </a:p>
          <a:p>
            <a:pPr lvl="1">
              <a:buSzPct val="80000"/>
              <a:buFont typeface="Courier New" panose="02070309020205020404" pitchFamily="49" charset="0"/>
              <a:buChar char="o"/>
            </a:pPr>
            <a:r>
              <a:rPr lang="en-US" sz="2200" dirty="0"/>
              <a:t>Large projects such as the New School of Social Work</a:t>
            </a:r>
          </a:p>
          <a:p>
            <a:pPr lvl="2"/>
            <a:r>
              <a:rPr lang="en-US" sz="1800" dirty="0"/>
              <a:t>GO Bonds, MD Consolidated Capital Bond Loan Program (MCCBL), PAYGO, NBF (campus funds)</a:t>
            </a:r>
          </a:p>
          <a:p>
            <a:pPr lvl="2"/>
            <a:r>
              <a:rPr lang="en-US" sz="1800" dirty="0"/>
              <a:t>Projects must be in the campus Facilities Master Plan </a:t>
            </a:r>
          </a:p>
          <a:p>
            <a:pPr lvl="2"/>
            <a:r>
              <a:rPr lang="en-US" sz="1800" dirty="0"/>
              <a:t>DBM </a:t>
            </a:r>
            <a:r>
              <a:rPr lang="en-US" sz="1800" b="1" u="sng" dirty="0"/>
              <a:t>MUST</a:t>
            </a:r>
            <a:r>
              <a:rPr lang="en-US" sz="1800" dirty="0"/>
              <a:t> approve Part 1 &amp; 2 Facilities Programs prior to spending</a:t>
            </a:r>
          </a:p>
          <a:p>
            <a:pPr lvl="1">
              <a:buSzPct val="80000"/>
              <a:buFont typeface="Courier New" panose="02070309020205020404" pitchFamily="49" charset="0"/>
              <a:buChar char="o"/>
            </a:pPr>
            <a:r>
              <a:rPr lang="en-US" sz="2200" dirty="0"/>
              <a:t>Capital Facilities Renewal Program (CFR)</a:t>
            </a:r>
          </a:p>
          <a:p>
            <a:pPr lvl="2"/>
            <a:r>
              <a:rPr lang="en-US" sz="1800" dirty="0"/>
              <a:t>Academic Revenue Bonds and PAYGO</a:t>
            </a:r>
          </a:p>
          <a:p>
            <a:pPr lvl="2"/>
            <a:r>
              <a:rPr lang="en-US" sz="1800" dirty="0"/>
              <a:t>USM allots a prorated share from single fund based upon a campus’ total replacement value and their annual spending on DM (UMB FY ‘24 Allocation = $4.912M)</a:t>
            </a:r>
          </a:p>
          <a:p>
            <a:r>
              <a:rPr lang="en-US" sz="2400" dirty="0"/>
              <a:t>System Funded Construction Program (SFCP)</a:t>
            </a:r>
          </a:p>
          <a:p>
            <a:pPr lvl="1">
              <a:buSzPct val="80000"/>
              <a:buFont typeface="Courier New" panose="02070309020205020404" pitchFamily="49" charset="0"/>
              <a:buChar char="o"/>
            </a:pPr>
            <a:r>
              <a:rPr lang="en-US" sz="2200" dirty="0"/>
              <a:t>Auxiliary operations (parking, student housing, etc.)</a:t>
            </a:r>
          </a:p>
          <a:p>
            <a:pPr lvl="1">
              <a:buSzPct val="80000"/>
              <a:buFont typeface="Courier New" panose="02070309020205020404" pitchFamily="49" charset="0"/>
              <a:buChar char="o"/>
            </a:pPr>
            <a:r>
              <a:rPr lang="en-US" sz="2200" dirty="0"/>
              <a:t>Campus funded projects from $1M and up </a:t>
            </a:r>
          </a:p>
          <a:p>
            <a:endParaRPr lang="en-US" sz="2600" dirty="0"/>
          </a:p>
          <a:p>
            <a:endParaRPr lang="en-US" dirty="0"/>
          </a:p>
        </p:txBody>
      </p:sp>
    </p:spTree>
    <p:extLst>
      <p:ext uri="{BB962C8B-B14F-4D97-AF65-F5344CB8AC3E}">
        <p14:creationId xmlns:p14="http://schemas.microsoft.com/office/powerpoint/2010/main" val="3374271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4154</Words>
  <Application>Microsoft Office PowerPoint</Application>
  <PresentationFormat>Widescreen</PresentationFormat>
  <Paragraphs>600</Paragraphs>
  <Slides>64</Slides>
  <Notes>37</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64</vt:i4>
      </vt:variant>
    </vt:vector>
  </HeadingPairs>
  <TitlesOfParts>
    <vt:vector size="81" baseType="lpstr">
      <vt:lpstr>Aptos</vt:lpstr>
      <vt:lpstr>Arial</vt:lpstr>
      <vt:lpstr>Calibri</vt:lpstr>
      <vt:lpstr>Calibri Light</vt:lpstr>
      <vt:lpstr>Courier New</vt:lpstr>
      <vt:lpstr>Gotham</vt:lpstr>
      <vt:lpstr>Times New Roman</vt:lpstr>
      <vt:lpstr>Wingdings</vt:lpstr>
      <vt:lpstr>Wingdings,Sans-Serif</vt:lpstr>
      <vt:lpstr>Office Theme</vt:lpstr>
      <vt:lpstr>3_Custom Design</vt:lpstr>
      <vt:lpstr>2_Custom Design</vt:lpstr>
      <vt:lpstr>1_Custom Design</vt:lpstr>
      <vt:lpstr>1_Office Theme</vt:lpstr>
      <vt:lpstr>4_Custom Design</vt:lpstr>
      <vt:lpstr>5_Custom Design</vt:lpstr>
      <vt:lpstr>Acrobat Document</vt:lpstr>
      <vt:lpstr>Finance &amp; Auxiliary Services Town Hall</vt:lpstr>
      <vt:lpstr>Agenda</vt:lpstr>
      <vt:lpstr> Guest Organization Highlighted  Real Estate Planning &amp; Space Management (REPSM)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Notable Real Estate Transactions</vt:lpstr>
      <vt:lpstr>PowerPoint Presentation</vt:lpstr>
      <vt:lpstr>Campus Vibrancy</vt:lpstr>
      <vt:lpstr>Background: UMB Master Developer RFP</vt:lpstr>
      <vt:lpstr>North Campus Redevelopment Sites in RFP</vt:lpstr>
      <vt:lpstr>PowerPoint Presentation</vt:lpstr>
      <vt:lpstr>PowerPoint Presentation</vt:lpstr>
      <vt:lpstr>PowerPoint Presentation</vt:lpstr>
      <vt:lpstr>PowerPoint Presentation</vt:lpstr>
      <vt:lpstr>Employee Recognition</vt:lpstr>
      <vt:lpstr>Service Excellence  (period ending June 30, 2025)  Committee:  Theresa Spindle, Elizabeth Main, Elisa Medina &amp; Priti Wakefield  </vt:lpstr>
      <vt:lpstr>Core Value Award (period ending June 30, 2025)  </vt:lpstr>
      <vt:lpstr>Employee Recognition Schedule</vt:lpstr>
      <vt:lpstr>Nomination Forms</vt:lpstr>
      <vt:lpstr>        Division Highlighted for Quarter  Central Administration Support Services- CASS   John Yurich  Director - Central Administration Support Services    August 26, 2025 </vt:lpstr>
      <vt:lpstr>    Welcome  Central Administration Support Services - CASS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do you know CASS ?</vt:lpstr>
      <vt:lpstr>How many employees does CASS provide HR/Payroll support to?</vt:lpstr>
      <vt:lpstr>PowerPoint Presentation</vt:lpstr>
      <vt:lpstr>On average how many P Card purchases does CASS Make each month?</vt:lpstr>
      <vt:lpstr>PowerPoint Presentation</vt:lpstr>
      <vt:lpstr>How many years of combined UMB experience/service do the 12 CASS Team Members have?</vt:lpstr>
      <vt:lpstr>PowerPoint Presentation</vt:lpstr>
      <vt:lpstr>Which CASS Team Member has the most years of UMB Service?</vt:lpstr>
      <vt:lpstr>PowerPoint Presentation</vt:lpstr>
      <vt:lpstr>Who is the newest UMB/CASS Team Member?</vt:lpstr>
      <vt:lpstr>PowerPoint Presentation</vt:lpstr>
      <vt:lpstr>Which CASS Team Member retired from UMB and enjoyed (missed ) working for CASS/UMB so much that they came back as a C1 Employee?</vt:lpstr>
      <vt:lpstr>PowerPoint Presentation</vt:lpstr>
      <vt:lpstr>Last Question…………</vt:lpstr>
      <vt:lpstr>  Who should you go to first with all Human Resources and Payroll Questions and Requests? When in doubt……. Reach Out………. To………….      </vt:lpstr>
      <vt:lpstr>PowerPoint Presentation</vt:lpstr>
      <vt:lpstr>PowerPoint Presentation</vt:lpstr>
      <vt:lpstr>                         Please visit the CASS Website-  Central Administration Support Services - Central Administration Support Services (CASS)  Staff Directory Services Provided Departments Supported HR/Payroll Representative and more…….  </vt:lpstr>
      <vt:lpstr>Quantum HCM Project Updates</vt:lpstr>
      <vt:lpstr>Recap: August 12th User Fair</vt:lpstr>
      <vt:lpstr>PowerPoint Presentation</vt:lpstr>
      <vt:lpstr>PowerPoint Presentation</vt:lpstr>
      <vt:lpstr>PowerPoint Presentation</vt:lpstr>
      <vt:lpstr>PowerPoint Presentation</vt:lpstr>
      <vt:lpstr>PowerPoint Presentation</vt:lpstr>
      <vt:lpstr>PowerPoint Presentation</vt:lpstr>
      <vt:lpstr>Upcoming Events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 Julie</dc:creator>
  <cp:lastModifiedBy>Bitner, Scott</cp:lastModifiedBy>
  <cp:revision>17</cp:revision>
  <cp:lastPrinted>2024-11-19T13:04:47Z</cp:lastPrinted>
  <dcterms:created xsi:type="dcterms:W3CDTF">2023-06-01T17:06:16Z</dcterms:created>
  <dcterms:modified xsi:type="dcterms:W3CDTF">2025-08-25T20:12:37Z</dcterms:modified>
</cp:coreProperties>
</file>