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3" r:id="rId6"/>
    <p:sldMasterId id="2147483691" r:id="rId7"/>
  </p:sldMasterIdLst>
  <p:sldIdLst>
    <p:sldId id="272" r:id="rId8"/>
    <p:sldId id="256" r:id="rId9"/>
    <p:sldId id="261" r:id="rId10"/>
    <p:sldId id="270" r:id="rId11"/>
    <p:sldId id="266" r:id="rId12"/>
    <p:sldId id="267" r:id="rId13"/>
    <p:sldId id="26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EA21-1F92-0581-AAD8-2A24CD9C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51242-966B-698C-3B90-C02BF478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A991C-B343-60D3-60EB-D222278F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3C45-8DE0-9FAD-4914-CDA3C0C4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2D525-537B-0CCA-A06D-76B00D2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8D20-ED3B-AFAA-20A2-5A3EF2AD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91C7B-FF10-6E4A-366C-5C9F1C88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F91BC-3E93-6F14-484E-F6EC1EE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CF7F-8946-C52B-E7C0-17E245B3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E807D-A1E2-14DA-8B39-2CB283BA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8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113A3-B2AF-7FA9-5AC4-A8CEFBE31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9FC90-46EC-81B4-1D19-15B3F2B26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9018-10DF-B822-11C3-839D8242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15005-FF88-F455-E0A6-33C56856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63BC5-429C-F2C1-361D-415D610A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7D246FE-8FBB-536A-36F9-60C9381F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4D32A-4AC7-EB59-8933-3060E3A4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A922-E831-838C-8515-DBFE0CAE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76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C6783B0-32DA-4F84-C276-59FDD605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867-EE54-9AF7-28FF-4B11A5EF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4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90866-E8C6-FEEC-81AD-FCBC6D22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34B762A-E630-02AC-7BDC-C351136C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7995C-5D74-925B-E552-1C3C577D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0BA-2873-1952-D363-10157FA9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FD3D-37AA-ED38-79DA-44F28118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59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CACCC5-214D-0FD6-FCA4-4B1EA998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6E0508-7913-9BF6-9650-5C99618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6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863A4F-231B-F416-4AC8-D77FA163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E82727C-55F5-6403-BEB0-FC9435AF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78998-51CC-2B50-E645-AF8E6063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14" y="8150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C9293-3C59-BB67-B803-3B8E36C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7" y="1452631"/>
            <a:ext cx="4258849" cy="3952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DED25-E7F6-1186-0BD3-CB4D72A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6214" y="24152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77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56AB-BC4E-5F2A-72D2-AE9A68CCE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7328F-D4D1-E1E8-B4AE-49538AA1D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FFC8F-7AC4-787A-2BDF-6FB90CB2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76AD-650D-DA93-ACC0-9CFEEA6B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CEC-58D1-7076-11B9-1E4F8973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F54B-E15D-5837-5AAD-36184C9E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201B-5BB5-6FD4-D0E3-15324180F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B046-0C78-F75C-FAE2-88D55C39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09DC-0F4D-BE49-9771-D8028475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DD63-C0FA-8586-A6EE-157A42F2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15AA-79FE-7285-5FB4-BE824CD4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97DE-015E-DF0B-140C-A74894E0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CE24-6BA2-924C-9282-EECBE2A1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B8FC-1002-D2BC-FDAC-11C8A94A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3B48D-8546-52E1-51D4-2724F3C9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5A4C-928F-6D5F-3BA2-5E65C6C8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3BB6B-14B1-8EDC-AB83-C19F97DF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6827-D7E3-F357-0797-F9C31ABA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5094-24F2-9555-26A4-53BF738B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FF35-9B24-9DE8-557D-3E54E0C4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8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668D-FE81-ED68-EFA3-34B96AFD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A285D-98F1-1F64-AF13-B3667B717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F717A-304F-B19A-42E0-5D23185DA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51538-8831-603F-513A-E79FEF95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FF7C0-9905-E97D-5D62-71BC7155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4297E-6DF3-BF1C-EBA5-91B163BB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F9CF-7CFC-2E4B-A331-431925F9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DCD22-8C1A-E9CC-1C56-8BB3870E1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DD92-A1D7-007B-5E51-865B9B02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8157-BD80-3624-80CA-B51B942FB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043F7-1C90-6622-1A3A-18BF5A266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61502-DA36-8479-FC36-79E4CC8A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3165D-9F27-F172-B635-B84D2893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2E1EA-24AA-F037-1166-D021735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7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554F-2F43-128C-2D4A-D7477906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82CEE-A40E-EF25-1128-0EFA5535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D6562-2E71-905E-518D-0AE868B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37678-6961-88C6-EDAD-8A038B14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12C89-90CD-3461-FE66-9F143F8C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FBCBA-28AD-4A5E-7340-E1C8DBEB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B1EB2-3620-DF1B-7500-99202B84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9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EEE8-EFA1-688A-A19B-4915EBB6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9A3BB-3C30-2A3E-0391-6BE422C2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B6992-7B29-E56C-D87B-6E4134CB7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1AA91-EEB0-9853-36D2-291A9DBE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0C29F-F8F3-5F99-A8E2-0CAFC883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01BE4-1773-BDA1-1C5E-3C9F067A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4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3F34-0776-A70E-9426-9E279312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62534-8B45-5DAF-34C3-99D4B3927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A87D-8DFB-1E98-9AF7-65562FC0B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76C8B-0790-03D1-D411-8093C950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77CFF-49E9-1317-27E3-D08AB9CD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8A3-83E4-7238-A95C-FCCA1D6C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FA2C-CE8B-D36D-291D-B60FF9BF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D11DF-7721-73EE-50C8-A0954F300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3BBE-BECD-C86B-1DE0-DB4E3DCB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1861-57E1-73D4-A4AC-BBE3E282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237A-7416-6556-3D9C-B5BD7D73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8A9F8-EFF1-D526-BE02-6B8B0E1D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40DBF-1651-5631-CC9F-89F2664DC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946E3-80BB-93FC-F2BF-BB23DF90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B6D43-13E3-0C46-B2F5-5E5DA59F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D4EB-D335-E6BD-6346-56F0B856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7CD8-C3C3-6BDC-8373-AE539BE8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1A833-4C6F-CA99-338E-67D3237C1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EB0D-75ED-9CE6-D1D9-C6578FAA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43A3-AFB7-F7B5-8C26-C15A02B3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D8DA4-4714-2BB1-62C7-F92866C1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E1E6-460D-6256-F25E-72428EE3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10C55-C328-3E1B-B894-5E218CFD4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6D8B-2DE2-6328-3B60-0E34B4D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F467-6C9D-A9BD-0294-ED068161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19A0-1449-FEF0-C414-DD83E08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0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975B-ABA6-C509-7191-FB1C19F7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35628-A4FF-C5DF-7B24-F485E36C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5FB0-BB72-3436-4E68-D62CA81C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BDD14-94A2-D432-ABE1-681B09D6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E030-4F74-9A8A-63FE-E1F9832B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1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1F19-4EC6-6490-C4F2-DE341F6D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7D89B-E7FA-92A5-4EA2-3EF650CF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61075-9E41-DA44-CC72-0FD5D63E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CDC2A-9763-7170-D50D-478B8659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73BB-03B6-285A-68B1-9E28A73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C777-B938-C6F7-5D79-37656A70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BC70-8440-14F1-8B33-D81C608F5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D8029-2E84-F599-6DFE-DF03C613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1F68C-7E55-572B-63C8-D16B00B8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06079-9D5C-F622-68C5-C0A66F5D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60F6C-1BEB-64E5-1258-8926C73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6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635B-17AE-B7DF-7C1C-3D651BBF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8AF7F-B57D-F72B-73C4-CDC65BE7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F113-4022-78B3-4438-AD51753D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FE9DD-18A4-F790-FCF7-B1D4AFAC9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EF97A-5BC0-F2E1-C63F-2C50F8D32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AB349-4737-4433-08B7-783E76C9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F5800-4158-A8D6-426E-909145A9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4F071-0A36-A49A-EDFE-EA23451C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1B7B-F34C-FA5E-F976-7163C6C1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A826D-33C0-95BF-664D-1CF268C4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6C9DA-433E-D73E-AE21-D296D1B2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624BF-D4B7-EC21-DEEA-6D91686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A5364-61C9-12BF-2970-21010B84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9B10E-A301-A46D-FA99-21786DB9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CB223-8B71-5542-8409-A4418713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971C-16DA-7D28-41F6-F7D2E29B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57-2891-B7CF-ED32-A5BA5E66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E3356-1DD7-B594-3956-AF3BC827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291E-93A6-F47D-0F35-D0E11B2D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91EAF-CFEA-4ACD-4DEF-8BCADF45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3DFDE-E0AE-6EB3-A5DC-5DA02965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5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BCE2-7585-DCF0-8A0E-093FBD60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87A9A-8C42-3A9D-E957-31EDEFAAE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3B78A-A000-C8C6-0628-3400FE57C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0BBD4-2FB8-1FB3-FCB3-F7B1E7E5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AF3F5-2F5F-8103-2AE8-DF9523F4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740F2-4FD9-4000-D5CA-3B66711B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3C48-1CC5-B648-00C5-26527435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C7343-9C2E-E4AB-F539-FE1F07F02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A0E9D-CFA9-A29E-1B2A-4E9D523B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42A3-0AEE-99FF-FE30-119E94BC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12173-58D8-8E0F-6560-B3600A53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3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64DDE-10FE-AC41-5FB0-08E892998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AAD1A-244E-B236-CF3A-9877436B0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1A9C-9322-5A2A-D70E-711EBF9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888F-134B-D2F9-C654-75224F5C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D05D-9813-C779-432E-BC26E25F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E376-E313-595A-BC4F-2CCE1F1D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ADE2-FFEA-CD77-7C9C-1C2A977A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B889-EF2A-1F1D-6DCF-A86708A57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5EF71-85EB-EAF9-AAE8-8162BD04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AFBB1-78B1-FBD4-2BE8-7706CAE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B1C08-9385-104F-7C9D-DB1C3BF1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C41E-7A4E-CE55-1EE7-0F961646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D942D-B5CC-4841-2EFB-228E6452E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A6E5B-3823-BCA1-0670-F71B99096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4CC0C-F01B-547D-AE85-5730FD52E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50DB9-B714-D4A4-F829-CFC4C7B02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429B6-0BC9-0065-8576-D67A2CCC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6AB5F-5C92-8EF8-521F-09A47BB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0B816-7FC3-35CD-F9B6-D1A095B6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8683-0D91-3358-0EE4-8D024256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F05B9-F7F2-08BF-6761-7CAE821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F1A5D-FB50-1E77-83E0-6FED346E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55F68-382D-1B82-FEAE-604CCDCC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8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721B9-862B-0A80-3791-4E880CE6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3D8FC-747A-F481-CCC9-7786162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35122-5F5C-5411-A8F6-8348B310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4B80-8AE4-FBEF-F7EC-581EA054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7DEA-7216-DADA-974D-CF684DCF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1D043-7C6A-9471-4402-6B825DC78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D761-DFA7-9C1A-929E-F42B83FF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551A6-03E1-0DE9-EB0E-74345858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D0461-7C59-BC8E-595B-1D122CC3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BD14-6866-C303-B9F4-11529940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E0D04-220B-02AC-9472-92B54CA0D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FCE64-34D6-BBC8-1711-0ABE9A98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CC522-22AA-0D9B-C547-BAF75BB6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CAA51-D0E7-C643-9421-F06EFFF3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1BB9-693A-FDD9-0187-162F336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D90C7-0C64-8D9A-D5CE-1404289F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E343-FFBB-4CDB-09CC-338F75FE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D5B0-33E9-9295-8D24-4A3DE3FD8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01EB2-A95F-294D-BBF1-F859BDA14C0E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63D0-E012-90B9-03F3-46E4808D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890D-C6C7-EC65-F9EE-C3FC83A2E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FED86-0A60-E24A-BE74-088643F7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60764-5DBB-7886-8AF5-12650D47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257C-A7DD-19D8-5A42-A30F1A67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424C-37E3-5F07-51CA-E9B13ADD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08A1-2FE3-7565-AC14-636620E9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BE1E-F856-8AD9-6145-D6C5023F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9D678-ADA4-2492-4C9B-C90F97EB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C7D4-2677-677D-5824-76469E03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98131-1A41-7E26-2E0F-AD2CEE7AC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57D3B-0B14-7546-8722-D80E35C5FDAD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65C3-3933-9BC5-4C66-F661BBDBC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A5540-4B28-694E-EA52-40A94C6A1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B3589-7F66-E94F-ADA0-4DDF4C46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9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8D512-1478-3A1A-24F6-0B63AABF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B4CB0-4119-4987-51F1-950F3300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1030-0043-2D9C-28C3-B9A7A8EE3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7E042-FA9C-AF49-8D29-A6C6FB4F416B}" type="datetimeFigureOut">
              <a:rPr lang="en-US" smtClean="0"/>
              <a:t>1/5/26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F055-ABB5-E302-E8AA-45A3ED7B6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46E2-137D-64FF-7901-43081079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F2303-EFE2-874C-BA1C-A27A1514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maricopa.edu/accessibilityhandbook/chapter/inclusive-content-delivery/" TargetMode="External"/><Relationship Id="rId7" Type="http://schemas.openxmlformats.org/officeDocument/2006/relationships/hyperlink" Target="https://www.section508.gov/create/making-color-usage-accessible/" TargetMode="External"/><Relationship Id="rId2" Type="http://schemas.openxmlformats.org/officeDocument/2006/relationships/hyperlink" Target="https://webaim.org/techniques/alttex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ashington.edu/accesstech/checklist/contrast/" TargetMode="External"/><Relationship Id="rId5" Type="http://schemas.openxmlformats.org/officeDocument/2006/relationships/hyperlink" Target="https://www.mtsac.edu/accessibility/docs/Captioning-Principles.pdf" TargetMode="External"/><Relationship Id="rId4" Type="http://schemas.openxmlformats.org/officeDocument/2006/relationships/hyperlink" Target="https://www.youtube.com/watch?v=KcI5sA0dV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847C7-0D08-DC98-3882-BC56FD70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6839-C37A-253F-AD59-2CB881222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Multimedia Accessibility </a:t>
            </a:r>
          </a:p>
        </p:txBody>
      </p:sp>
    </p:spTree>
    <p:extLst>
      <p:ext uri="{BB962C8B-B14F-4D97-AF65-F5344CB8AC3E}">
        <p14:creationId xmlns:p14="http://schemas.microsoft.com/office/powerpoint/2010/main" val="297937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22871"/>
            <a:ext cx="9144000" cy="5497417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Key Requirements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Audio-Only:</a:t>
            </a: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Requires a text transcript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General:</a:t>
            </a: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All media must be navigable by keyboard and compatible     with assistive technologies, following WCAG 2.1 AA guidelines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Videos:</a:t>
            </a: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Must have synchronized closed captions and audio descriptions for important visual information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2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This Means for Content Creators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Videos:</a:t>
            </a: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Add captions (like YouTube's auto-captions, but reviewed for accuracy) and audio descriptions (a separate audio track describing visuals)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Audio:</a:t>
            </a:r>
            <a:r>
              <a:rPr lang="en-US" altLang="en-US" sz="2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Provide transcripts (HTML or plain text)</a:t>
            </a:r>
          </a:p>
          <a:p>
            <a:b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15EE-8EEF-E88A-BC46-99C0506C7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135D33-2585-B942-1830-279157F9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217"/>
            <a:ext cx="10515600" cy="30743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Font</a:t>
            </a:r>
          </a:p>
          <a:p>
            <a:pPr lvl="1"/>
            <a:r>
              <a:rPr lang="en-US" dirty="0"/>
              <a:t>Easy to read</a:t>
            </a:r>
          </a:p>
          <a:p>
            <a:pPr lvl="1"/>
            <a:r>
              <a:rPr lang="en-US" dirty="0"/>
              <a:t>Widely available</a:t>
            </a:r>
          </a:p>
          <a:p>
            <a:pPr lvl="1"/>
            <a:r>
              <a:rPr lang="en-US" dirty="0"/>
              <a:t>Sans-serif recommended</a:t>
            </a:r>
          </a:p>
          <a:p>
            <a:r>
              <a:rPr lang="en-US" dirty="0"/>
              <a:t>Size</a:t>
            </a:r>
          </a:p>
          <a:p>
            <a:pPr lvl="1"/>
            <a:r>
              <a:rPr lang="en-US" dirty="0"/>
              <a:t>Minimum 24 points recommended for body text</a:t>
            </a:r>
          </a:p>
          <a:p>
            <a:r>
              <a:rPr lang="en-US" dirty="0"/>
              <a:t>Formatting</a:t>
            </a:r>
          </a:p>
          <a:p>
            <a:pPr lvl="1"/>
            <a:r>
              <a:rPr lang="en-US" dirty="0"/>
              <a:t>Use all caps and italics sparingly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9FEAF7-8D6F-48FB-734E-6AD094D9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341" y="358419"/>
            <a:ext cx="6708913" cy="1325563"/>
          </a:xfrm>
        </p:spPr>
        <p:txBody>
          <a:bodyPr/>
          <a:lstStyle/>
          <a:p>
            <a:br>
              <a:rPr lang="en-US" u="sng" dirty="0"/>
            </a:br>
            <a:br>
              <a:rPr lang="en-US" u="sng" dirty="0"/>
            </a:br>
            <a:br>
              <a:rPr lang="en-US" u="sng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D3C1D-AE06-88CF-4920-2225FCE8C880}"/>
              </a:ext>
            </a:extLst>
          </p:cNvPr>
          <p:cNvSpPr txBox="1"/>
          <p:nvPr/>
        </p:nvSpPr>
        <p:spPr>
          <a:xfrm>
            <a:off x="5809447" y="804231"/>
            <a:ext cx="1216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6016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FAD1-197A-E74D-8D36-A4A029FD4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4F2B8F-A5CD-6915-4661-FE70FC48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322"/>
            <a:ext cx="10515600" cy="3074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Sufficient contrast</a:t>
            </a:r>
          </a:p>
          <a:p>
            <a:pPr lvl="1"/>
            <a:r>
              <a:rPr lang="en-US" dirty="0">
                <a:hlinkClick r:id="rId2"/>
              </a:rPr>
              <a:t>Contrast checker tool</a:t>
            </a:r>
          </a:p>
          <a:p>
            <a:r>
              <a:rPr lang="en-US" dirty="0"/>
              <a:t>Avoid using color alone to convey meaning (colorblind viewers)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B4461A-01AB-66C9-B823-7426031B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            Color &amp; Contrast</a:t>
            </a:r>
          </a:p>
        </p:txBody>
      </p:sp>
    </p:spTree>
    <p:extLst>
      <p:ext uri="{BB962C8B-B14F-4D97-AF65-F5344CB8AC3E}">
        <p14:creationId xmlns:p14="http://schemas.microsoft.com/office/powerpoint/2010/main" val="104056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EB38-E2C3-6AC7-D807-FABCCA50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Must make sense without the visuals</a:t>
            </a:r>
          </a:p>
          <a:p>
            <a:pPr lvl="1"/>
            <a:r>
              <a:rPr lang="en-US" dirty="0"/>
              <a:t>Verbally describe anything that visually conveys meaning </a:t>
            </a:r>
          </a:p>
          <a:p>
            <a:pPr lvl="2"/>
            <a:r>
              <a:rPr lang="en-US" dirty="0"/>
              <a:t>On-slide images, tables, animations; off slide resources (e.g. website)</a:t>
            </a:r>
          </a:p>
          <a:p>
            <a:pPr lvl="2"/>
            <a:r>
              <a:rPr lang="en-US" dirty="0"/>
              <a:t>Similar to alt text, describe the important or salient features of the visual</a:t>
            </a:r>
          </a:p>
          <a:p>
            <a:pPr lvl="1"/>
            <a:r>
              <a:rPr lang="en-US" dirty="0"/>
              <a:t>Avoid references that depend on vision</a:t>
            </a:r>
          </a:p>
          <a:p>
            <a:pPr lvl="2"/>
            <a:r>
              <a:rPr lang="en-US" dirty="0"/>
              <a:t>This shows… </a:t>
            </a:r>
            <a:r>
              <a:rPr lang="en-US" dirty="0">
                <a:sym typeface="Wingdings" panose="05000000000000000000" pitchFamily="2" charset="2"/>
              </a:rPr>
              <a:t> This map shows…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Turn the dial this way.  Turn the dial clockwise.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Click up here  Open the Design tab.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The highlighted words are…  The words “network” and “degree” are…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Try listening to your narration without looking at the video to see if it makes sense.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D4971-8F72-6BC0-450B-4DA83BAE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893" y="325368"/>
            <a:ext cx="2298215" cy="1325563"/>
          </a:xfrm>
        </p:spPr>
        <p:txBody>
          <a:bodyPr/>
          <a:lstStyle/>
          <a:p>
            <a:r>
              <a:rPr lang="en-US" dirty="0"/>
              <a:t>Narration</a:t>
            </a:r>
          </a:p>
        </p:txBody>
      </p:sp>
    </p:spTree>
    <p:extLst>
      <p:ext uri="{BB962C8B-B14F-4D97-AF65-F5344CB8AC3E}">
        <p14:creationId xmlns:p14="http://schemas.microsoft.com/office/powerpoint/2010/main" val="63801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5D23-345F-1CEA-CDE9-426D2588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473F-B53F-FAD3-F443-9D636A0D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AA-Level compliance: "Reasonable Useability"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captions 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Usable = </a:t>
            </a:r>
            <a:r>
              <a:rPr lang="en-US" b="1" dirty="0">
                <a:sym typeface="Wingdings" panose="05000000000000000000" pitchFamily="2" charset="2"/>
              </a:rPr>
              <a:t>edited </a:t>
            </a:r>
            <a:r>
              <a:rPr lang="en-US" dirty="0">
                <a:sym typeface="Wingdings" panose="05000000000000000000" pitchFamily="2" charset="2"/>
              </a:rPr>
              <a:t>captions (99% accuracy)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Automated usually insufficient (80-95% accuracy, some say only 60%)</a:t>
            </a:r>
            <a:endParaRPr lang="en-US" dirty="0"/>
          </a:p>
          <a:p>
            <a:pPr lvl="1"/>
            <a:r>
              <a:rPr lang="en-US" dirty="0"/>
              <a:t>Transcripts required for audio- or video-only.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AAA-Level: Gold standard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Edited captions + transcript and/or ASL interpretation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45C02-7A90-D4A7-72C6-106E922C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478" y="325368"/>
            <a:ext cx="5447522" cy="1325563"/>
          </a:xfrm>
        </p:spPr>
        <p:txBody>
          <a:bodyPr/>
          <a:lstStyle/>
          <a:p>
            <a:r>
              <a:rPr lang="en-US" dirty="0"/>
              <a:t>Captions/</a:t>
            </a:r>
            <a:r>
              <a:rPr lang="en-US" dirty="0" err="1"/>
              <a:t>Transcripton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9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1D29-7C6A-1024-9B0B-03888F5E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438"/>
            <a:ext cx="10515600" cy="30743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Free: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YouTube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Generate automatic captions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Manually edit for accuracy</a:t>
            </a:r>
          </a:p>
          <a:p>
            <a:r>
              <a:rPr lang="en-US" dirty="0"/>
              <a:t>Software: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Zoom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Automated captions with cloud recordings only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Can edit automated captions via the web portal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Camtasia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ScreenPal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Adobe Premiere</a:t>
            </a:r>
          </a:p>
          <a:p>
            <a:r>
              <a:rPr lang="en-US" dirty="0"/>
              <a:t>Paid services: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3Play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4F44B-A44E-5153-4697-11FC7EAA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0" y="116045"/>
            <a:ext cx="642954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Ways to get edited captions</a:t>
            </a:r>
          </a:p>
        </p:txBody>
      </p:sp>
    </p:spTree>
    <p:extLst>
      <p:ext uri="{BB962C8B-B14F-4D97-AF65-F5344CB8AC3E}">
        <p14:creationId xmlns:p14="http://schemas.microsoft.com/office/powerpoint/2010/main" val="270900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EAD8B2-825A-1092-1D29-1B94FA66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812"/>
            <a:ext cx="10515600" cy="3074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WebAIM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Alternative Text</a:t>
            </a:r>
            <a:r>
              <a:rPr lang="en-US" dirty="0"/>
              <a:t>.</a:t>
            </a:r>
          </a:p>
          <a:p>
            <a:r>
              <a:rPr lang="en-US" dirty="0"/>
              <a:t>Maricopa Community Colleges. </a:t>
            </a:r>
            <a:r>
              <a:rPr lang="en-US" dirty="0">
                <a:hlinkClick r:id="rId3"/>
              </a:rPr>
              <a:t>Inclusive Content Delivery</a:t>
            </a:r>
            <a:r>
              <a:rPr lang="en-US" dirty="0"/>
              <a:t>.</a:t>
            </a:r>
          </a:p>
          <a:p>
            <a:r>
              <a:rPr lang="en-US" dirty="0"/>
              <a:t>University of Vermont. </a:t>
            </a:r>
            <a:r>
              <a:rPr lang="en-US" dirty="0">
                <a:hlinkClick r:id="rId4"/>
              </a:rPr>
              <a:t>An Introduction to Accessible Multimedia: Captions and Transcripts</a:t>
            </a:r>
            <a:r>
              <a:rPr lang="en-US" dirty="0"/>
              <a:t>.</a:t>
            </a:r>
          </a:p>
          <a:p>
            <a:r>
              <a:rPr lang="en-US" dirty="0"/>
              <a:t>Mt. San Antonio College. </a:t>
            </a:r>
            <a:r>
              <a:rPr lang="en-US" dirty="0">
                <a:hlinkClick r:id="rId5"/>
              </a:rPr>
              <a:t>Principles for Accessible Captions</a:t>
            </a:r>
            <a:r>
              <a:rPr lang="en-US" dirty="0"/>
              <a:t>.</a:t>
            </a:r>
          </a:p>
          <a:p>
            <a:r>
              <a:rPr lang="en-US" dirty="0"/>
              <a:t>University of Washington. </a:t>
            </a:r>
            <a:r>
              <a:rPr lang="en-US" dirty="0">
                <a:hlinkClick r:id="rId6"/>
              </a:rPr>
              <a:t>Color Contrast</a:t>
            </a:r>
            <a:r>
              <a:rPr lang="en-US" dirty="0"/>
              <a:t>.</a:t>
            </a:r>
          </a:p>
          <a:p>
            <a:r>
              <a:rPr lang="en-US" dirty="0"/>
              <a:t>Section 508. </a:t>
            </a:r>
            <a:r>
              <a:rPr lang="en-US" dirty="0">
                <a:ea typeface="+mn-lt"/>
                <a:cs typeface="+mn-lt"/>
                <a:hlinkClick r:id="rId7"/>
              </a:rPr>
              <a:t>Making Color Usage Accessible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3167A-F6F1-9317-1042-18A7E5A1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40" y="237232"/>
            <a:ext cx="2628721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076857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MB PPT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- Media" id="{8BF46081-E092-9747-B31D-4CAD8B656400}" vid="{1981F42D-362A-D348-9F28-68805A52231B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3B2ECC4948B4AAC4E21187997D365" ma:contentTypeVersion="21" ma:contentTypeDescription="Create a new document." ma:contentTypeScope="" ma:versionID="41ca555bde1d2d66a526a4823af6e70b">
  <xsd:schema xmlns:xsd="http://www.w3.org/2001/XMLSchema" xmlns:xs="http://www.w3.org/2001/XMLSchema" xmlns:p="http://schemas.microsoft.com/office/2006/metadata/properties" xmlns:ns2="3882abd7-1ab7-48ef-8c98-72d235b81a08" xmlns:ns3="99231557-d139-4a0a-b246-b8b4047cac07" targetNamespace="http://schemas.microsoft.com/office/2006/metadata/properties" ma:root="true" ma:fieldsID="20520489816d2c24cdc92780ec7dd7ae" ns2:_="" ns3:_="">
    <xsd:import namespace="3882abd7-1ab7-48ef-8c98-72d235b81a08"/>
    <xsd:import namespace="99231557-d139-4a0a-b246-b8b4047ca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Note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2abd7-1ab7-48ef-8c98-72d235b81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31557-d139-4a0a-b246-b8b4047ca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83b254f-fc54-4dc1-869e-d2d00e5ecfec}" ma:internalName="TaxCatchAll" ma:showField="CatchAllData" ma:web="99231557-d139-4a0a-b246-b8b4047ca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2abd7-1ab7-48ef-8c98-72d235b81a08">
      <Terms xmlns="http://schemas.microsoft.com/office/infopath/2007/PartnerControls"/>
    </lcf76f155ced4ddcb4097134ff3c332f>
    <Notes xmlns="3882abd7-1ab7-48ef-8c98-72d235b81a08" xsi:nil="true"/>
    <TaxCatchAll xmlns="99231557-d139-4a0a-b246-b8b4047cac07" xsi:nil="true"/>
  </documentManagement>
</p:properties>
</file>

<file path=customXml/itemProps1.xml><?xml version="1.0" encoding="utf-8"?>
<ds:datastoreItem xmlns:ds="http://schemas.openxmlformats.org/officeDocument/2006/customXml" ds:itemID="{F38E3B36-10D7-4885-AA00-75E1D4B07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F91683-8BC4-4645-9F36-4804275DE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2abd7-1ab7-48ef-8c98-72d235b81a08"/>
    <ds:schemaRef ds:uri="99231557-d139-4a0a-b246-b8b4047ca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8D9D11-685B-4957-B4E3-88EDCBFECDFA}">
  <ds:schemaRefs>
    <ds:schemaRef ds:uri="3882abd7-1ab7-48ef-8c98-72d235b81a08"/>
    <ds:schemaRef ds:uri="99231557-d139-4a0a-b246-b8b4047cac0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UMB PPT</Template>
  <TotalTime>2661</TotalTime>
  <Words>405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Wingdings</vt:lpstr>
      <vt:lpstr>Custom Design</vt:lpstr>
      <vt:lpstr>UMB PPT2</vt:lpstr>
      <vt:lpstr>2_Custom Design</vt:lpstr>
      <vt:lpstr>1_Custom Design</vt:lpstr>
      <vt:lpstr>Multimedia Accessibility </vt:lpstr>
      <vt:lpstr>PowerPoint Presentation</vt:lpstr>
      <vt:lpstr>   </vt:lpstr>
      <vt:lpstr>              Color &amp; Contrast</vt:lpstr>
      <vt:lpstr>Narration</vt:lpstr>
      <vt:lpstr>Captions/Transcripton</vt:lpstr>
      <vt:lpstr> Ways to get edited captions</vt:lpstr>
      <vt:lpstr> 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Gillooly, Sharon</cp:lastModifiedBy>
  <cp:revision>131</cp:revision>
  <dcterms:created xsi:type="dcterms:W3CDTF">2026-01-05T19:57:33Z</dcterms:created>
  <dcterms:modified xsi:type="dcterms:W3CDTF">2026-01-07T17:59:20Z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0x01010082D3B2ECC4948B4AAC4E21187997D365</vt:lpwstr>
  </property>
  <property fmtid="{D5CDD505-2E9C-101B-9397-08002B2CF9AE}" pid="3" name="MediaServiceImageTags">
    <vt:lpwstr/>
  </property>
</Properties>
</file>