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64" r:id="rId5"/>
    <p:sldId id="282" r:id="rId6"/>
    <p:sldId id="281" r:id="rId7"/>
    <p:sldId id="257" r:id="rId8"/>
    <p:sldId id="283" r:id="rId9"/>
    <p:sldId id="261" r:id="rId10"/>
    <p:sldId id="284" r:id="rId11"/>
    <p:sldId id="274" r:id="rId12"/>
    <p:sldId id="285" r:id="rId13"/>
    <p:sldId id="293" r:id="rId14"/>
    <p:sldId id="295" r:id="rId15"/>
    <p:sldId id="296" r:id="rId16"/>
    <p:sldId id="297" r:id="rId17"/>
    <p:sldId id="294" r:id="rId18"/>
    <p:sldId id="290" r:id="rId19"/>
    <p:sldId id="270" r:id="rId20"/>
    <p:sldId id="278" r:id="rId21"/>
    <p:sldId id="286" r:id="rId22"/>
    <p:sldId id="265" r:id="rId23"/>
    <p:sldId id="268" r:id="rId24"/>
    <p:sldId id="266" r:id="rId25"/>
    <p:sldId id="267" r:id="rId26"/>
    <p:sldId id="287" r:id="rId27"/>
    <p:sldId id="289" r:id="rId28"/>
    <p:sldId id="269" r:id="rId29"/>
    <p:sldId id="298" r:id="rId30"/>
    <p:sldId id="271" r:id="rId31"/>
    <p:sldId id="299" r:id="rId32"/>
    <p:sldId id="272" r:id="rId33"/>
    <p:sldId id="300" r:id="rId34"/>
    <p:sldId id="273" r:id="rId35"/>
    <p:sldId id="275" r:id="rId36"/>
    <p:sldId id="276" r:id="rId37"/>
    <p:sldId id="277" r:id="rId38"/>
    <p:sldId id="291"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49" autoAdjust="0"/>
    <p:restoredTop sz="65395" autoAdjust="0"/>
  </p:normalViewPr>
  <p:slideViewPr>
    <p:cSldViewPr snapToGrid="0">
      <p:cViewPr>
        <p:scale>
          <a:sx n="73" d="100"/>
          <a:sy n="73" d="100"/>
        </p:scale>
        <p:origin x="4152"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endez, Becky" userId="8967fac8-110f-4acc-a8e9-6c33e880c41b" providerId="ADAL" clId="{C19FC735-05FE-44BE-BA92-B4A1DFE23A29}"/>
    <pc:docChg chg="custSel delSld modSld">
      <pc:chgData name="Menendez, Becky" userId="8967fac8-110f-4acc-a8e9-6c33e880c41b" providerId="ADAL" clId="{C19FC735-05FE-44BE-BA92-B4A1DFE23A29}" dt="2026-03-27T20:35:26.305" v="38" actId="478"/>
      <pc:docMkLst>
        <pc:docMk/>
      </pc:docMkLst>
      <pc:sldChg chg="delSp mod delAnim">
        <pc:chgData name="Menendez, Becky" userId="8967fac8-110f-4acc-a8e9-6c33e880c41b" providerId="ADAL" clId="{C19FC735-05FE-44BE-BA92-B4A1DFE23A29}" dt="2026-03-27T20:34:04.120" v="7" actId="478"/>
        <pc:sldMkLst>
          <pc:docMk/>
          <pc:sldMk cId="1436498455" sldId="257"/>
        </pc:sldMkLst>
        <pc:picChg chg="del">
          <ac:chgData name="Menendez, Becky" userId="8967fac8-110f-4acc-a8e9-6c33e880c41b" providerId="ADAL" clId="{C19FC735-05FE-44BE-BA92-B4A1DFE23A29}" dt="2026-03-27T20:34:04.120" v="7" actId="478"/>
          <ac:picMkLst>
            <pc:docMk/>
            <pc:sldMk cId="1436498455" sldId="257"/>
            <ac:picMk id="4" creationId="{B7B9E92F-4EDA-A3B7-CA69-AA23CF6F38B8}"/>
          </ac:picMkLst>
        </pc:picChg>
      </pc:sldChg>
      <pc:sldChg chg="delSp mod delAnim">
        <pc:chgData name="Menendez, Becky" userId="8967fac8-110f-4acc-a8e9-6c33e880c41b" providerId="ADAL" clId="{C19FC735-05FE-44BE-BA92-B4A1DFE23A29}" dt="2026-03-27T20:34:08.334" v="9" actId="478"/>
        <pc:sldMkLst>
          <pc:docMk/>
          <pc:sldMk cId="1189778240" sldId="261"/>
        </pc:sldMkLst>
        <pc:picChg chg="del">
          <ac:chgData name="Menendez, Becky" userId="8967fac8-110f-4acc-a8e9-6c33e880c41b" providerId="ADAL" clId="{C19FC735-05FE-44BE-BA92-B4A1DFE23A29}" dt="2026-03-27T20:34:08.334" v="9" actId="478"/>
          <ac:picMkLst>
            <pc:docMk/>
            <pc:sldMk cId="1189778240" sldId="261"/>
            <ac:picMk id="7" creationId="{4EE02F84-7F02-D63A-77B7-AEF71A31B54B}"/>
          </ac:picMkLst>
        </pc:picChg>
      </pc:sldChg>
      <pc:sldChg chg="delSp mod delAnim">
        <pc:chgData name="Menendez, Becky" userId="8967fac8-110f-4acc-a8e9-6c33e880c41b" providerId="ADAL" clId="{C19FC735-05FE-44BE-BA92-B4A1DFE23A29}" dt="2026-03-27T20:33:58.755" v="5" actId="478"/>
        <pc:sldMkLst>
          <pc:docMk/>
          <pc:sldMk cId="4285302681" sldId="264"/>
        </pc:sldMkLst>
        <pc:picChg chg="del">
          <ac:chgData name="Menendez, Becky" userId="8967fac8-110f-4acc-a8e9-6c33e880c41b" providerId="ADAL" clId="{C19FC735-05FE-44BE-BA92-B4A1DFE23A29}" dt="2026-03-27T20:33:58.755" v="5" actId="478"/>
          <ac:picMkLst>
            <pc:docMk/>
            <pc:sldMk cId="4285302681" sldId="264"/>
            <ac:picMk id="4" creationId="{6A429A83-EC71-6F0C-2B02-981F946BDD26}"/>
          </ac:picMkLst>
        </pc:picChg>
      </pc:sldChg>
      <pc:sldChg chg="delSp mod delAnim">
        <pc:chgData name="Menendez, Becky" userId="8967fac8-110f-4acc-a8e9-6c33e880c41b" providerId="ADAL" clId="{C19FC735-05FE-44BE-BA92-B4A1DFE23A29}" dt="2026-03-27T20:34:44.903" v="22" actId="478"/>
        <pc:sldMkLst>
          <pc:docMk/>
          <pc:sldMk cId="3310769252" sldId="265"/>
        </pc:sldMkLst>
        <pc:picChg chg="del">
          <ac:chgData name="Menendez, Becky" userId="8967fac8-110f-4acc-a8e9-6c33e880c41b" providerId="ADAL" clId="{C19FC735-05FE-44BE-BA92-B4A1DFE23A29}" dt="2026-03-27T20:34:44.903" v="22" actId="478"/>
          <ac:picMkLst>
            <pc:docMk/>
            <pc:sldMk cId="3310769252" sldId="265"/>
            <ac:picMk id="3" creationId="{76265D41-579F-17FE-0CDE-9A8E0705435E}"/>
          </ac:picMkLst>
        </pc:picChg>
      </pc:sldChg>
      <pc:sldChg chg="delSp mod delAnim">
        <pc:chgData name="Menendez, Becky" userId="8967fac8-110f-4acc-a8e9-6c33e880c41b" providerId="ADAL" clId="{C19FC735-05FE-44BE-BA92-B4A1DFE23A29}" dt="2026-03-27T20:34:49.944" v="24" actId="478"/>
        <pc:sldMkLst>
          <pc:docMk/>
          <pc:sldMk cId="3460837159" sldId="266"/>
        </pc:sldMkLst>
        <pc:picChg chg="del">
          <ac:chgData name="Menendez, Becky" userId="8967fac8-110f-4acc-a8e9-6c33e880c41b" providerId="ADAL" clId="{C19FC735-05FE-44BE-BA92-B4A1DFE23A29}" dt="2026-03-27T20:34:49.944" v="24" actId="478"/>
          <ac:picMkLst>
            <pc:docMk/>
            <pc:sldMk cId="3460837159" sldId="266"/>
            <ac:picMk id="5" creationId="{2E56F82F-BC37-13E2-BCCB-946BEF92A3A1}"/>
          </ac:picMkLst>
        </pc:picChg>
      </pc:sldChg>
      <pc:sldChg chg="delSp mod delAnim">
        <pc:chgData name="Menendez, Becky" userId="8967fac8-110f-4acc-a8e9-6c33e880c41b" providerId="ADAL" clId="{C19FC735-05FE-44BE-BA92-B4A1DFE23A29}" dt="2026-03-27T20:34:52.464" v="25" actId="478"/>
        <pc:sldMkLst>
          <pc:docMk/>
          <pc:sldMk cId="986921420" sldId="267"/>
        </pc:sldMkLst>
        <pc:picChg chg="del">
          <ac:chgData name="Menendez, Becky" userId="8967fac8-110f-4acc-a8e9-6c33e880c41b" providerId="ADAL" clId="{C19FC735-05FE-44BE-BA92-B4A1DFE23A29}" dt="2026-03-27T20:34:52.464" v="25" actId="478"/>
          <ac:picMkLst>
            <pc:docMk/>
            <pc:sldMk cId="986921420" sldId="267"/>
            <ac:picMk id="3" creationId="{890FAFF9-FDF5-5AA4-F791-41C12BCEBDED}"/>
          </ac:picMkLst>
        </pc:picChg>
      </pc:sldChg>
      <pc:sldChg chg="delSp mod delAnim">
        <pc:chgData name="Menendez, Becky" userId="8967fac8-110f-4acc-a8e9-6c33e880c41b" providerId="ADAL" clId="{C19FC735-05FE-44BE-BA92-B4A1DFE23A29}" dt="2026-03-27T20:34:47.486" v="23" actId="478"/>
        <pc:sldMkLst>
          <pc:docMk/>
          <pc:sldMk cId="2104412426" sldId="268"/>
        </pc:sldMkLst>
        <pc:picChg chg="del">
          <ac:chgData name="Menendez, Becky" userId="8967fac8-110f-4acc-a8e9-6c33e880c41b" providerId="ADAL" clId="{C19FC735-05FE-44BE-BA92-B4A1DFE23A29}" dt="2026-03-27T20:34:47.486" v="23" actId="478"/>
          <ac:picMkLst>
            <pc:docMk/>
            <pc:sldMk cId="2104412426" sldId="268"/>
            <ac:picMk id="3" creationId="{6815B9DD-FA26-29C7-C9E0-0AC0A4E299A1}"/>
          </ac:picMkLst>
        </pc:picChg>
      </pc:sldChg>
      <pc:sldChg chg="delSp mod delAnim">
        <pc:chgData name="Menendez, Becky" userId="8967fac8-110f-4acc-a8e9-6c33e880c41b" providerId="ADAL" clId="{C19FC735-05FE-44BE-BA92-B4A1DFE23A29}" dt="2026-03-27T20:35:01.016" v="28" actId="478"/>
        <pc:sldMkLst>
          <pc:docMk/>
          <pc:sldMk cId="2712213031" sldId="269"/>
        </pc:sldMkLst>
        <pc:picChg chg="del">
          <ac:chgData name="Menendez, Becky" userId="8967fac8-110f-4acc-a8e9-6c33e880c41b" providerId="ADAL" clId="{C19FC735-05FE-44BE-BA92-B4A1DFE23A29}" dt="2026-03-27T20:35:01.016" v="28" actId="478"/>
          <ac:picMkLst>
            <pc:docMk/>
            <pc:sldMk cId="2712213031" sldId="269"/>
            <ac:picMk id="3" creationId="{A8CB32AD-4865-6036-7A4A-F1F3527798CD}"/>
          </ac:picMkLst>
        </pc:picChg>
      </pc:sldChg>
      <pc:sldChg chg="delSp mod delAnim">
        <pc:chgData name="Menendez, Becky" userId="8967fac8-110f-4acc-a8e9-6c33e880c41b" providerId="ADAL" clId="{C19FC735-05FE-44BE-BA92-B4A1DFE23A29}" dt="2026-03-27T20:34:36.798" v="19" actId="478"/>
        <pc:sldMkLst>
          <pc:docMk/>
          <pc:sldMk cId="1222764789" sldId="270"/>
        </pc:sldMkLst>
        <pc:picChg chg="del">
          <ac:chgData name="Menendez, Becky" userId="8967fac8-110f-4acc-a8e9-6c33e880c41b" providerId="ADAL" clId="{C19FC735-05FE-44BE-BA92-B4A1DFE23A29}" dt="2026-03-27T20:34:36.798" v="19" actId="478"/>
          <ac:picMkLst>
            <pc:docMk/>
            <pc:sldMk cId="1222764789" sldId="270"/>
            <ac:picMk id="2" creationId="{361D9E41-7A97-09E3-345D-DAD22CB78275}"/>
          </ac:picMkLst>
        </pc:picChg>
      </pc:sldChg>
      <pc:sldChg chg="delSp mod delAnim">
        <pc:chgData name="Menendez, Becky" userId="8967fac8-110f-4acc-a8e9-6c33e880c41b" providerId="ADAL" clId="{C19FC735-05FE-44BE-BA92-B4A1DFE23A29}" dt="2026-03-27T20:35:06.543" v="30" actId="478"/>
        <pc:sldMkLst>
          <pc:docMk/>
          <pc:sldMk cId="4284999700" sldId="271"/>
        </pc:sldMkLst>
        <pc:picChg chg="del">
          <ac:chgData name="Menendez, Becky" userId="8967fac8-110f-4acc-a8e9-6c33e880c41b" providerId="ADAL" clId="{C19FC735-05FE-44BE-BA92-B4A1DFE23A29}" dt="2026-03-27T20:35:06.543" v="30" actId="478"/>
          <ac:picMkLst>
            <pc:docMk/>
            <pc:sldMk cId="4284999700" sldId="271"/>
            <ac:picMk id="2" creationId="{188F982B-7CAA-683A-BC0B-D647DE4EA58B}"/>
          </ac:picMkLst>
        </pc:picChg>
      </pc:sldChg>
      <pc:sldChg chg="delSp mod delAnim">
        <pc:chgData name="Menendez, Becky" userId="8967fac8-110f-4acc-a8e9-6c33e880c41b" providerId="ADAL" clId="{C19FC735-05FE-44BE-BA92-B4A1DFE23A29}" dt="2026-03-27T20:35:09.776" v="31" actId="478"/>
        <pc:sldMkLst>
          <pc:docMk/>
          <pc:sldMk cId="1119702480" sldId="272"/>
        </pc:sldMkLst>
        <pc:picChg chg="del">
          <ac:chgData name="Menendez, Becky" userId="8967fac8-110f-4acc-a8e9-6c33e880c41b" providerId="ADAL" clId="{C19FC735-05FE-44BE-BA92-B4A1DFE23A29}" dt="2026-03-27T20:35:09.776" v="31" actId="478"/>
          <ac:picMkLst>
            <pc:docMk/>
            <pc:sldMk cId="1119702480" sldId="272"/>
            <ac:picMk id="2" creationId="{A190F597-99FE-26AE-6E1F-449D8634180D}"/>
          </ac:picMkLst>
        </pc:picChg>
      </pc:sldChg>
      <pc:sldChg chg="delSp mod delAnim">
        <pc:chgData name="Menendez, Becky" userId="8967fac8-110f-4acc-a8e9-6c33e880c41b" providerId="ADAL" clId="{C19FC735-05FE-44BE-BA92-B4A1DFE23A29}" dt="2026-03-27T20:35:14.406" v="33" actId="478"/>
        <pc:sldMkLst>
          <pc:docMk/>
          <pc:sldMk cId="146746439" sldId="273"/>
        </pc:sldMkLst>
        <pc:picChg chg="del">
          <ac:chgData name="Menendez, Becky" userId="8967fac8-110f-4acc-a8e9-6c33e880c41b" providerId="ADAL" clId="{C19FC735-05FE-44BE-BA92-B4A1DFE23A29}" dt="2026-03-27T20:35:14.406" v="33" actId="478"/>
          <ac:picMkLst>
            <pc:docMk/>
            <pc:sldMk cId="146746439" sldId="273"/>
            <ac:picMk id="4" creationId="{7F5C741D-E729-8FFC-1E93-245000AFE054}"/>
          </ac:picMkLst>
        </pc:picChg>
      </pc:sldChg>
      <pc:sldChg chg="delSp mod delAnim">
        <pc:chgData name="Menendez, Becky" userId="8967fac8-110f-4acc-a8e9-6c33e880c41b" providerId="ADAL" clId="{C19FC735-05FE-44BE-BA92-B4A1DFE23A29}" dt="2026-03-27T20:34:12.672" v="11" actId="478"/>
        <pc:sldMkLst>
          <pc:docMk/>
          <pc:sldMk cId="217272967" sldId="274"/>
        </pc:sldMkLst>
        <pc:picChg chg="del">
          <ac:chgData name="Menendez, Becky" userId="8967fac8-110f-4acc-a8e9-6c33e880c41b" providerId="ADAL" clId="{C19FC735-05FE-44BE-BA92-B4A1DFE23A29}" dt="2026-03-27T20:34:12.672" v="11" actId="478"/>
          <ac:picMkLst>
            <pc:docMk/>
            <pc:sldMk cId="217272967" sldId="274"/>
            <ac:picMk id="6" creationId="{B8896E1E-5BF7-8605-2346-6CC1B346F6FF}"/>
          </ac:picMkLst>
        </pc:picChg>
      </pc:sldChg>
      <pc:sldChg chg="delSp mod delAnim">
        <pc:chgData name="Menendez, Becky" userId="8967fac8-110f-4acc-a8e9-6c33e880c41b" providerId="ADAL" clId="{C19FC735-05FE-44BE-BA92-B4A1DFE23A29}" dt="2026-03-27T20:35:16.592" v="34" actId="478"/>
        <pc:sldMkLst>
          <pc:docMk/>
          <pc:sldMk cId="2845318449" sldId="275"/>
        </pc:sldMkLst>
        <pc:picChg chg="del">
          <ac:chgData name="Menendez, Becky" userId="8967fac8-110f-4acc-a8e9-6c33e880c41b" providerId="ADAL" clId="{C19FC735-05FE-44BE-BA92-B4A1DFE23A29}" dt="2026-03-27T20:35:16.592" v="34" actId="478"/>
          <ac:picMkLst>
            <pc:docMk/>
            <pc:sldMk cId="2845318449" sldId="275"/>
            <ac:picMk id="4" creationId="{D79E3ACD-0D4E-5202-F46C-5A1CF1C9026E}"/>
          </ac:picMkLst>
        </pc:picChg>
      </pc:sldChg>
      <pc:sldChg chg="delSp mod delAnim">
        <pc:chgData name="Menendez, Becky" userId="8967fac8-110f-4acc-a8e9-6c33e880c41b" providerId="ADAL" clId="{C19FC735-05FE-44BE-BA92-B4A1DFE23A29}" dt="2026-03-27T20:35:19.062" v="35" actId="478"/>
        <pc:sldMkLst>
          <pc:docMk/>
          <pc:sldMk cId="2958746288" sldId="276"/>
        </pc:sldMkLst>
        <pc:picChg chg="del">
          <ac:chgData name="Menendez, Becky" userId="8967fac8-110f-4acc-a8e9-6c33e880c41b" providerId="ADAL" clId="{C19FC735-05FE-44BE-BA92-B4A1DFE23A29}" dt="2026-03-27T20:35:19.062" v="35" actId="478"/>
          <ac:picMkLst>
            <pc:docMk/>
            <pc:sldMk cId="2958746288" sldId="276"/>
            <ac:picMk id="4" creationId="{460739EB-C43A-FC9D-906C-59432EEC2C47}"/>
          </ac:picMkLst>
        </pc:picChg>
      </pc:sldChg>
      <pc:sldChg chg="delSp mod delAnim">
        <pc:chgData name="Menendez, Becky" userId="8967fac8-110f-4acc-a8e9-6c33e880c41b" providerId="ADAL" clId="{C19FC735-05FE-44BE-BA92-B4A1DFE23A29}" dt="2026-03-27T20:35:21.306" v="36" actId="478"/>
        <pc:sldMkLst>
          <pc:docMk/>
          <pc:sldMk cId="3296574677" sldId="277"/>
        </pc:sldMkLst>
        <pc:picChg chg="del">
          <ac:chgData name="Menendez, Becky" userId="8967fac8-110f-4acc-a8e9-6c33e880c41b" providerId="ADAL" clId="{C19FC735-05FE-44BE-BA92-B4A1DFE23A29}" dt="2026-03-27T20:35:21.306" v="36" actId="478"/>
          <ac:picMkLst>
            <pc:docMk/>
            <pc:sldMk cId="3296574677" sldId="277"/>
            <ac:picMk id="4" creationId="{1788CDC6-A3E2-D714-66E9-47D97CAEB50F}"/>
          </ac:picMkLst>
        </pc:picChg>
      </pc:sldChg>
      <pc:sldChg chg="delSp mod delAnim">
        <pc:chgData name="Menendez, Becky" userId="8967fac8-110f-4acc-a8e9-6c33e880c41b" providerId="ADAL" clId="{C19FC735-05FE-44BE-BA92-B4A1DFE23A29}" dt="2026-03-27T20:34:40.399" v="20" actId="478"/>
        <pc:sldMkLst>
          <pc:docMk/>
          <pc:sldMk cId="2823061727" sldId="278"/>
        </pc:sldMkLst>
        <pc:picChg chg="del">
          <ac:chgData name="Menendez, Becky" userId="8967fac8-110f-4acc-a8e9-6c33e880c41b" providerId="ADAL" clId="{C19FC735-05FE-44BE-BA92-B4A1DFE23A29}" dt="2026-03-27T20:34:40.399" v="20" actId="478"/>
          <ac:picMkLst>
            <pc:docMk/>
            <pc:sldMk cId="2823061727" sldId="278"/>
            <ac:picMk id="5" creationId="{DFEEAA3C-A18B-9B94-4EEB-1C780DCAE9B0}"/>
          </ac:picMkLst>
        </pc:picChg>
      </pc:sldChg>
      <pc:sldChg chg="del">
        <pc:chgData name="Menendez, Becky" userId="8967fac8-110f-4acc-a8e9-6c33e880c41b" providerId="ADAL" clId="{C19FC735-05FE-44BE-BA92-B4A1DFE23A29}" dt="2026-03-27T20:33:49.407" v="4" actId="47"/>
        <pc:sldMkLst>
          <pc:docMk/>
          <pc:sldMk cId="3898556813" sldId="279"/>
        </pc:sldMkLst>
      </pc:sldChg>
      <pc:sldChg chg="del">
        <pc:chgData name="Menendez, Becky" userId="8967fac8-110f-4acc-a8e9-6c33e880c41b" providerId="ADAL" clId="{C19FC735-05FE-44BE-BA92-B4A1DFE23A29}" dt="2026-03-27T20:33:49.407" v="4" actId="47"/>
        <pc:sldMkLst>
          <pc:docMk/>
          <pc:sldMk cId="2141898918" sldId="280"/>
        </pc:sldMkLst>
      </pc:sldChg>
      <pc:sldChg chg="delSp mod delAnim">
        <pc:chgData name="Menendez, Becky" userId="8967fac8-110f-4acc-a8e9-6c33e880c41b" providerId="ADAL" clId="{C19FC735-05FE-44BE-BA92-B4A1DFE23A29}" dt="2026-03-27T20:34:02.360" v="6" actId="478"/>
        <pc:sldMkLst>
          <pc:docMk/>
          <pc:sldMk cId="2956352644" sldId="281"/>
        </pc:sldMkLst>
        <pc:picChg chg="del">
          <ac:chgData name="Menendez, Becky" userId="8967fac8-110f-4acc-a8e9-6c33e880c41b" providerId="ADAL" clId="{C19FC735-05FE-44BE-BA92-B4A1DFE23A29}" dt="2026-03-27T20:34:02.360" v="6" actId="478"/>
          <ac:picMkLst>
            <pc:docMk/>
            <pc:sldMk cId="2956352644" sldId="281"/>
            <ac:picMk id="5" creationId="{02E83B6B-5536-24E3-B84F-955F4094CBFC}"/>
          </ac:picMkLst>
        </pc:picChg>
      </pc:sldChg>
      <pc:sldChg chg="modSp mod modShow">
        <pc:chgData name="Menendez, Becky" userId="8967fac8-110f-4acc-a8e9-6c33e880c41b" providerId="ADAL" clId="{C19FC735-05FE-44BE-BA92-B4A1DFE23A29}" dt="2026-03-27T20:33:38.400" v="3" actId="729"/>
        <pc:sldMkLst>
          <pc:docMk/>
          <pc:sldMk cId="351746591" sldId="282"/>
        </pc:sldMkLst>
        <pc:spChg chg="mod">
          <ac:chgData name="Menendez, Becky" userId="8967fac8-110f-4acc-a8e9-6c33e880c41b" providerId="ADAL" clId="{C19FC735-05FE-44BE-BA92-B4A1DFE23A29}" dt="2026-03-27T20:33:12.103" v="0" actId="20577"/>
          <ac:spMkLst>
            <pc:docMk/>
            <pc:sldMk cId="351746591" sldId="282"/>
            <ac:spMk id="2" creationId="{2BA00190-0F90-AA64-1C31-F9307C481239}"/>
          </ac:spMkLst>
        </pc:spChg>
        <pc:spChg chg="mod">
          <ac:chgData name="Menendez, Becky" userId="8967fac8-110f-4acc-a8e9-6c33e880c41b" providerId="ADAL" clId="{C19FC735-05FE-44BE-BA92-B4A1DFE23A29}" dt="2026-03-27T20:33:26.162" v="2" actId="27636"/>
          <ac:spMkLst>
            <pc:docMk/>
            <pc:sldMk cId="351746591" sldId="282"/>
            <ac:spMk id="3" creationId="{41F7A435-482D-4E7C-FDE4-0D72D14ED703}"/>
          </ac:spMkLst>
        </pc:spChg>
      </pc:sldChg>
      <pc:sldChg chg="delSp mod delAnim">
        <pc:chgData name="Menendez, Becky" userId="8967fac8-110f-4acc-a8e9-6c33e880c41b" providerId="ADAL" clId="{C19FC735-05FE-44BE-BA92-B4A1DFE23A29}" dt="2026-03-27T20:34:06.118" v="8" actId="478"/>
        <pc:sldMkLst>
          <pc:docMk/>
          <pc:sldMk cId="961460818" sldId="283"/>
        </pc:sldMkLst>
        <pc:picChg chg="del">
          <ac:chgData name="Menendez, Becky" userId="8967fac8-110f-4acc-a8e9-6c33e880c41b" providerId="ADAL" clId="{C19FC735-05FE-44BE-BA92-B4A1DFE23A29}" dt="2026-03-27T20:34:06.118" v="8" actId="478"/>
          <ac:picMkLst>
            <pc:docMk/>
            <pc:sldMk cId="961460818" sldId="283"/>
            <ac:picMk id="4" creationId="{85776F9A-F39C-24C9-832F-5855C1A0C612}"/>
          </ac:picMkLst>
        </pc:picChg>
      </pc:sldChg>
      <pc:sldChg chg="delSp mod delAnim">
        <pc:chgData name="Menendez, Becky" userId="8967fac8-110f-4acc-a8e9-6c33e880c41b" providerId="ADAL" clId="{C19FC735-05FE-44BE-BA92-B4A1DFE23A29}" dt="2026-03-27T20:34:10.495" v="10" actId="478"/>
        <pc:sldMkLst>
          <pc:docMk/>
          <pc:sldMk cId="344027657" sldId="284"/>
        </pc:sldMkLst>
        <pc:picChg chg="del">
          <ac:chgData name="Menendez, Becky" userId="8967fac8-110f-4acc-a8e9-6c33e880c41b" providerId="ADAL" clId="{C19FC735-05FE-44BE-BA92-B4A1DFE23A29}" dt="2026-03-27T20:34:10.495" v="10" actId="478"/>
          <ac:picMkLst>
            <pc:docMk/>
            <pc:sldMk cId="344027657" sldId="284"/>
            <ac:picMk id="4" creationId="{F58E4662-7298-8E75-4D11-953B63203D17}"/>
          </ac:picMkLst>
        </pc:picChg>
      </pc:sldChg>
      <pc:sldChg chg="delSp mod delAnim">
        <pc:chgData name="Menendez, Becky" userId="8967fac8-110f-4acc-a8e9-6c33e880c41b" providerId="ADAL" clId="{C19FC735-05FE-44BE-BA92-B4A1DFE23A29}" dt="2026-03-27T20:34:14.798" v="12" actId="478"/>
        <pc:sldMkLst>
          <pc:docMk/>
          <pc:sldMk cId="1588938538" sldId="285"/>
        </pc:sldMkLst>
        <pc:picChg chg="del">
          <ac:chgData name="Menendez, Becky" userId="8967fac8-110f-4acc-a8e9-6c33e880c41b" providerId="ADAL" clId="{C19FC735-05FE-44BE-BA92-B4A1DFE23A29}" dt="2026-03-27T20:34:14.798" v="12" actId="478"/>
          <ac:picMkLst>
            <pc:docMk/>
            <pc:sldMk cId="1588938538" sldId="285"/>
            <ac:picMk id="4" creationId="{C084C93D-A06B-DA65-720F-CAA90A0642BB}"/>
          </ac:picMkLst>
        </pc:picChg>
      </pc:sldChg>
      <pc:sldChg chg="delSp mod delAnim">
        <pc:chgData name="Menendez, Becky" userId="8967fac8-110f-4acc-a8e9-6c33e880c41b" providerId="ADAL" clId="{C19FC735-05FE-44BE-BA92-B4A1DFE23A29}" dt="2026-03-27T20:34:42.806" v="21" actId="478"/>
        <pc:sldMkLst>
          <pc:docMk/>
          <pc:sldMk cId="349505446" sldId="286"/>
        </pc:sldMkLst>
        <pc:picChg chg="del">
          <ac:chgData name="Menendez, Becky" userId="8967fac8-110f-4acc-a8e9-6c33e880c41b" providerId="ADAL" clId="{C19FC735-05FE-44BE-BA92-B4A1DFE23A29}" dt="2026-03-27T20:34:42.806" v="21" actId="478"/>
          <ac:picMkLst>
            <pc:docMk/>
            <pc:sldMk cId="349505446" sldId="286"/>
            <ac:picMk id="3" creationId="{51813606-D184-CF3A-F435-7E8C61A7AC90}"/>
          </ac:picMkLst>
        </pc:picChg>
      </pc:sldChg>
      <pc:sldChg chg="delSp mod delAnim">
        <pc:chgData name="Menendez, Becky" userId="8967fac8-110f-4acc-a8e9-6c33e880c41b" providerId="ADAL" clId="{C19FC735-05FE-44BE-BA92-B4A1DFE23A29}" dt="2026-03-27T20:34:55.832" v="26" actId="478"/>
        <pc:sldMkLst>
          <pc:docMk/>
          <pc:sldMk cId="2606730740" sldId="287"/>
        </pc:sldMkLst>
        <pc:picChg chg="del">
          <ac:chgData name="Menendez, Becky" userId="8967fac8-110f-4acc-a8e9-6c33e880c41b" providerId="ADAL" clId="{C19FC735-05FE-44BE-BA92-B4A1DFE23A29}" dt="2026-03-27T20:34:55.832" v="26" actId="478"/>
          <ac:picMkLst>
            <pc:docMk/>
            <pc:sldMk cId="2606730740" sldId="287"/>
            <ac:picMk id="3" creationId="{4E94A763-1B23-F8BA-88E8-DB9B27E306C7}"/>
          </ac:picMkLst>
        </pc:picChg>
      </pc:sldChg>
      <pc:sldChg chg="delSp mod delAnim">
        <pc:chgData name="Menendez, Becky" userId="8967fac8-110f-4acc-a8e9-6c33e880c41b" providerId="ADAL" clId="{C19FC735-05FE-44BE-BA92-B4A1DFE23A29}" dt="2026-03-27T20:35:26.305" v="38" actId="478"/>
        <pc:sldMkLst>
          <pc:docMk/>
          <pc:sldMk cId="3928604489" sldId="288"/>
        </pc:sldMkLst>
        <pc:picChg chg="del">
          <ac:chgData name="Menendez, Becky" userId="8967fac8-110f-4acc-a8e9-6c33e880c41b" providerId="ADAL" clId="{C19FC735-05FE-44BE-BA92-B4A1DFE23A29}" dt="2026-03-27T20:35:26.305" v="38" actId="478"/>
          <ac:picMkLst>
            <pc:docMk/>
            <pc:sldMk cId="3928604489" sldId="288"/>
            <ac:picMk id="4" creationId="{55FAAA88-7B88-6700-E8EA-2E4095B1D0FC}"/>
          </ac:picMkLst>
        </pc:picChg>
      </pc:sldChg>
      <pc:sldChg chg="delSp mod delAnim">
        <pc:chgData name="Menendez, Becky" userId="8967fac8-110f-4acc-a8e9-6c33e880c41b" providerId="ADAL" clId="{C19FC735-05FE-44BE-BA92-B4A1DFE23A29}" dt="2026-03-27T20:34:58.016" v="27" actId="478"/>
        <pc:sldMkLst>
          <pc:docMk/>
          <pc:sldMk cId="1993171183" sldId="289"/>
        </pc:sldMkLst>
        <pc:picChg chg="del">
          <ac:chgData name="Menendez, Becky" userId="8967fac8-110f-4acc-a8e9-6c33e880c41b" providerId="ADAL" clId="{C19FC735-05FE-44BE-BA92-B4A1DFE23A29}" dt="2026-03-27T20:34:58.016" v="27" actId="478"/>
          <ac:picMkLst>
            <pc:docMk/>
            <pc:sldMk cId="1993171183" sldId="289"/>
            <ac:picMk id="3" creationId="{67B746AD-1272-2234-BDE5-CBB83373D26E}"/>
          </ac:picMkLst>
        </pc:picChg>
      </pc:sldChg>
      <pc:sldChg chg="delSp mod delAnim">
        <pc:chgData name="Menendez, Becky" userId="8967fac8-110f-4acc-a8e9-6c33e880c41b" providerId="ADAL" clId="{C19FC735-05FE-44BE-BA92-B4A1DFE23A29}" dt="2026-03-27T20:34:34.271" v="18" actId="478"/>
        <pc:sldMkLst>
          <pc:docMk/>
          <pc:sldMk cId="1109278725" sldId="290"/>
        </pc:sldMkLst>
        <pc:picChg chg="del">
          <ac:chgData name="Menendez, Becky" userId="8967fac8-110f-4acc-a8e9-6c33e880c41b" providerId="ADAL" clId="{C19FC735-05FE-44BE-BA92-B4A1DFE23A29}" dt="2026-03-27T20:34:34.271" v="18" actId="478"/>
          <ac:picMkLst>
            <pc:docMk/>
            <pc:sldMk cId="1109278725" sldId="290"/>
            <ac:picMk id="4" creationId="{3B06BAA9-5134-EDDD-6CF4-04936D7DAA44}"/>
          </ac:picMkLst>
        </pc:picChg>
      </pc:sldChg>
      <pc:sldChg chg="delSp mod delAnim">
        <pc:chgData name="Menendez, Becky" userId="8967fac8-110f-4acc-a8e9-6c33e880c41b" providerId="ADAL" clId="{C19FC735-05FE-44BE-BA92-B4A1DFE23A29}" dt="2026-03-27T20:35:23.871" v="37" actId="478"/>
        <pc:sldMkLst>
          <pc:docMk/>
          <pc:sldMk cId="1946869969" sldId="291"/>
        </pc:sldMkLst>
        <pc:picChg chg="del">
          <ac:chgData name="Menendez, Becky" userId="8967fac8-110f-4acc-a8e9-6c33e880c41b" providerId="ADAL" clId="{C19FC735-05FE-44BE-BA92-B4A1DFE23A29}" dt="2026-03-27T20:35:23.871" v="37" actId="478"/>
          <ac:picMkLst>
            <pc:docMk/>
            <pc:sldMk cId="1946869969" sldId="291"/>
            <ac:picMk id="4" creationId="{B8BBF9A0-1190-C27C-2384-6EF7323AB579}"/>
          </ac:picMkLst>
        </pc:picChg>
      </pc:sldChg>
      <pc:sldChg chg="delSp mod delAnim">
        <pc:chgData name="Menendez, Becky" userId="8967fac8-110f-4acc-a8e9-6c33e880c41b" providerId="ADAL" clId="{C19FC735-05FE-44BE-BA92-B4A1DFE23A29}" dt="2026-03-27T20:34:17.159" v="13" actId="478"/>
        <pc:sldMkLst>
          <pc:docMk/>
          <pc:sldMk cId="2844515694" sldId="293"/>
        </pc:sldMkLst>
        <pc:picChg chg="del">
          <ac:chgData name="Menendez, Becky" userId="8967fac8-110f-4acc-a8e9-6c33e880c41b" providerId="ADAL" clId="{C19FC735-05FE-44BE-BA92-B4A1DFE23A29}" dt="2026-03-27T20:34:17.159" v="13" actId="478"/>
          <ac:picMkLst>
            <pc:docMk/>
            <pc:sldMk cId="2844515694" sldId="293"/>
            <ac:picMk id="4" creationId="{2C0798B9-A408-936F-D7C5-48F652A4EF05}"/>
          </ac:picMkLst>
        </pc:picChg>
      </pc:sldChg>
      <pc:sldChg chg="delSp mod delAnim">
        <pc:chgData name="Menendez, Becky" userId="8967fac8-110f-4acc-a8e9-6c33e880c41b" providerId="ADAL" clId="{C19FC735-05FE-44BE-BA92-B4A1DFE23A29}" dt="2026-03-27T20:34:31.895" v="17" actId="478"/>
        <pc:sldMkLst>
          <pc:docMk/>
          <pc:sldMk cId="1202541684" sldId="294"/>
        </pc:sldMkLst>
        <pc:picChg chg="del">
          <ac:chgData name="Menendez, Becky" userId="8967fac8-110f-4acc-a8e9-6c33e880c41b" providerId="ADAL" clId="{C19FC735-05FE-44BE-BA92-B4A1DFE23A29}" dt="2026-03-27T20:34:31.895" v="17" actId="478"/>
          <ac:picMkLst>
            <pc:docMk/>
            <pc:sldMk cId="1202541684" sldId="294"/>
            <ac:picMk id="5" creationId="{0F8E6973-7424-292E-9F87-ABA6C14D8793}"/>
          </ac:picMkLst>
        </pc:picChg>
      </pc:sldChg>
      <pc:sldChg chg="delSp mod delAnim">
        <pc:chgData name="Menendez, Becky" userId="8967fac8-110f-4acc-a8e9-6c33e880c41b" providerId="ADAL" clId="{C19FC735-05FE-44BE-BA92-B4A1DFE23A29}" dt="2026-03-27T20:34:19.759" v="14" actId="478"/>
        <pc:sldMkLst>
          <pc:docMk/>
          <pc:sldMk cId="1288696073" sldId="295"/>
        </pc:sldMkLst>
        <pc:picChg chg="del">
          <ac:chgData name="Menendez, Becky" userId="8967fac8-110f-4acc-a8e9-6c33e880c41b" providerId="ADAL" clId="{C19FC735-05FE-44BE-BA92-B4A1DFE23A29}" dt="2026-03-27T20:34:19.759" v="14" actId="478"/>
          <ac:picMkLst>
            <pc:docMk/>
            <pc:sldMk cId="1288696073" sldId="295"/>
            <ac:picMk id="6" creationId="{16441BE5-0733-C2F9-2790-2F0565A6B883}"/>
          </ac:picMkLst>
        </pc:picChg>
      </pc:sldChg>
      <pc:sldChg chg="delSp mod delAnim">
        <pc:chgData name="Menendez, Becky" userId="8967fac8-110f-4acc-a8e9-6c33e880c41b" providerId="ADAL" clId="{C19FC735-05FE-44BE-BA92-B4A1DFE23A29}" dt="2026-03-27T20:34:26.687" v="15" actId="478"/>
        <pc:sldMkLst>
          <pc:docMk/>
          <pc:sldMk cId="110754204" sldId="296"/>
        </pc:sldMkLst>
        <pc:picChg chg="del">
          <ac:chgData name="Menendez, Becky" userId="8967fac8-110f-4acc-a8e9-6c33e880c41b" providerId="ADAL" clId="{C19FC735-05FE-44BE-BA92-B4A1DFE23A29}" dt="2026-03-27T20:34:26.687" v="15" actId="478"/>
          <ac:picMkLst>
            <pc:docMk/>
            <pc:sldMk cId="110754204" sldId="296"/>
            <ac:picMk id="6" creationId="{FB0D4D28-CB1B-E85B-D649-CB8CAA871731}"/>
          </ac:picMkLst>
        </pc:picChg>
      </pc:sldChg>
      <pc:sldChg chg="delSp mod delAnim">
        <pc:chgData name="Menendez, Becky" userId="8967fac8-110f-4acc-a8e9-6c33e880c41b" providerId="ADAL" clId="{C19FC735-05FE-44BE-BA92-B4A1DFE23A29}" dt="2026-03-27T20:34:29.302" v="16" actId="478"/>
        <pc:sldMkLst>
          <pc:docMk/>
          <pc:sldMk cId="3482078662" sldId="297"/>
        </pc:sldMkLst>
        <pc:picChg chg="del">
          <ac:chgData name="Menendez, Becky" userId="8967fac8-110f-4acc-a8e9-6c33e880c41b" providerId="ADAL" clId="{C19FC735-05FE-44BE-BA92-B4A1DFE23A29}" dt="2026-03-27T20:34:29.302" v="16" actId="478"/>
          <ac:picMkLst>
            <pc:docMk/>
            <pc:sldMk cId="3482078662" sldId="297"/>
            <ac:picMk id="6" creationId="{68D387F9-9A39-9F9C-D872-D21C6248A861}"/>
          </ac:picMkLst>
        </pc:picChg>
      </pc:sldChg>
      <pc:sldChg chg="delSp mod delAnim">
        <pc:chgData name="Menendez, Becky" userId="8967fac8-110f-4acc-a8e9-6c33e880c41b" providerId="ADAL" clId="{C19FC735-05FE-44BE-BA92-B4A1DFE23A29}" dt="2026-03-27T20:35:03.999" v="29" actId="478"/>
        <pc:sldMkLst>
          <pc:docMk/>
          <pc:sldMk cId="3834381940" sldId="298"/>
        </pc:sldMkLst>
        <pc:picChg chg="del">
          <ac:chgData name="Menendez, Becky" userId="8967fac8-110f-4acc-a8e9-6c33e880c41b" providerId="ADAL" clId="{C19FC735-05FE-44BE-BA92-B4A1DFE23A29}" dt="2026-03-27T20:35:03.999" v="29" actId="478"/>
          <ac:picMkLst>
            <pc:docMk/>
            <pc:sldMk cId="3834381940" sldId="298"/>
            <ac:picMk id="2" creationId="{F634878E-074A-A948-11AE-9A16F7E263E7}"/>
          </ac:picMkLst>
        </pc:picChg>
      </pc:sldChg>
      <pc:sldChg chg="delSp mod delAnim">
        <pc:chgData name="Menendez, Becky" userId="8967fac8-110f-4acc-a8e9-6c33e880c41b" providerId="ADAL" clId="{C19FC735-05FE-44BE-BA92-B4A1DFE23A29}" dt="2026-03-27T20:35:11.942" v="32" actId="478"/>
        <pc:sldMkLst>
          <pc:docMk/>
          <pc:sldMk cId="904940535" sldId="300"/>
        </pc:sldMkLst>
        <pc:picChg chg="del">
          <ac:chgData name="Menendez, Becky" userId="8967fac8-110f-4acc-a8e9-6c33e880c41b" providerId="ADAL" clId="{C19FC735-05FE-44BE-BA92-B4A1DFE23A29}" dt="2026-03-27T20:35:11.942" v="32" actId="478"/>
          <ac:picMkLst>
            <pc:docMk/>
            <pc:sldMk cId="904940535" sldId="300"/>
            <ac:picMk id="2" creationId="{0328CAA5-0F2E-9E4B-6E41-9D458AEF5E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1D548-E04F-495F-9708-318351D6E40E}" type="datetimeFigureOut">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02505-AEDD-45F4-AD59-B86DC4F36D3A}" type="slidenum">
              <a:t>‹#›</a:t>
            </a:fld>
            <a:endParaRPr lang="en-US"/>
          </a:p>
        </p:txBody>
      </p:sp>
    </p:spTree>
    <p:extLst>
      <p:ext uri="{BB962C8B-B14F-4D97-AF65-F5344CB8AC3E}">
        <p14:creationId xmlns:p14="http://schemas.microsoft.com/office/powerpoint/2010/main" val="186090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mbcits.sharepoint.com/:p:/s/FCTL/IQDrNFIXqyZVQLSXP5lSzzg_AVhvWLNJBrLorCEAteekMdc?e=aby7I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Presentation - PDFs.pptx</a:t>
            </a:r>
            <a:endParaRPr lang="en-US" dirty="0"/>
          </a:p>
        </p:txBody>
      </p:sp>
      <p:sp>
        <p:nvSpPr>
          <p:cNvPr id="4" name="Slide Number Placeholder 3"/>
          <p:cNvSpPr>
            <a:spLocks noGrp="1"/>
          </p:cNvSpPr>
          <p:nvPr>
            <p:ph type="sldNum" sz="quarter" idx="5"/>
          </p:nvPr>
        </p:nvSpPr>
        <p:spPr/>
        <p:txBody>
          <a:bodyPr/>
          <a:lstStyle/>
          <a:p>
            <a:fld id="{F9802505-AEDD-45F4-AD59-B86DC4F36D3A}" type="slidenum">
              <a:t>1</a:t>
            </a:fld>
            <a:endParaRPr lang="en-US"/>
          </a:p>
        </p:txBody>
      </p:sp>
    </p:spTree>
    <p:extLst>
      <p:ext uri="{BB962C8B-B14F-4D97-AF65-F5344CB8AC3E}">
        <p14:creationId xmlns:p14="http://schemas.microsoft.com/office/powerpoint/2010/main" val="282037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text that isn’t used as a generic paragraph.</a:t>
            </a:r>
          </a:p>
        </p:txBody>
      </p:sp>
      <p:sp>
        <p:nvSpPr>
          <p:cNvPr id="4" name="Slide Number Placeholder 3"/>
          <p:cNvSpPr>
            <a:spLocks noGrp="1"/>
          </p:cNvSpPr>
          <p:nvPr>
            <p:ph type="sldNum" sz="quarter" idx="5"/>
          </p:nvPr>
        </p:nvSpPr>
        <p:spPr/>
        <p:txBody>
          <a:bodyPr/>
          <a:lstStyle/>
          <a:p>
            <a:fld id="{9C8FD013-EB8F-4C16-849E-29F7F4576B52}" type="slidenum">
              <a:rPr lang="en-US" smtClean="0"/>
              <a:t>20</a:t>
            </a:fld>
            <a:endParaRPr lang="en-US"/>
          </a:p>
        </p:txBody>
      </p:sp>
    </p:spTree>
    <p:extLst>
      <p:ext uri="{BB962C8B-B14F-4D97-AF65-F5344CB8AC3E}">
        <p14:creationId xmlns:p14="http://schemas.microsoft.com/office/powerpoint/2010/main" val="3927371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Identifies a span of text that has specific formatting or behavior</a:t>
            </a:r>
          </a:p>
        </p:txBody>
      </p:sp>
      <p:sp>
        <p:nvSpPr>
          <p:cNvPr id="4" name="Slide Number Placeholder 3"/>
          <p:cNvSpPr>
            <a:spLocks noGrp="1"/>
          </p:cNvSpPr>
          <p:nvPr>
            <p:ph type="sldNum" sz="quarter" idx="5"/>
          </p:nvPr>
        </p:nvSpPr>
        <p:spPr/>
        <p:txBody>
          <a:bodyPr/>
          <a:lstStyle/>
          <a:p>
            <a:fld id="{9C8FD013-EB8F-4C16-849E-29F7F4576B52}" type="slidenum">
              <a:rPr lang="en-US" smtClean="0"/>
              <a:t>21</a:t>
            </a:fld>
            <a:endParaRPr lang="en-US"/>
          </a:p>
        </p:txBody>
      </p:sp>
    </p:spTree>
    <p:extLst>
      <p:ext uri="{BB962C8B-B14F-4D97-AF65-F5344CB8AC3E}">
        <p14:creationId xmlns:p14="http://schemas.microsoft.com/office/powerpoint/2010/main" val="409671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Identifies a span of text that has specific formatting or behavior</a:t>
            </a:r>
          </a:p>
        </p:txBody>
      </p:sp>
      <p:sp>
        <p:nvSpPr>
          <p:cNvPr id="4" name="Slide Number Placeholder 3"/>
          <p:cNvSpPr>
            <a:spLocks noGrp="1"/>
          </p:cNvSpPr>
          <p:nvPr>
            <p:ph type="sldNum" sz="quarter" idx="5"/>
          </p:nvPr>
        </p:nvSpPr>
        <p:spPr/>
        <p:txBody>
          <a:bodyPr/>
          <a:lstStyle/>
          <a:p>
            <a:fld id="{9C8FD013-EB8F-4C16-849E-29F7F4576B52}" type="slidenum">
              <a:rPr lang="en-US" smtClean="0"/>
              <a:t>22</a:t>
            </a:fld>
            <a:endParaRPr lang="en-US"/>
          </a:p>
        </p:txBody>
      </p:sp>
    </p:spTree>
    <p:extLst>
      <p:ext uri="{BB962C8B-B14F-4D97-AF65-F5344CB8AC3E}">
        <p14:creationId xmlns:p14="http://schemas.microsoft.com/office/powerpoint/2010/main" val="308795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01CE-81B0-6D09-D3BD-82B2BF7F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DAD5A-A334-6B10-01C2-F119965A49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C4431-8C9B-0814-71C3-50471AF196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5287CE8-2FFB-719A-5AAF-5D945ECD66A9}"/>
              </a:ext>
            </a:extLst>
          </p:cNvPr>
          <p:cNvSpPr>
            <a:spLocks noGrp="1"/>
          </p:cNvSpPr>
          <p:nvPr>
            <p:ph type="sldNum" sz="quarter" idx="5"/>
          </p:nvPr>
        </p:nvSpPr>
        <p:spPr/>
        <p:txBody>
          <a:bodyPr/>
          <a:lstStyle/>
          <a:p>
            <a:fld id="{9C8FD013-EB8F-4C16-849E-29F7F4576B52}" type="slidenum">
              <a:rPr lang="en-US" smtClean="0"/>
              <a:t>23</a:t>
            </a:fld>
            <a:endParaRPr lang="en-US"/>
          </a:p>
        </p:txBody>
      </p:sp>
    </p:spTree>
    <p:extLst>
      <p:ext uri="{BB962C8B-B14F-4D97-AF65-F5344CB8AC3E}">
        <p14:creationId xmlns:p14="http://schemas.microsoft.com/office/powerpoint/2010/main" val="3773829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D2700-CC35-F556-D272-457AE55D3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EB794-5A7D-5C26-D9E9-5075E96E8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CD3B6-CEAC-3DC5-2BE6-D137347638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4D3DB15-05B9-61DF-A1F6-B5D4E59B41A4}"/>
              </a:ext>
            </a:extLst>
          </p:cNvPr>
          <p:cNvSpPr>
            <a:spLocks noGrp="1"/>
          </p:cNvSpPr>
          <p:nvPr>
            <p:ph type="sldNum" sz="quarter" idx="5"/>
          </p:nvPr>
        </p:nvSpPr>
        <p:spPr/>
        <p:txBody>
          <a:bodyPr/>
          <a:lstStyle/>
          <a:p>
            <a:fld id="{9C8FD013-EB8F-4C16-849E-29F7F4576B52}" type="slidenum">
              <a:rPr lang="en-US" smtClean="0"/>
              <a:t>24</a:t>
            </a:fld>
            <a:endParaRPr lang="en-US"/>
          </a:p>
        </p:txBody>
      </p:sp>
    </p:spTree>
    <p:extLst>
      <p:ext uri="{BB962C8B-B14F-4D97-AF65-F5344CB8AC3E}">
        <p14:creationId xmlns:p14="http://schemas.microsoft.com/office/powerpoint/2010/main" val="706634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02505-AEDD-45F4-AD59-B86DC4F36D3A}" type="slidenum">
              <a:rPr lang="en-US" smtClean="0"/>
              <a:t>27</a:t>
            </a:fld>
            <a:endParaRPr lang="en-US"/>
          </a:p>
        </p:txBody>
      </p:sp>
    </p:spTree>
    <p:extLst>
      <p:ext uri="{BB962C8B-B14F-4D97-AF65-F5344CB8AC3E}">
        <p14:creationId xmlns:p14="http://schemas.microsoft.com/office/powerpoint/2010/main" val="4102047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02505-AEDD-45F4-AD59-B86DC4F36D3A}" type="slidenum">
              <a:rPr lang="en-US" smtClean="0"/>
              <a:t>28</a:t>
            </a:fld>
            <a:endParaRPr lang="en-US"/>
          </a:p>
        </p:txBody>
      </p:sp>
    </p:spTree>
    <p:extLst>
      <p:ext uri="{BB962C8B-B14F-4D97-AF65-F5344CB8AC3E}">
        <p14:creationId xmlns:p14="http://schemas.microsoft.com/office/powerpoint/2010/main" val="261491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02505-AEDD-45F4-AD59-B86DC4F36D3A}" type="slidenum">
              <a:rPr lang="en-US" smtClean="0"/>
              <a:t>30</a:t>
            </a:fld>
            <a:endParaRPr lang="en-US"/>
          </a:p>
        </p:txBody>
      </p:sp>
    </p:spTree>
    <p:extLst>
      <p:ext uri="{BB962C8B-B14F-4D97-AF65-F5344CB8AC3E}">
        <p14:creationId xmlns:p14="http://schemas.microsoft.com/office/powerpoint/2010/main" val="2127138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02505-AEDD-45F4-AD59-B86DC4F36D3A}" type="slidenum">
              <a:rPr lang="en-US" smtClean="0"/>
              <a:t>36</a:t>
            </a:fld>
            <a:endParaRPr lang="en-US"/>
          </a:p>
        </p:txBody>
      </p:sp>
    </p:spTree>
    <p:extLst>
      <p:ext uri="{BB962C8B-B14F-4D97-AF65-F5344CB8AC3E}">
        <p14:creationId xmlns:p14="http://schemas.microsoft.com/office/powerpoint/2010/main" val="419689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need to OCR a document, you can open the All tools side panel by selecting All tools from the top navigation menu.  Here we have an image of the All tools panel, which shows a list of 14 tools with a “View more” link at the bottom to display additional tools.  Select Scan &amp; OCR from that list and that will open a set of options.  There’s an Enhance File section, which is where you can select Enhance scanned file or enhance camera image, and what that does is adjust brightness and contrast to make text recognition easier.  Then, in the Recognize Text section, you can select “In this file” to run OCR on the document you have open.  There’s also an option in this section to “Correct Recognize text”, which identifies any places Adobe wasn’t sure about when it was recognizing text, and lets you make corrections.</a:t>
            </a:r>
          </a:p>
        </p:txBody>
      </p:sp>
      <p:sp>
        <p:nvSpPr>
          <p:cNvPr id="4" name="Slide Number Placeholder 3"/>
          <p:cNvSpPr>
            <a:spLocks noGrp="1"/>
          </p:cNvSpPr>
          <p:nvPr>
            <p:ph type="sldNum" sz="quarter" idx="5"/>
          </p:nvPr>
        </p:nvSpPr>
        <p:spPr/>
        <p:txBody>
          <a:bodyPr/>
          <a:lstStyle/>
          <a:p>
            <a:fld id="{F9802505-AEDD-45F4-AD59-B86DC4F36D3A}" type="slidenum">
              <a:rPr lang="en-US" smtClean="0"/>
              <a:t>8</a:t>
            </a:fld>
            <a:endParaRPr lang="en-US"/>
          </a:p>
        </p:txBody>
      </p:sp>
    </p:spTree>
    <p:extLst>
      <p:ext uri="{BB962C8B-B14F-4D97-AF65-F5344CB8AC3E}">
        <p14:creationId xmlns:p14="http://schemas.microsoft.com/office/powerpoint/2010/main" val="249731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dirty="0"/>
              <a:t>Okay, so, in this screenshot I have a PDF document open in Adobe Acrobat Pro. I’ve opened the menu in the upper left hand corner of the application and selected View, which opens a submenu of options. In that submenu I selected Show/Hide, which opens another submenu. In that submenu I selected side panels, which shows a list of side panels I can toggle to visible or hidden.  The visible ones have checkmarks beside them. Again, the three I especially want to have visible are Accessibility tags, Order, and Content.  </a:t>
            </a:r>
          </a:p>
          <a:p>
            <a:pPr fontAlgn="t"/>
            <a:endParaRPr lang="en-US" sz="1200" dirty="0"/>
          </a:p>
          <a:p>
            <a:pPr fontAlgn="t"/>
            <a:r>
              <a:rPr lang="en-US" sz="1200" dirty="0"/>
              <a:t>On the right hand side of the screen, I have the </a:t>
            </a:r>
            <a:r>
              <a:rPr lang="en-US" sz="1200" b="1" dirty="0"/>
              <a:t>Accessibility Tags panel</a:t>
            </a:r>
            <a:r>
              <a:rPr lang="en-US" sz="1200" dirty="0"/>
              <a:t> open, and just to the right of that panel, you can see its tool icon is highlighted in the far right sidebar. It looks like a little tag. At the top of the panel is the label </a:t>
            </a:r>
            <a:r>
              <a:rPr lang="en-US" sz="1200" b="1" dirty="0"/>
              <a:t>“Accessibility Tags.”</a:t>
            </a:r>
            <a:r>
              <a:rPr lang="en-US" sz="1200" dirty="0"/>
              <a:t> Below the label is a hierarchical tree view that represents the document’s tag structure. In this case, the tree begins with a top‑level </a:t>
            </a:r>
            <a:r>
              <a:rPr lang="en-US" sz="1200" b="1" dirty="0"/>
              <a:t>Document</a:t>
            </a:r>
            <a:r>
              <a:rPr lang="en-US" sz="1200" dirty="0"/>
              <a:t> tag, and that tag expands downward into nested elements. These elements include heading tags, such as H1 and H2, paragraph tags labeled </a:t>
            </a:r>
            <a:r>
              <a:rPr lang="en-US" sz="1200" b="1" dirty="0"/>
              <a:t>P, </a:t>
            </a:r>
            <a:r>
              <a:rPr lang="en-US" sz="1200" b="0" dirty="0"/>
              <a:t>and some list tags</a:t>
            </a:r>
            <a:r>
              <a:rPr lang="en-US" sz="1200" dirty="0"/>
              <a:t>. Each of those tag appears with an expandable arrow, and if you expand those arrows, you can see the raw elements that are included within that tag, like words, symbols, shapes, or objects.</a:t>
            </a:r>
          </a:p>
          <a:p>
            <a:endParaRPr lang="en-US" dirty="0"/>
          </a:p>
        </p:txBody>
      </p:sp>
      <p:sp>
        <p:nvSpPr>
          <p:cNvPr id="4" name="Slide Number Placeholder 3"/>
          <p:cNvSpPr>
            <a:spLocks noGrp="1"/>
          </p:cNvSpPr>
          <p:nvPr>
            <p:ph type="sldNum" sz="quarter" idx="5"/>
          </p:nvPr>
        </p:nvSpPr>
        <p:spPr/>
        <p:txBody>
          <a:bodyPr/>
          <a:lstStyle/>
          <a:p>
            <a:fld id="{F9802505-AEDD-45F4-AD59-B86DC4F36D3A}" type="slidenum">
              <a:rPr lang="en-US" smtClean="0"/>
              <a:t>11</a:t>
            </a:fld>
            <a:endParaRPr lang="en-US"/>
          </a:p>
        </p:txBody>
      </p:sp>
    </p:spTree>
    <p:extLst>
      <p:ext uri="{BB962C8B-B14F-4D97-AF65-F5344CB8AC3E}">
        <p14:creationId xmlns:p14="http://schemas.microsoft.com/office/powerpoint/2010/main" val="39970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screenshot shows the Content panel open on the right hand side. At the top level of the Content panel, the document is listed under its file name, followed by expandable sections. Right now, the Page 1 section is expanded to show a series of items, mostly containers… the first container is named with a combination of the tag and the text within the container… so at the moment, the name is “Container span ADA Title II Digital Accessibility”… and this container is expanded to show the individual elements nested within it… this container has 4 different text “items” nested within it… the first is the text ADA Title II Digital Accessibility, the second is the dash immediately after that title, and it looks like we have two blank text items, which I’m guessing are two soft returns, or blank lines, making up the white space between the title and the next heading.</a:t>
            </a:r>
          </a:p>
        </p:txBody>
      </p:sp>
      <p:sp>
        <p:nvSpPr>
          <p:cNvPr id="4" name="Slide Number Placeholder 3"/>
          <p:cNvSpPr>
            <a:spLocks noGrp="1"/>
          </p:cNvSpPr>
          <p:nvPr>
            <p:ph type="sldNum" sz="quarter" idx="5"/>
          </p:nvPr>
        </p:nvSpPr>
        <p:spPr/>
        <p:txBody>
          <a:bodyPr/>
          <a:lstStyle/>
          <a:p>
            <a:fld id="{F9802505-AEDD-45F4-AD59-B86DC4F36D3A}" type="slidenum">
              <a:rPr lang="en-US" smtClean="0"/>
              <a:t>13</a:t>
            </a:fld>
            <a:endParaRPr lang="en-US"/>
          </a:p>
        </p:txBody>
      </p:sp>
    </p:spTree>
    <p:extLst>
      <p:ext uri="{BB962C8B-B14F-4D97-AF65-F5344CB8AC3E}">
        <p14:creationId xmlns:p14="http://schemas.microsoft.com/office/powerpoint/2010/main" val="84508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in addition to the three panels we just looked at, the reading order tool will be a really useful tool for you as you work with tags and reading order. You can access the reading order tool from the floating toolbar.  Mine is usually located on the left-hand side of my screen, it’s got an arrow icon, a comment icon, and further down on the toolbar there’s an icon that looks like two boxes with two small arrows beside them. This is the reading order tool. Click on this icon and it will open the reading order window.  The top section of this window has a selector tool, with a text description beside it that says: “Draw a rectangle around the content then click on of the buttons below”.  So, you can click the icon here, drag a rectangle around, say, a paragraph, or an image, or a heading…. And then below the icon there’s a bunch of buttons that let you apply a tag to your selection. These buttons include the text/paragraph tag, a form field tag, a figure tag, a figure/caption tag, tags for heading levels 1 through 6, a table tag, a cell tag, a formula tag, a reference tag, a note tag, and a background/artifact tag.  </a:t>
            </a:r>
          </a:p>
          <a:p>
            <a:endParaRPr lang="en-US" dirty="0"/>
          </a:p>
          <a:p>
            <a:r>
              <a:rPr lang="en-US" dirty="0"/>
              <a:t>So, as an example, if you used the selector tool to select a paragraph of text on your page, you would click the “text/paragraph” button in this upper box and it would tag your selection as a paragraph.  Underneath the top box with the selector tool and tag buttons is a table editor button.  If you select a table on your page, you can click this button to open the table editor and see the table structure in more detail… meaning, the rows, and cells that make up the table. And you can do some editing of the table structure in the table editor.  The box below this has different display options… When the “Show page content groups” checkbox is selected, you have the choice to show either the reading order of the elements on the page, or the structure types (or tags) of the elements on the page. I toggle between these two views often. </a:t>
            </a:r>
          </a:p>
          <a:p>
            <a:endParaRPr lang="en-US" dirty="0"/>
          </a:p>
          <a:p>
            <a:r>
              <a:rPr lang="en-US" dirty="0"/>
              <a:t>There’s an option to display like elements in a single block, which I don’t currently have checked… that means if you have two paragraph tags in a row, for instance, it will display them as a single paragraph element instead of two separate ones. Then the last display option, which I have checked, is to show tables and figures. </a:t>
            </a:r>
          </a:p>
          <a:p>
            <a:endParaRPr lang="en-US" dirty="0"/>
          </a:p>
          <a:p>
            <a:r>
              <a:rPr lang="en-US" dirty="0"/>
              <a:t>Finally, at the bottom of this window is a clear page structure button, which lets you clear all the tags from the current page only… a show order panel button, which will open up the reading order side panel we looked at earlier, a help button, and a close button.</a:t>
            </a:r>
          </a:p>
        </p:txBody>
      </p:sp>
      <p:sp>
        <p:nvSpPr>
          <p:cNvPr id="4" name="Slide Number Placeholder 3"/>
          <p:cNvSpPr>
            <a:spLocks noGrp="1"/>
          </p:cNvSpPr>
          <p:nvPr>
            <p:ph type="sldNum" sz="quarter" idx="5"/>
          </p:nvPr>
        </p:nvSpPr>
        <p:spPr/>
        <p:txBody>
          <a:bodyPr/>
          <a:lstStyle/>
          <a:p>
            <a:fld id="{F9802505-AEDD-45F4-AD59-B86DC4F36D3A}" type="slidenum">
              <a:rPr lang="en-US" smtClean="0"/>
              <a:t>14</a:t>
            </a:fld>
            <a:endParaRPr lang="en-US"/>
          </a:p>
        </p:txBody>
      </p:sp>
    </p:spTree>
    <p:extLst>
      <p:ext uri="{BB962C8B-B14F-4D97-AF65-F5344CB8AC3E}">
        <p14:creationId xmlns:p14="http://schemas.microsoft.com/office/powerpoint/2010/main" val="375630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that we know the various panels and tools that are available to use when we’re working with tags, let’s get back to the process of tagging.  Depending on the document you’re working with, there’s three different approaches you can choose from. The first scenario is, you have a PDF that already has tags in it.  Best case scenario, this was a digital document that was created accessible before being converted into a PDF, and the tags are really clean and accurate.  In this case, you could simply review the existing tags and make any minor corrections as needed.</a:t>
            </a:r>
          </a:p>
          <a:p>
            <a:endParaRPr lang="en-US" dirty="0"/>
          </a:p>
          <a:p>
            <a:r>
              <a:rPr lang="en-US" dirty="0"/>
              <a:t>Scenario 2 is where you have a PDF that doesn’t have any tags in it.  Maybe a scanned document, for instance. This is where you can use the auto-tagging tool, which you can access from that All Tools menu, in the Prepare for accessibility tool. Best case scenario here is that Adobe does a good job identifying and tagging content.  It will still require review and probably some fixing, but it gives you a really solid start.  Actually, let’s call that Scenario 2a, where you didn’t have any tags to start with.  There’s a Scenario 2b, where maybe your document did have tags, but they’re a mess.  There are times where it is actually quicker and easier to clear out existing tags and run the auto-tagging tool, then it is to try and correct a bunch of messy and incorrect tags.</a:t>
            </a:r>
          </a:p>
          <a:p>
            <a:endParaRPr lang="en-US" dirty="0"/>
          </a:p>
          <a:p>
            <a:r>
              <a:rPr lang="en-US" dirty="0"/>
              <a:t>Scenario 3 is similar… you’ve got a document with a bunch of messy tags, but this time, let’s say you clear them out and run the auto-tagging tool, but the auto-tagging tool doesn’t do a great job either, and the tags would require a whole lot of clean up.  Sometimes, in this type of situation, the easiest option is to clear out all the tags and to tag the content manually using the Reading Order tool we just looked at and/or the Accessibility Tags side panel we looked at before that.</a:t>
            </a:r>
          </a:p>
          <a:p>
            <a:endParaRPr lang="en-US" dirty="0"/>
          </a:p>
          <a:p>
            <a:r>
              <a:rPr lang="en-US" dirty="0"/>
              <a:t>The tricky thing about choosing a starting place is that it’s not always clear until you play around a little bit, which approach is actually going to be the least amount of work.  If approach one looks rough, maybe you try approach 2 and see what the auto tags look like.  Then maybe you realize, actually the existing tags looked better, I’ll stick with approach one.  Or maybe you realize, you know, it’s a simple document, I could manually tag this in half the time it would take to correct these existing tags, and you that route.</a:t>
            </a:r>
          </a:p>
          <a:p>
            <a:endParaRPr lang="en-US" dirty="0"/>
          </a:p>
          <a:p>
            <a:r>
              <a:rPr lang="en-US" dirty="0"/>
              <a:t>One last tip here, is that remediating tags and reading order doesn’t always have a reliable “undo” option. I’ve lost hours of work before when I changed a tag and it did all sorts of weird things to my document, and I had no way of undoing it to try again. So save often when you’re remediating PDFs.</a:t>
            </a:r>
          </a:p>
        </p:txBody>
      </p:sp>
      <p:sp>
        <p:nvSpPr>
          <p:cNvPr id="4" name="Slide Number Placeholder 3"/>
          <p:cNvSpPr>
            <a:spLocks noGrp="1"/>
          </p:cNvSpPr>
          <p:nvPr>
            <p:ph type="sldNum" sz="quarter" idx="5"/>
          </p:nvPr>
        </p:nvSpPr>
        <p:spPr/>
        <p:txBody>
          <a:bodyPr/>
          <a:lstStyle/>
          <a:p>
            <a:fld id="{F9802505-AEDD-45F4-AD59-B86DC4F36D3A}" type="slidenum">
              <a:rPr lang="en-US" smtClean="0"/>
              <a:t>15</a:t>
            </a:fld>
            <a:endParaRPr lang="en-US"/>
          </a:p>
        </p:txBody>
      </p:sp>
    </p:spTree>
    <p:extLst>
      <p:ext uri="{BB962C8B-B14F-4D97-AF65-F5344CB8AC3E}">
        <p14:creationId xmlns:p14="http://schemas.microsoft.com/office/powerpoint/2010/main" val="305651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go through the rest of the tags by category, starting with the container elements. Container elements essentially allow you to group other elements. These aren’t required but can be helpful.  </a:t>
            </a:r>
          </a:p>
          <a:p>
            <a:endParaRPr lang="en-US" dirty="0"/>
          </a:p>
          <a:p>
            <a:r>
              <a:rPr lang="en-US" dirty="0"/>
              <a:t>The table on the right shows 4 different container tags. The part tag is used to identify a large major section of a document, like a report chapter, and then smaller units can be grouped together within that part tag.  The div tag identifies a generic block-level element or group of block-level elements… as opposed to in-line elements.  The Art tag identifies article elements, which are self contained bodies of text considered to be a single narrative.  And the sect tag is for smaller sections within a larger part, such as a pull quote, or a sidebar, or boxed text.</a:t>
            </a:r>
          </a:p>
          <a:p>
            <a:endParaRPr lang="en-US" b="1" dirty="0"/>
          </a:p>
          <a:p>
            <a:r>
              <a:rPr lang="en-US" b="0" dirty="0"/>
              <a:t>From what I understand, </a:t>
            </a:r>
            <a:r>
              <a:rPr lang="en-US" b="1" dirty="0"/>
              <a:t>Part</a:t>
            </a:r>
            <a:r>
              <a:rPr lang="en-US" dirty="0"/>
              <a:t> and </a:t>
            </a:r>
            <a:r>
              <a:rPr lang="en-US" b="1" dirty="0"/>
              <a:t>section</a:t>
            </a:r>
            <a:r>
              <a:rPr lang="en-US" dirty="0"/>
              <a:t> are the more commonly used container tags, but sometimes I’ll open a document that has a bunch of these other two tags, often unnecessarily.</a:t>
            </a:r>
          </a:p>
          <a:p>
            <a:endParaRPr lang="en-US" dirty="0"/>
          </a:p>
          <a:p>
            <a:r>
              <a:rPr lang="en-US" dirty="0"/>
              <a:t>On the left side of the slide, there’s a screenshot of what a Part container tag might look like in the Accessibility tags panel.  There’s a part tag at the top of tree, and nested within that part tag are an h1 heading tag, then an h2 heading tag, and then a paragraph tag.  The image below that shows an example of a section container.  It starts with the sect tag, and nested within that are two separate paragraph tags.</a:t>
            </a:r>
          </a:p>
        </p:txBody>
      </p:sp>
      <p:sp>
        <p:nvSpPr>
          <p:cNvPr id="4" name="Slide Number Placeholder 3"/>
          <p:cNvSpPr>
            <a:spLocks noGrp="1"/>
          </p:cNvSpPr>
          <p:nvPr>
            <p:ph type="sldNum" sz="quarter" idx="5"/>
          </p:nvPr>
        </p:nvSpPr>
        <p:spPr/>
        <p:txBody>
          <a:bodyPr/>
          <a:lstStyle/>
          <a:p>
            <a:fld id="{9C8FD013-EB8F-4C16-849E-29F7F4576B52}" type="slidenum">
              <a:rPr lang="en-US" smtClean="0"/>
              <a:t>17</a:t>
            </a:fld>
            <a:endParaRPr lang="en-US"/>
          </a:p>
        </p:txBody>
      </p:sp>
    </p:spTree>
    <p:extLst>
      <p:ext uri="{BB962C8B-B14F-4D97-AF65-F5344CB8AC3E}">
        <p14:creationId xmlns:p14="http://schemas.microsoft.com/office/powerpoint/2010/main" val="2462015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t>
            </a:r>
            <a:r>
              <a:rPr lang="en-US" b="1" dirty="0"/>
              <a:t>H1</a:t>
            </a:r>
            <a:r>
              <a:rPr lang="en-US" dirty="0"/>
              <a:t> (title).</a:t>
            </a:r>
          </a:p>
          <a:p>
            <a:r>
              <a:rPr lang="en-US" dirty="0"/>
              <a:t>Use subsequent heading levels in logical order to indicate hierarchy.</a:t>
            </a:r>
          </a:p>
          <a:p>
            <a:r>
              <a:rPr lang="en-US" dirty="0"/>
              <a:t>Use paragraph tag for each separate paragraph.</a:t>
            </a:r>
          </a:p>
        </p:txBody>
      </p:sp>
      <p:sp>
        <p:nvSpPr>
          <p:cNvPr id="4" name="Slide Number Placeholder 3"/>
          <p:cNvSpPr>
            <a:spLocks noGrp="1"/>
          </p:cNvSpPr>
          <p:nvPr>
            <p:ph type="sldNum" sz="quarter" idx="5"/>
          </p:nvPr>
        </p:nvSpPr>
        <p:spPr/>
        <p:txBody>
          <a:bodyPr/>
          <a:lstStyle/>
          <a:p>
            <a:fld id="{9C8FD013-EB8F-4C16-849E-29F7F4576B52}" type="slidenum">
              <a:rPr lang="en-US" smtClean="0"/>
              <a:t>18</a:t>
            </a:fld>
            <a:endParaRPr lang="en-US"/>
          </a:p>
        </p:txBody>
      </p:sp>
    </p:spTree>
    <p:extLst>
      <p:ext uri="{BB962C8B-B14F-4D97-AF65-F5344CB8AC3E}">
        <p14:creationId xmlns:p14="http://schemas.microsoft.com/office/powerpoint/2010/main" val="108958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&lt;L&gt; </a:t>
            </a:r>
            <a:r>
              <a:rPr lang="en-US" dirty="0"/>
              <a:t>(starts list)</a:t>
            </a:r>
          </a:p>
          <a:p>
            <a:pPr lvl="1"/>
            <a:r>
              <a:rPr lang="en-US" b="1" dirty="0"/>
              <a:t>&lt;LI&gt; </a:t>
            </a:r>
            <a:r>
              <a:rPr lang="en-US" dirty="0"/>
              <a:t>(starts a list item)</a:t>
            </a:r>
          </a:p>
          <a:p>
            <a:pPr lvl="2"/>
            <a:r>
              <a:rPr lang="en-US" b="1" dirty="0"/>
              <a:t>&lt;LB&gt; </a:t>
            </a:r>
            <a:r>
              <a:rPr lang="en-US" dirty="0"/>
              <a:t>(the bullet/number)</a:t>
            </a:r>
          </a:p>
          <a:p>
            <a:pPr lvl="2"/>
            <a:r>
              <a:rPr lang="en-US" b="1" dirty="0"/>
              <a:t>&lt;</a:t>
            </a:r>
            <a:r>
              <a:rPr lang="en-US" b="1" dirty="0" err="1"/>
              <a:t>Lbody</a:t>
            </a:r>
            <a:r>
              <a:rPr lang="en-US" b="1" dirty="0"/>
              <a:t>&gt;</a:t>
            </a:r>
            <a:r>
              <a:rPr lang="en-US" dirty="0"/>
              <a:t> (the item content)</a:t>
            </a:r>
          </a:p>
          <a:p>
            <a:pPr lvl="1"/>
            <a:r>
              <a:rPr lang="en-US" b="1" dirty="0"/>
              <a:t>&lt;LI&gt; </a:t>
            </a:r>
            <a:r>
              <a:rPr lang="en-US" dirty="0"/>
              <a:t>(starts 2nd list item)</a:t>
            </a:r>
          </a:p>
          <a:p>
            <a:pPr lvl="2"/>
            <a:r>
              <a:rPr lang="en-US" b="1" dirty="0"/>
              <a:t>&lt;</a:t>
            </a:r>
            <a:r>
              <a:rPr lang="en-US" b="1" dirty="0" err="1"/>
              <a:t>Lbl</a:t>
            </a:r>
            <a:r>
              <a:rPr lang="en-US" b="1" dirty="0"/>
              <a:t>&gt; </a:t>
            </a:r>
            <a:r>
              <a:rPr lang="en-US" dirty="0"/>
              <a:t>(the bullet/number)</a:t>
            </a:r>
          </a:p>
          <a:p>
            <a:pPr lvl="2"/>
            <a:r>
              <a:rPr lang="en-US" b="1" dirty="0"/>
              <a:t>&lt;</a:t>
            </a:r>
            <a:r>
              <a:rPr lang="en-US" b="1" dirty="0" err="1"/>
              <a:t>LBody</a:t>
            </a:r>
            <a:r>
              <a:rPr lang="en-US" b="1" dirty="0"/>
              <a:t>&gt; </a:t>
            </a:r>
            <a:r>
              <a:rPr lang="en-US" dirty="0"/>
              <a:t>(the item content)</a:t>
            </a:r>
          </a:p>
          <a:p>
            <a:endParaRPr lang="en-US" dirty="0"/>
          </a:p>
        </p:txBody>
      </p:sp>
      <p:sp>
        <p:nvSpPr>
          <p:cNvPr id="4" name="Slide Number Placeholder 3"/>
          <p:cNvSpPr>
            <a:spLocks noGrp="1"/>
          </p:cNvSpPr>
          <p:nvPr>
            <p:ph type="sldNum" sz="quarter" idx="5"/>
          </p:nvPr>
        </p:nvSpPr>
        <p:spPr/>
        <p:txBody>
          <a:bodyPr/>
          <a:lstStyle/>
          <a:p>
            <a:fld id="{9C8FD013-EB8F-4C16-849E-29F7F4576B52}" type="slidenum">
              <a:rPr lang="en-US" smtClean="0"/>
              <a:t>19</a:t>
            </a:fld>
            <a:endParaRPr lang="en-US"/>
          </a:p>
        </p:txBody>
      </p:sp>
    </p:spTree>
    <p:extLst>
      <p:ext uri="{BB962C8B-B14F-4D97-AF65-F5344CB8AC3E}">
        <p14:creationId xmlns:p14="http://schemas.microsoft.com/office/powerpoint/2010/main" val="2638737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D7D246FE-8FBB-536A-36F9-60C9381FE7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14D32A-4AC7-EB59-8933-3060E3A4F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A922-E831-838C-8515-DBFE0CAEE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743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6C6783B0-32DA-4F84-C276-59FDD6056B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8B9C867-EE54-9AF7-28FF-4B11A5EF9832}"/>
              </a:ext>
            </a:extLst>
          </p:cNvPr>
          <p:cNvSpPr>
            <a:spLocks noGrp="1"/>
          </p:cNvSpPr>
          <p:nvPr>
            <p:ph idx="1"/>
          </p:nvPr>
        </p:nvSpPr>
        <p:spPr>
          <a:xfrm>
            <a:off x="838200" y="1825625"/>
            <a:ext cx="10515600" cy="3074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1990866-E8C6-FEEC-81AD-FCBC6D224DCB}"/>
              </a:ext>
            </a:extLst>
          </p:cNvPr>
          <p:cNvSpPr>
            <a:spLocks noGrp="1"/>
          </p:cNvSpPr>
          <p:nvPr>
            <p:ph type="title"/>
          </p:nvPr>
        </p:nvSpPr>
        <p:spPr>
          <a:xfrm>
            <a:off x="2703443" y="325368"/>
            <a:ext cx="6708913" cy="1325563"/>
          </a:xfrm>
        </p:spPr>
        <p:txBody>
          <a:bodyPr/>
          <a:lstStyle/>
          <a:p>
            <a:r>
              <a:rPr lang="en-US" dirty="0"/>
              <a:t>Click to edit Master title style</a:t>
            </a:r>
          </a:p>
        </p:txBody>
      </p:sp>
    </p:spTree>
    <p:extLst>
      <p:ext uri="{BB962C8B-B14F-4D97-AF65-F5344CB8AC3E}">
        <p14:creationId xmlns:p14="http://schemas.microsoft.com/office/powerpoint/2010/main" val="175466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434B762A-E630-02AC-7BDC-C351136C57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B7995C-5D74-925B-E552-1C3C577D1B30}"/>
              </a:ext>
            </a:extLst>
          </p:cNvPr>
          <p:cNvSpPr>
            <a:spLocks noGrp="1"/>
          </p:cNvSpPr>
          <p:nvPr>
            <p:ph type="title"/>
          </p:nvPr>
        </p:nvSpPr>
        <p:spPr>
          <a:xfrm>
            <a:off x="2703443" y="325368"/>
            <a:ext cx="670891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EBEA0BA-2873-1952-D363-10157FA9817F}"/>
              </a:ext>
            </a:extLst>
          </p:cNvPr>
          <p:cNvSpPr>
            <a:spLocks noGrp="1"/>
          </p:cNvSpPr>
          <p:nvPr>
            <p:ph sz="half" idx="1"/>
          </p:nvPr>
        </p:nvSpPr>
        <p:spPr>
          <a:xfrm>
            <a:off x="838200" y="1825625"/>
            <a:ext cx="5181600" cy="30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1FD3D-37AA-ED38-79DA-44F281186F5C}"/>
              </a:ext>
            </a:extLst>
          </p:cNvPr>
          <p:cNvSpPr>
            <a:spLocks noGrp="1"/>
          </p:cNvSpPr>
          <p:nvPr>
            <p:ph sz="half" idx="2"/>
          </p:nvPr>
        </p:nvSpPr>
        <p:spPr>
          <a:xfrm>
            <a:off x="6172200" y="1825625"/>
            <a:ext cx="5181600" cy="30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53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24CACCC5-214D-0FD6-FCA4-4B1EA99839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66E0508-7913-9BF6-9650-5C99618E60EC}"/>
              </a:ext>
            </a:extLst>
          </p:cNvPr>
          <p:cNvSpPr>
            <a:spLocks noGrp="1"/>
          </p:cNvSpPr>
          <p:nvPr>
            <p:ph type="title"/>
          </p:nvPr>
        </p:nvSpPr>
        <p:spPr>
          <a:xfrm>
            <a:off x="2703443" y="325368"/>
            <a:ext cx="6708913" cy="1325563"/>
          </a:xfrm>
        </p:spPr>
        <p:txBody>
          <a:bodyPr/>
          <a:lstStyle/>
          <a:p>
            <a:r>
              <a:rPr lang="en-US" dirty="0"/>
              <a:t>Click to edit Master title style</a:t>
            </a:r>
          </a:p>
        </p:txBody>
      </p:sp>
    </p:spTree>
    <p:extLst>
      <p:ext uri="{BB962C8B-B14F-4D97-AF65-F5344CB8AC3E}">
        <p14:creationId xmlns:p14="http://schemas.microsoft.com/office/powerpoint/2010/main" val="148137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7863A4F-231B-F416-4AC8-D77FA163954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634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E82727C-55F5-6403-BEB0-FC9435AF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C78998-51CC-2B50-E645-AF8E606385B4}"/>
              </a:ext>
            </a:extLst>
          </p:cNvPr>
          <p:cNvSpPr>
            <a:spLocks noGrp="1"/>
          </p:cNvSpPr>
          <p:nvPr>
            <p:ph type="title"/>
          </p:nvPr>
        </p:nvSpPr>
        <p:spPr>
          <a:xfrm>
            <a:off x="3056214" y="815009"/>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C9293-3C59-BB67-B803-3B8E36CC47AE}"/>
              </a:ext>
            </a:extLst>
          </p:cNvPr>
          <p:cNvSpPr>
            <a:spLocks noGrp="1"/>
          </p:cNvSpPr>
          <p:nvPr>
            <p:ph type="pic" idx="1"/>
          </p:nvPr>
        </p:nvSpPr>
        <p:spPr>
          <a:xfrm>
            <a:off x="7419977" y="1452631"/>
            <a:ext cx="4258849" cy="39527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DDED25-E7F6-1186-0BD3-CB4D72ADE743}"/>
              </a:ext>
            </a:extLst>
          </p:cNvPr>
          <p:cNvSpPr>
            <a:spLocks noGrp="1"/>
          </p:cNvSpPr>
          <p:nvPr>
            <p:ph type="body" sz="half" idx="2"/>
          </p:nvPr>
        </p:nvSpPr>
        <p:spPr>
          <a:xfrm>
            <a:off x="3056214" y="241520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163780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60764-5DBB-7886-8AF5-12650D47C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21257C-A7DD-19D8-5A42-A30F1A67E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424C-37E3-5F07-51CA-E9B13ADD7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C980B3-F64A-AF49-98FE-F3688125C386}" type="datetimeFigureOut">
              <a:rPr lang="en-US" smtClean="0"/>
              <a:t>3/26/2026</a:t>
            </a:fld>
            <a:endParaRPr lang="en-US"/>
          </a:p>
        </p:txBody>
      </p:sp>
      <p:sp>
        <p:nvSpPr>
          <p:cNvPr id="5" name="Footer Placeholder 4">
            <a:extLst>
              <a:ext uri="{FF2B5EF4-FFF2-40B4-BE49-F238E27FC236}">
                <a16:creationId xmlns:a16="http://schemas.microsoft.com/office/drawing/2014/main" id="{1D6808A1-2FE3-7565-AC14-636620E9F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AFBE1E-F856-8AD9-6145-D6C5023F6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823C2D-61FC-6E4C-B5A4-60925C74A377}" type="slidenum">
              <a:rPr lang="en-US" smtClean="0"/>
              <a:t>‹#›</a:t>
            </a:fld>
            <a:endParaRPr lang="en-US"/>
          </a:p>
        </p:txBody>
      </p:sp>
    </p:spTree>
    <p:extLst>
      <p:ext uri="{BB962C8B-B14F-4D97-AF65-F5344CB8AC3E}">
        <p14:creationId xmlns:p14="http://schemas.microsoft.com/office/powerpoint/2010/main" val="263233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accessibility.ct.edu/training/creating-accessible-content/pdfs-fillable-form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susm.edu/iits/services/accessibility/documents/pdf/how_to_properly_tag_a_table_in_adobe_acrobat.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2" Type="http://schemas.openxmlformats.org/officeDocument/2006/relationships/hyperlink" Target="https://webaim.org/techniques/alttex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umaryland.edu/cits/software/adobe-licenses/" TargetMode="External"/><Relationship Id="rId2" Type="http://schemas.openxmlformats.org/officeDocument/2006/relationships/hyperlink" Target="https://www.umaryland.edu/cpa/website-manual/accessibility/creating-accessible-documents/equido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opilot.microsoft.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accessibleweb.com/color-contrast-checke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nysed.gov/sites/default/files/programs/webaccess/how-to-create-or-fix-adobe-pdf-link-tags.pdf" TargetMode="External"/><Relationship Id="rId13" Type="http://schemas.openxmlformats.org/officeDocument/2006/relationships/hyperlink" Target="https://help.illinoisstate.edu/accessibility/website-and-digital/pdf-accessibility-with-adobe-acrobat-pro/tagging-a-pdf-in-adobe-acrobat-pro/tagging-simple-data-tables-in-adobe-acrobat-pro" TargetMode="External"/><Relationship Id="rId3" Type="http://schemas.openxmlformats.org/officeDocument/2006/relationships/hyperlink" Target="https://www.section508.gov/create/pdfs/" TargetMode="External"/><Relationship Id="rId7" Type="http://schemas.openxmlformats.org/officeDocument/2006/relationships/hyperlink" Target="https://www.section508.gov/create/pdfs/common-tags-and-usage/" TargetMode="External"/><Relationship Id="rId12" Type="http://schemas.openxmlformats.org/officeDocument/2006/relationships/hyperlink" Target="https://www.csusm.edu/iits/services/accessibility/documents/pdf/how_to_properly_tag_a_table_in_adobe_acrobat.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helpx.adobe.com/acrobat/desktop/create-documents/scan-documents-to-pdfs/fix-scanned-text.html" TargetMode="External"/><Relationship Id="rId11" Type="http://schemas.openxmlformats.org/officeDocument/2006/relationships/hyperlink" Target="https://accessibility.ct.edu/training/creating-accessible-content/pdfs-fillable-forms/" TargetMode="External"/><Relationship Id="rId5" Type="http://schemas.openxmlformats.org/officeDocument/2006/relationships/hyperlink" Target="https://blog.uwgb.edu/catl/digital-accessibility-tip-when-to-use-optical-character-recognition-ocr-on-pdfs/#:~:text=Some%20PDFs%20are%20digitally%20created,document%2C%20consider%20the%20following%20alternatives:" TargetMode="External"/><Relationship Id="rId10" Type="http://schemas.openxmlformats.org/officeDocument/2006/relationships/hyperlink" Target="https://accessibleweb.com/color-contrast-checker/" TargetMode="External"/><Relationship Id="rId4" Type="http://schemas.openxmlformats.org/officeDocument/2006/relationships/hyperlink" Target="https://webaccess.msu.edu/tutorials/documents/word-vs-pdf" TargetMode="External"/><Relationship Id="rId9" Type="http://schemas.openxmlformats.org/officeDocument/2006/relationships/hyperlink" Target="https://webaim.org/techniques/alt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72D7-5FC0-3638-A3C9-8F9CAE0B7CD9}"/>
              </a:ext>
            </a:extLst>
          </p:cNvPr>
          <p:cNvSpPr>
            <a:spLocks noGrp="1"/>
          </p:cNvSpPr>
          <p:nvPr>
            <p:ph type="ctrTitle"/>
          </p:nvPr>
        </p:nvSpPr>
        <p:spPr/>
        <p:txBody>
          <a:bodyPr/>
          <a:lstStyle/>
          <a:p>
            <a:r>
              <a:rPr lang="en-US" dirty="0"/>
              <a:t>PDF Accessibility</a:t>
            </a:r>
          </a:p>
        </p:txBody>
      </p:sp>
      <p:sp>
        <p:nvSpPr>
          <p:cNvPr id="3" name="Subtitle 2">
            <a:extLst>
              <a:ext uri="{FF2B5EF4-FFF2-40B4-BE49-F238E27FC236}">
                <a16:creationId xmlns:a16="http://schemas.microsoft.com/office/drawing/2014/main" id="{CAF49B39-175C-70C9-CE13-46DCD8EF394F}"/>
              </a:ext>
            </a:extLst>
          </p:cNvPr>
          <p:cNvSpPr>
            <a:spLocks noGrp="1"/>
          </p:cNvSpPr>
          <p:nvPr>
            <p:ph type="subTitle" idx="1"/>
          </p:nvPr>
        </p:nvSpPr>
        <p:spPr/>
        <p:txBody>
          <a:bodyPr/>
          <a:lstStyle/>
          <a:p>
            <a:r>
              <a:rPr lang="en-US" dirty="0"/>
              <a:t>FCTL Spring Cleaning Sessions 2026</a:t>
            </a:r>
          </a:p>
        </p:txBody>
      </p:sp>
    </p:spTree>
    <p:extLst>
      <p:ext uri="{BB962C8B-B14F-4D97-AF65-F5344CB8AC3E}">
        <p14:creationId xmlns:p14="http://schemas.microsoft.com/office/powerpoint/2010/main" val="4285302681"/>
      </p:ext>
    </p:extLst>
  </p:cSld>
  <p:clrMapOvr>
    <a:masterClrMapping/>
  </p:clrMapOvr>
  <mc:AlternateContent xmlns:mc="http://schemas.openxmlformats.org/markup-compatibility/2006" xmlns:p14="http://schemas.microsoft.com/office/powerpoint/2010/main">
    <mc:Choice Requires="p14">
      <p:transition spd="slow" p14:dur="2000" advTm="17352"/>
    </mc:Choice>
    <mc:Fallback xmlns="">
      <p:transition spd="slow" advTm="173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951AB-6409-6A93-CFC6-D1C406C2D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79EC8-4388-AE65-B23B-C597B6F423A6}"/>
              </a:ext>
            </a:extLst>
          </p:cNvPr>
          <p:cNvSpPr>
            <a:spLocks noGrp="1"/>
          </p:cNvSpPr>
          <p:nvPr>
            <p:ph type="title"/>
          </p:nvPr>
        </p:nvSpPr>
        <p:spPr/>
        <p:txBody>
          <a:bodyPr/>
          <a:lstStyle/>
          <a:p>
            <a:r>
              <a:rPr lang="en-US" dirty="0"/>
              <a:t>Three Useful Panels</a:t>
            </a:r>
          </a:p>
        </p:txBody>
      </p:sp>
      <p:sp>
        <p:nvSpPr>
          <p:cNvPr id="3" name="Content Placeholder 2">
            <a:extLst>
              <a:ext uri="{FF2B5EF4-FFF2-40B4-BE49-F238E27FC236}">
                <a16:creationId xmlns:a16="http://schemas.microsoft.com/office/drawing/2014/main" id="{2847791E-CC35-842D-D74E-14E63C8DDC73}"/>
              </a:ext>
            </a:extLst>
          </p:cNvPr>
          <p:cNvSpPr>
            <a:spLocks noGrp="1"/>
          </p:cNvSpPr>
          <p:nvPr>
            <p:ph idx="1"/>
          </p:nvPr>
        </p:nvSpPr>
        <p:spPr>
          <a:xfrm>
            <a:off x="838200" y="1825624"/>
            <a:ext cx="10515600" cy="4183289"/>
          </a:xfrm>
        </p:spPr>
        <p:txBody>
          <a:bodyPr>
            <a:normAutofit fontScale="92500" lnSpcReduction="10000"/>
          </a:bodyPr>
          <a:lstStyle/>
          <a:p>
            <a:pPr lvl="1"/>
            <a:r>
              <a:rPr lang="en-US" b="1" dirty="0"/>
              <a:t>Accessibility tags</a:t>
            </a:r>
          </a:p>
          <a:p>
            <a:pPr lvl="2"/>
            <a:r>
              <a:rPr lang="en-US" dirty="0"/>
              <a:t>Shows all the tags in the document and how they are structured</a:t>
            </a:r>
          </a:p>
          <a:p>
            <a:pPr lvl="2"/>
            <a:r>
              <a:rPr lang="en-US" dirty="0">
                <a:solidFill>
                  <a:schemeClr val="accent1"/>
                </a:solidFill>
              </a:rPr>
              <a:t>Menu &gt; View &gt; Show/Hide &gt; Side panels &gt; Accessibility tags</a:t>
            </a:r>
            <a:br>
              <a:rPr lang="en-US" dirty="0"/>
            </a:br>
            <a:endParaRPr lang="en-US" dirty="0"/>
          </a:p>
          <a:p>
            <a:pPr lvl="1"/>
            <a:r>
              <a:rPr lang="en-US" b="1" dirty="0"/>
              <a:t>Reading Order</a:t>
            </a:r>
          </a:p>
          <a:p>
            <a:pPr lvl="2"/>
            <a:r>
              <a:rPr lang="en-US" dirty="0"/>
              <a:t>Shows the order in which all tags will be read by a screen reader</a:t>
            </a:r>
          </a:p>
          <a:p>
            <a:pPr lvl="2"/>
            <a:r>
              <a:rPr lang="en-US" dirty="0">
                <a:solidFill>
                  <a:schemeClr val="accent1"/>
                </a:solidFill>
              </a:rPr>
              <a:t>Menu &gt; View &gt; Show/Hide &gt; Side panels &gt; Order</a:t>
            </a:r>
          </a:p>
          <a:p>
            <a:pPr lvl="2"/>
            <a:endParaRPr lang="en-US" dirty="0"/>
          </a:p>
          <a:p>
            <a:pPr lvl="1"/>
            <a:r>
              <a:rPr lang="en-US" b="1" dirty="0"/>
              <a:t>Content</a:t>
            </a:r>
          </a:p>
          <a:p>
            <a:pPr lvl="2"/>
            <a:r>
              <a:rPr lang="en-US" dirty="0"/>
              <a:t>Shows all the elements identified in the document, tagged or not</a:t>
            </a:r>
          </a:p>
          <a:p>
            <a:pPr lvl="2"/>
            <a:r>
              <a:rPr lang="en-US" dirty="0">
                <a:solidFill>
                  <a:schemeClr val="accent1"/>
                </a:solidFill>
              </a:rPr>
              <a:t>Menu &gt; View &gt; Show/Hide &gt; Side panels &gt; Content</a:t>
            </a:r>
          </a:p>
          <a:p>
            <a:pPr lvl="2"/>
            <a:endParaRPr lang="en-US" dirty="0"/>
          </a:p>
          <a:p>
            <a:pPr marL="0" indent="0">
              <a:buNone/>
            </a:pPr>
            <a:r>
              <a:rPr lang="en-US" sz="2200" b="1" dirty="0"/>
              <a:t>Tip: Selecting these adds shortcut icons to right sidebar</a:t>
            </a:r>
          </a:p>
        </p:txBody>
      </p:sp>
    </p:spTree>
    <p:extLst>
      <p:ext uri="{BB962C8B-B14F-4D97-AF65-F5344CB8AC3E}">
        <p14:creationId xmlns:p14="http://schemas.microsoft.com/office/powerpoint/2010/main" val="2844515694"/>
      </p:ext>
    </p:extLst>
  </p:cSld>
  <p:clrMapOvr>
    <a:masterClrMapping/>
  </p:clrMapOvr>
  <mc:AlternateContent xmlns:mc="http://schemas.openxmlformats.org/markup-compatibility/2006">
    <mc:Choice xmlns:p14="http://schemas.microsoft.com/office/powerpoint/2010/main" Requires="p14">
      <p:transition spd="slow" p14:dur="2000" advTm="62700"/>
    </mc:Choice>
    <mc:Fallback>
      <p:transition spd="slow" advTm="627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95BC14-D170-61C1-78E9-33A233FD7A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A9119A-0D6F-1BA9-B7A9-D53FB5C61282}"/>
              </a:ext>
            </a:extLst>
          </p:cNvPr>
          <p:cNvSpPr>
            <a:spLocks noGrp="1"/>
          </p:cNvSpPr>
          <p:nvPr>
            <p:ph type="title"/>
          </p:nvPr>
        </p:nvSpPr>
        <p:spPr>
          <a:xfrm>
            <a:off x="0" y="-1445680"/>
            <a:ext cx="6708913" cy="1325563"/>
          </a:xfrm>
        </p:spPr>
        <p:txBody>
          <a:bodyPr/>
          <a:lstStyle/>
          <a:p>
            <a:r>
              <a:rPr lang="en-US" dirty="0"/>
              <a:t>Accessibility Tags panel</a:t>
            </a:r>
          </a:p>
        </p:txBody>
      </p:sp>
      <p:pic>
        <p:nvPicPr>
          <p:cNvPr id="1026" name="Picture 2" descr="Screenshot showing where to toggle the display of side panels, with the Accessibility tags side panel currently open.">
            <a:extLst>
              <a:ext uri="{FF2B5EF4-FFF2-40B4-BE49-F238E27FC236}">
                <a16:creationId xmlns:a16="http://schemas.microsoft.com/office/drawing/2014/main" id="{FED41A3D-6212-8681-F9DA-7375FDEC1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118"/>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FCCC31-3BE8-9B95-1F38-9F7FE86186BE}"/>
              </a:ext>
            </a:extLst>
          </p:cNvPr>
          <p:cNvSpPr txBox="1"/>
          <p:nvPr/>
        </p:nvSpPr>
        <p:spPr>
          <a:xfrm>
            <a:off x="12733801" y="0"/>
            <a:ext cx="3491802" cy="9787295"/>
          </a:xfrm>
          <a:prstGeom prst="rect">
            <a:avLst/>
          </a:prstGeom>
          <a:noFill/>
        </p:spPr>
        <p:txBody>
          <a:bodyPr wrap="square" rtlCol="0">
            <a:spAutoFit/>
          </a:bodyPr>
          <a:lstStyle/>
          <a:p>
            <a:pPr fontAlgn="t"/>
            <a:r>
              <a:rPr lang="en-US" sz="1400" dirty="0"/>
              <a:t>This image is a screenshot of </a:t>
            </a:r>
            <a:r>
              <a:rPr lang="en-US" sz="1400" b="1" dirty="0"/>
              <a:t>Adobe Acrobat</a:t>
            </a:r>
            <a:r>
              <a:rPr lang="en-US" sz="1400" dirty="0"/>
              <a:t> with a PDF document open. The interface is shown in a standard desktop layout, with the application menus at the top, the document content in the center of the screen, and the </a:t>
            </a:r>
            <a:r>
              <a:rPr lang="en-US" sz="1400" b="1" dirty="0"/>
              <a:t>right‑hand sidebar</a:t>
            </a:r>
            <a:r>
              <a:rPr lang="en-US" sz="1400" dirty="0"/>
              <a:t> expanded to display accessibility panels.</a:t>
            </a:r>
          </a:p>
          <a:p>
            <a:pPr fontAlgn="t"/>
            <a:endParaRPr lang="en-US" sz="1400" dirty="0"/>
          </a:p>
          <a:p>
            <a:pPr fontAlgn="t"/>
            <a:r>
              <a:rPr lang="en-US" sz="1400" dirty="0"/>
              <a:t>The document visible in the center of the screen is titled </a:t>
            </a:r>
            <a:r>
              <a:rPr lang="en-US" sz="1400" b="1" dirty="0"/>
              <a:t>“ADA Title II Digital Accessibility – Priority Action Checklist.”</a:t>
            </a:r>
            <a:r>
              <a:rPr lang="en-US" sz="1400" dirty="0"/>
              <a:t> The page shows a large heading at the top, followed by a subheading and a list of bullet points and checkboxes. The document content provides visual context but is not the main subject of the image.</a:t>
            </a:r>
          </a:p>
          <a:p>
            <a:pPr fontAlgn="t"/>
            <a:endParaRPr lang="en-US" sz="1400" dirty="0"/>
          </a:p>
          <a:p>
            <a:pPr fontAlgn="t"/>
            <a:r>
              <a:rPr lang="en-US" sz="1400" dirty="0"/>
              <a:t>At the top of the application window, the </a:t>
            </a:r>
            <a:r>
              <a:rPr lang="en-US" sz="1400" b="1" dirty="0"/>
              <a:t>Menu</a:t>
            </a:r>
            <a:r>
              <a:rPr lang="en-US" sz="1400" dirty="0"/>
              <a:t> dropdown list is open. Within this menu, </a:t>
            </a:r>
            <a:r>
              <a:rPr lang="en-US" sz="1400" b="1" dirty="0"/>
              <a:t>View</a:t>
            </a:r>
            <a:r>
              <a:rPr lang="en-US" sz="1400" dirty="0"/>
              <a:t> is selected, which shows another submenu in which </a:t>
            </a:r>
            <a:r>
              <a:rPr lang="en-US" sz="1400" b="1" dirty="0"/>
              <a:t>Show/Hide </a:t>
            </a:r>
            <a:r>
              <a:rPr lang="en-US" sz="1400" dirty="0"/>
              <a:t>is selected, which displays a final submenu where </a:t>
            </a:r>
            <a:r>
              <a:rPr lang="en-US" sz="1400" b="1" dirty="0"/>
              <a:t>Side panels </a:t>
            </a:r>
            <a:r>
              <a:rPr lang="en-US" sz="1400" dirty="0"/>
              <a:t>is selected. Here there is a list of side panels that can be toggled to display or to be hidden. </a:t>
            </a:r>
            <a:r>
              <a:rPr lang="en-US" sz="1400" b="1" dirty="0"/>
              <a:t>Accessibility</a:t>
            </a:r>
            <a:r>
              <a:rPr lang="en-US" sz="1400" dirty="0"/>
              <a:t> </a:t>
            </a:r>
            <a:r>
              <a:rPr lang="en-US" sz="1400" b="1" dirty="0"/>
              <a:t>tags</a:t>
            </a:r>
            <a:r>
              <a:rPr lang="en-US" sz="1400" dirty="0"/>
              <a:t>, </a:t>
            </a:r>
            <a:r>
              <a:rPr lang="en-US" sz="1400" b="1" dirty="0"/>
              <a:t>Order</a:t>
            </a:r>
            <a:r>
              <a:rPr lang="en-US" sz="1400" dirty="0"/>
              <a:t>, and </a:t>
            </a:r>
            <a:r>
              <a:rPr lang="en-US" sz="1400" b="1" dirty="0"/>
              <a:t>Content</a:t>
            </a:r>
            <a:r>
              <a:rPr lang="en-US" sz="1400" dirty="0"/>
              <a:t> should be checked.  Checking these items will display tool icons for them in the far right sidebar.</a:t>
            </a:r>
          </a:p>
          <a:p>
            <a:pPr fontAlgn="t"/>
            <a:endParaRPr lang="en-US" sz="1400" dirty="0"/>
          </a:p>
          <a:p>
            <a:pPr fontAlgn="t"/>
            <a:r>
              <a:rPr lang="en-US" sz="1400" dirty="0"/>
              <a:t>The </a:t>
            </a:r>
            <a:r>
              <a:rPr lang="en-US" sz="1400" b="1" dirty="0"/>
              <a:t>Accessibility Tags panel</a:t>
            </a:r>
            <a:r>
              <a:rPr lang="en-US" sz="1400" dirty="0"/>
              <a:t> is currently open on the right‑hand side of the screen and its tool icon is highlighted in the far right sidebar. At the top of the panel is the label </a:t>
            </a:r>
            <a:r>
              <a:rPr lang="en-US" sz="1400" b="1" dirty="0"/>
              <a:t>“Accessibility Tags.”</a:t>
            </a:r>
            <a:r>
              <a:rPr lang="en-US" sz="1400" dirty="0"/>
              <a:t> Below the label is a hierarchical tree view representing the document’s tag structure. The tree begins with a top‑level </a:t>
            </a:r>
            <a:r>
              <a:rPr lang="en-US" sz="1400" b="1" dirty="0"/>
              <a:t>Document</a:t>
            </a:r>
            <a:r>
              <a:rPr lang="en-US" sz="1400" dirty="0"/>
              <a:t> tag and expands downward into nested elements. These elements include heading tags, such as H1 and H2, and paragraph tags labeled </a:t>
            </a:r>
            <a:r>
              <a:rPr lang="en-US" sz="1400" b="1" dirty="0"/>
              <a:t>P</a:t>
            </a:r>
            <a:r>
              <a:rPr lang="en-US" sz="1400" dirty="0"/>
              <a:t>. Each tag appears with an expandable arrow, illustrating how the document is organized logically for assistive technologies such as screen readers.</a:t>
            </a:r>
          </a:p>
        </p:txBody>
      </p:sp>
    </p:spTree>
    <p:extLst>
      <p:ext uri="{BB962C8B-B14F-4D97-AF65-F5344CB8AC3E}">
        <p14:creationId xmlns:p14="http://schemas.microsoft.com/office/powerpoint/2010/main" val="1288696073"/>
      </p:ext>
    </p:extLst>
  </p:cSld>
  <p:clrMapOvr>
    <a:masterClrMapping/>
  </p:clrMapOvr>
  <mc:AlternateContent xmlns:mc="http://schemas.openxmlformats.org/markup-compatibility/2006">
    <mc:Choice xmlns:p14="http://schemas.microsoft.com/office/powerpoint/2010/main" Requires="p14">
      <p:transition spd="slow" p14:dur="2000" advTm="89986"/>
    </mc:Choice>
    <mc:Fallback>
      <p:transition spd="slow" advTm="89986"/>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329581-B098-958E-A6A6-A66DF78DAB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C80C77-B6CF-E510-EB10-C1D85F815311}"/>
              </a:ext>
            </a:extLst>
          </p:cNvPr>
          <p:cNvSpPr>
            <a:spLocks noGrp="1"/>
          </p:cNvSpPr>
          <p:nvPr>
            <p:ph type="title"/>
          </p:nvPr>
        </p:nvSpPr>
        <p:spPr>
          <a:xfrm>
            <a:off x="0" y="-1445680"/>
            <a:ext cx="6708913" cy="1325563"/>
          </a:xfrm>
        </p:spPr>
        <p:txBody>
          <a:bodyPr/>
          <a:lstStyle/>
          <a:p>
            <a:r>
              <a:rPr lang="en-US" dirty="0"/>
              <a:t>Reading Order</a:t>
            </a:r>
          </a:p>
        </p:txBody>
      </p:sp>
      <p:pic>
        <p:nvPicPr>
          <p:cNvPr id="2050" name="Picture 2" descr="Screenshot showing where to toggle the display of side panels, with the Order side panel currently open.">
            <a:extLst>
              <a:ext uri="{FF2B5EF4-FFF2-40B4-BE49-F238E27FC236}">
                <a16:creationId xmlns:a16="http://schemas.microsoft.com/office/drawing/2014/main" id="{0A178F55-B5E1-92AC-2319-2C17040CB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1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F080EF-96E4-8B8B-D8A0-D8620C7BBB54}"/>
              </a:ext>
            </a:extLst>
          </p:cNvPr>
          <p:cNvSpPr txBox="1"/>
          <p:nvPr/>
        </p:nvSpPr>
        <p:spPr>
          <a:xfrm>
            <a:off x="12733801" y="0"/>
            <a:ext cx="3491802" cy="5022529"/>
          </a:xfrm>
          <a:prstGeom prst="rect">
            <a:avLst/>
          </a:prstGeom>
          <a:noFill/>
        </p:spPr>
        <p:txBody>
          <a:bodyPr wrap="square" rtlCol="0">
            <a:spAutoFit/>
          </a:bodyPr>
          <a:lstStyle/>
          <a:p>
            <a:pPr fontAlgn="t"/>
            <a:r>
              <a:rPr lang="en-US" sz="1400" dirty="0"/>
              <a:t>In this image, the </a:t>
            </a:r>
            <a:r>
              <a:rPr lang="en-US" sz="1400" b="1" dirty="0"/>
              <a:t>Order panel</a:t>
            </a:r>
            <a:r>
              <a:rPr lang="en-US" sz="1400" dirty="0"/>
              <a:t> is currently open on the right‑hand side of the screen and its tool icon is highlighted in the far right sidebar. </a:t>
            </a:r>
          </a:p>
          <a:p>
            <a:pPr fontAlgn="t"/>
            <a:endParaRPr lang="en-US" sz="1400" dirty="0"/>
          </a:p>
          <a:p>
            <a:pPr fontAlgn="t">
              <a:lnSpc>
                <a:spcPts val="1500"/>
              </a:lnSpc>
              <a:buNone/>
            </a:pPr>
            <a:r>
              <a:rPr lang="en-US" sz="1400" dirty="0"/>
              <a:t>The panel is titled </a:t>
            </a:r>
            <a:r>
              <a:rPr lang="en-US" sz="1400" b="1" dirty="0"/>
              <a:t>“Order.”</a:t>
            </a:r>
            <a:r>
              <a:rPr lang="en-US" sz="1400" dirty="0"/>
              <a:t> Inside the panel is a </a:t>
            </a:r>
            <a:r>
              <a:rPr lang="en-US" sz="1400" b="1" dirty="0"/>
              <a:t>hierarchical list</a:t>
            </a:r>
            <a:r>
              <a:rPr lang="en-US" sz="1400" dirty="0"/>
              <a:t> representing the reading order of the document’s tagged elements. The list is organized by page and then broken into individual numbered content elements. </a:t>
            </a:r>
          </a:p>
          <a:p>
            <a:pPr fontAlgn="t">
              <a:lnSpc>
                <a:spcPts val="1500"/>
              </a:lnSpc>
              <a:buNone/>
            </a:pPr>
            <a:endParaRPr lang="en-US" sz="1400" dirty="0"/>
          </a:p>
          <a:p>
            <a:pPr fontAlgn="t">
              <a:lnSpc>
                <a:spcPts val="1500"/>
              </a:lnSpc>
              <a:buNone/>
            </a:pPr>
            <a:r>
              <a:rPr lang="en-US" sz="1400" dirty="0"/>
              <a:t>Within this Order panel:</a:t>
            </a:r>
          </a:p>
          <a:p>
            <a:pPr marL="285750" indent="-285750" fontAlgn="t">
              <a:lnSpc>
                <a:spcPts val="1500"/>
              </a:lnSpc>
              <a:buFont typeface="Arial" panose="020B0604020202020204" pitchFamily="34" charset="0"/>
              <a:buChar char="•"/>
            </a:pPr>
            <a:r>
              <a:rPr lang="en-US" sz="1400" dirty="0"/>
              <a:t>The current page is labeled </a:t>
            </a:r>
            <a:r>
              <a:rPr lang="en-US" sz="1400" b="1" dirty="0"/>
              <a:t>“Page 1.”</a:t>
            </a:r>
            <a:endParaRPr lang="en-US" sz="1400" dirty="0"/>
          </a:p>
          <a:p>
            <a:pPr marL="285750" indent="-285750" fontAlgn="t">
              <a:lnSpc>
                <a:spcPts val="1500"/>
              </a:lnSpc>
              <a:buFont typeface="Arial" panose="020B0604020202020204" pitchFamily="34" charset="0"/>
              <a:buChar char="•"/>
            </a:pPr>
            <a:r>
              <a:rPr lang="en-US" sz="1400" dirty="0"/>
              <a:t>Under Page 1, a list of numbered elements appears, starting with 1. This Page 1 has 25 total elements.  And if we were open up the page 2 list below that, we’d see that the count restarts at 1 for each page.  </a:t>
            </a:r>
          </a:p>
          <a:p>
            <a:pPr marL="285750" indent="-285750" fontAlgn="t">
              <a:lnSpc>
                <a:spcPts val="1500"/>
              </a:lnSpc>
              <a:buFont typeface="Arial" panose="020B0604020202020204" pitchFamily="34" charset="0"/>
              <a:buChar char="•"/>
            </a:pPr>
            <a:r>
              <a:rPr lang="en-US" sz="1400" dirty="0"/>
              <a:t>You’ll notice, too, that each numbered item in the right side panel corresponds directly to a numbered and outlined region on the document page in the central viewing area.</a:t>
            </a:r>
          </a:p>
        </p:txBody>
      </p:sp>
    </p:spTree>
    <p:extLst>
      <p:ext uri="{BB962C8B-B14F-4D97-AF65-F5344CB8AC3E}">
        <p14:creationId xmlns:p14="http://schemas.microsoft.com/office/powerpoint/2010/main" val="110754204"/>
      </p:ext>
    </p:extLst>
  </p:cSld>
  <p:clrMapOvr>
    <a:masterClrMapping/>
  </p:clrMapOvr>
  <mc:AlternateContent xmlns:mc="http://schemas.openxmlformats.org/markup-compatibility/2006">
    <mc:Choice xmlns:p14="http://schemas.microsoft.com/office/powerpoint/2010/main" Requires="p14">
      <p:transition spd="slow" p14:dur="2000" advTm="55600"/>
    </mc:Choice>
    <mc:Fallback>
      <p:transition spd="slow" advTm="556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9B72D3-B8BE-D1C7-9A16-C1B609285A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D4406F-1CF8-D6A0-AC8E-6EE5EE7CECEA}"/>
              </a:ext>
            </a:extLst>
          </p:cNvPr>
          <p:cNvSpPr>
            <a:spLocks noGrp="1"/>
          </p:cNvSpPr>
          <p:nvPr>
            <p:ph type="title"/>
          </p:nvPr>
        </p:nvSpPr>
        <p:spPr>
          <a:xfrm>
            <a:off x="0" y="-1445680"/>
            <a:ext cx="6708913" cy="1325563"/>
          </a:xfrm>
        </p:spPr>
        <p:txBody>
          <a:bodyPr/>
          <a:lstStyle/>
          <a:p>
            <a:r>
              <a:rPr lang="en-US" dirty="0"/>
              <a:t>Content panel</a:t>
            </a:r>
          </a:p>
        </p:txBody>
      </p:sp>
      <p:pic>
        <p:nvPicPr>
          <p:cNvPr id="4098" name="Picture 2" descr="Screenshot showing where to toggle the display of side panels, with the Content side panel currently open.">
            <a:extLst>
              <a:ext uri="{FF2B5EF4-FFF2-40B4-BE49-F238E27FC236}">
                <a16:creationId xmlns:a16="http://schemas.microsoft.com/office/drawing/2014/main" id="{3484CB02-D865-1261-0CE6-11FA6807A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2419" cy="7026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39C2F4-B39C-9128-EBA1-B768D6D5C995}"/>
              </a:ext>
            </a:extLst>
          </p:cNvPr>
          <p:cNvSpPr txBox="1"/>
          <p:nvPr/>
        </p:nvSpPr>
        <p:spPr>
          <a:xfrm>
            <a:off x="12733801" y="0"/>
            <a:ext cx="3491802" cy="5909310"/>
          </a:xfrm>
          <a:prstGeom prst="rect">
            <a:avLst/>
          </a:prstGeom>
          <a:noFill/>
        </p:spPr>
        <p:txBody>
          <a:bodyPr wrap="square" rtlCol="0">
            <a:spAutoFit/>
          </a:bodyPr>
          <a:lstStyle/>
          <a:p>
            <a:r>
              <a:rPr lang="en-US" sz="1400" dirty="0"/>
              <a:t>This screenshot shows the Content panel open on the right hand side. At the top level of the Content panel is the document itself, named using its file name – Title 2 Checklist.pdf.  Nested within this top level item are a </a:t>
            </a:r>
            <a:r>
              <a:rPr lang="en-US" sz="1400" dirty="0" err="1"/>
              <a:t>serires</a:t>
            </a:r>
            <a:r>
              <a:rPr lang="en-US" sz="1400" dirty="0"/>
              <a:t> of expandable sections.  The first section is Page 1, and this section is expanded to show a collection of items, mostly expandable containers.</a:t>
            </a:r>
          </a:p>
          <a:p>
            <a:endParaRPr lang="en-US" sz="1400" dirty="0"/>
          </a:p>
          <a:p>
            <a:r>
              <a:rPr lang="en-US" sz="1400" dirty="0"/>
              <a:t>Each container is named using a combination of “container”, the tag type, and the text within the container… The name of the first container, which corresponds with the document title at the top of the document, is “Container span ADA Title II Digital Accessibility”</a:t>
            </a:r>
          </a:p>
          <a:p>
            <a:endParaRPr lang="en-US" sz="1400" dirty="0"/>
          </a:p>
          <a:p>
            <a:r>
              <a:rPr lang="en-US" sz="1400" dirty="0"/>
              <a:t>This container is expanded to show the individual elements nested within it… this container has 4 different text “items” nested within it… the first is the text ADA Title II Digital Accessibility, the second is the dash immediately after that title, and then two blank text items, which are the blank lines making up the white space between the title and the next heading.</a:t>
            </a:r>
          </a:p>
        </p:txBody>
      </p:sp>
    </p:spTree>
    <p:extLst>
      <p:ext uri="{BB962C8B-B14F-4D97-AF65-F5344CB8AC3E}">
        <p14:creationId xmlns:p14="http://schemas.microsoft.com/office/powerpoint/2010/main" val="3482078662"/>
      </p:ext>
    </p:extLst>
  </p:cSld>
  <p:clrMapOvr>
    <a:masterClrMapping/>
  </p:clrMapOvr>
  <mc:AlternateContent xmlns:mc="http://schemas.openxmlformats.org/markup-compatibility/2006">
    <mc:Choice xmlns:p14="http://schemas.microsoft.com/office/powerpoint/2010/main" Requires="p14">
      <p:transition spd="slow" p14:dur="2000" advTm="73767"/>
    </mc:Choice>
    <mc:Fallback>
      <p:transition spd="slow" advTm="7376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1CAA0-E8E6-5F04-EB8F-29C9C14A1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A0DCC-3057-3E2E-BB00-D4771690E2AE}"/>
              </a:ext>
            </a:extLst>
          </p:cNvPr>
          <p:cNvSpPr>
            <a:spLocks noGrp="1"/>
          </p:cNvSpPr>
          <p:nvPr>
            <p:ph type="title"/>
          </p:nvPr>
        </p:nvSpPr>
        <p:spPr/>
        <p:txBody>
          <a:bodyPr/>
          <a:lstStyle/>
          <a:p>
            <a:r>
              <a:rPr lang="en-US" dirty="0"/>
              <a:t>The Reading Order Tool</a:t>
            </a:r>
          </a:p>
        </p:txBody>
      </p:sp>
      <p:sp>
        <p:nvSpPr>
          <p:cNvPr id="3" name="Content Placeholder 2">
            <a:extLst>
              <a:ext uri="{FF2B5EF4-FFF2-40B4-BE49-F238E27FC236}">
                <a16:creationId xmlns:a16="http://schemas.microsoft.com/office/drawing/2014/main" id="{580C0DE0-0903-34C9-0C1D-CC0216277B1A}"/>
              </a:ext>
            </a:extLst>
          </p:cNvPr>
          <p:cNvSpPr>
            <a:spLocks noGrp="1"/>
          </p:cNvSpPr>
          <p:nvPr>
            <p:ph idx="1"/>
          </p:nvPr>
        </p:nvSpPr>
        <p:spPr>
          <a:xfrm>
            <a:off x="838200" y="1825625"/>
            <a:ext cx="7143750" cy="3749676"/>
          </a:xfrm>
        </p:spPr>
        <p:txBody>
          <a:bodyPr>
            <a:normAutofit fontScale="70000" lnSpcReduction="20000"/>
          </a:bodyPr>
          <a:lstStyle/>
          <a:p>
            <a:pPr lvl="1">
              <a:lnSpc>
                <a:spcPct val="120000"/>
              </a:lnSpc>
            </a:pPr>
            <a:r>
              <a:rPr lang="en-US" b="1" dirty="0"/>
              <a:t>Selector and tag buttons</a:t>
            </a:r>
            <a:r>
              <a:rPr lang="en-US" dirty="0"/>
              <a:t>: Draw a rectangle around “elements” on the page to select them and assign common tags easily.</a:t>
            </a:r>
            <a:br>
              <a:rPr lang="en-US" dirty="0"/>
            </a:br>
            <a:endParaRPr lang="en-US" sz="1400" dirty="0"/>
          </a:p>
          <a:p>
            <a:pPr lvl="1">
              <a:lnSpc>
                <a:spcPct val="120000"/>
              </a:lnSpc>
            </a:pPr>
            <a:r>
              <a:rPr lang="en-US" b="1" dirty="0"/>
              <a:t>Table Editor: </a:t>
            </a:r>
            <a:r>
              <a:rPr lang="en-US" dirty="0"/>
              <a:t>Allows you to see/edit the nested tags within a table (row tags, header cells, data cells, etc.)</a:t>
            </a:r>
            <a:br>
              <a:rPr lang="en-US" dirty="0"/>
            </a:br>
            <a:endParaRPr lang="en-US" dirty="0"/>
          </a:p>
          <a:p>
            <a:pPr lvl="1">
              <a:lnSpc>
                <a:spcPct val="120000"/>
              </a:lnSpc>
            </a:pPr>
            <a:r>
              <a:rPr lang="en-US" b="1" dirty="0"/>
              <a:t>Page content order: </a:t>
            </a:r>
            <a:r>
              <a:rPr lang="en-US" dirty="0"/>
              <a:t>Shows numbers on each tagged element to indicate current reading order. Numbers restart at “1” on each page.</a:t>
            </a:r>
            <a:br>
              <a:rPr lang="en-US" dirty="0"/>
            </a:br>
            <a:endParaRPr lang="en-US" sz="1400" dirty="0"/>
          </a:p>
          <a:p>
            <a:pPr lvl="1">
              <a:lnSpc>
                <a:spcPct val="120000"/>
              </a:lnSpc>
            </a:pPr>
            <a:r>
              <a:rPr lang="en-US" b="1" dirty="0"/>
              <a:t>Structure types: </a:t>
            </a:r>
            <a:r>
              <a:rPr lang="en-US" dirty="0"/>
              <a:t>Shows the tag type of each tagged element. May need to use “Tag Panel” to see nested tags in tables, lists, links, etc.</a:t>
            </a:r>
            <a:br>
              <a:rPr lang="en-US" dirty="0"/>
            </a:br>
            <a:endParaRPr lang="en-US" sz="1400" dirty="0"/>
          </a:p>
          <a:p>
            <a:pPr lvl="1">
              <a:lnSpc>
                <a:spcPct val="120000"/>
              </a:lnSpc>
            </a:pPr>
            <a:r>
              <a:rPr lang="en-US" b="1" dirty="0"/>
              <a:t>Clear Page Structure</a:t>
            </a:r>
            <a:r>
              <a:rPr lang="en-US" dirty="0"/>
              <a:t>: Clears all the tags on the current page only.</a:t>
            </a:r>
          </a:p>
        </p:txBody>
      </p:sp>
      <p:pic>
        <p:nvPicPr>
          <p:cNvPr id="7" name="Picture 6" descr="A vertical toolbar with various editing icons, including cursor, zoom, pencil, rotation, text, drawing, checkmark. The reading order icon, second from the bottom, is highlighted. ">
            <a:extLst>
              <a:ext uri="{FF2B5EF4-FFF2-40B4-BE49-F238E27FC236}">
                <a16:creationId xmlns:a16="http://schemas.microsoft.com/office/drawing/2014/main" id="{FAA37B8F-3071-0871-5DB5-AC36E05D3E03}"/>
              </a:ext>
            </a:extLst>
          </p:cNvPr>
          <p:cNvPicPr>
            <a:picLocks noChangeAspect="1"/>
          </p:cNvPicPr>
          <p:nvPr/>
        </p:nvPicPr>
        <p:blipFill>
          <a:blip r:embed="rId3"/>
          <a:stretch>
            <a:fillRect/>
          </a:stretch>
        </p:blipFill>
        <p:spPr>
          <a:xfrm>
            <a:off x="8632815" y="1650931"/>
            <a:ext cx="374669" cy="2743341"/>
          </a:xfrm>
          <a:prstGeom prst="rect">
            <a:avLst/>
          </a:prstGeom>
        </p:spPr>
      </p:pic>
      <p:pic>
        <p:nvPicPr>
          <p:cNvPr id="9" name="Picture 8" descr="The &quot;Reading Order&quot; window includes a selector tool, buttons for labeling content types such as Text/Paragraph, Figure, Form Field, Table, and various heading levels, along with options to show page content groups, structure types, table cells, and tables and figures.">
            <a:extLst>
              <a:ext uri="{FF2B5EF4-FFF2-40B4-BE49-F238E27FC236}">
                <a16:creationId xmlns:a16="http://schemas.microsoft.com/office/drawing/2014/main" id="{C881BD0B-B883-DAB0-E36D-06B94101557E}"/>
              </a:ext>
            </a:extLst>
          </p:cNvPr>
          <p:cNvPicPr>
            <a:picLocks noChangeAspect="1"/>
          </p:cNvPicPr>
          <p:nvPr/>
        </p:nvPicPr>
        <p:blipFill>
          <a:blip r:embed="rId4"/>
          <a:stretch>
            <a:fillRect/>
          </a:stretch>
        </p:blipFill>
        <p:spPr>
          <a:xfrm>
            <a:off x="9232899" y="1650931"/>
            <a:ext cx="2419474" cy="4546834"/>
          </a:xfrm>
          <a:prstGeom prst="rect">
            <a:avLst/>
          </a:prstGeom>
        </p:spPr>
      </p:pic>
    </p:spTree>
    <p:extLst>
      <p:ext uri="{BB962C8B-B14F-4D97-AF65-F5344CB8AC3E}">
        <p14:creationId xmlns:p14="http://schemas.microsoft.com/office/powerpoint/2010/main" val="1202541684"/>
      </p:ext>
    </p:extLst>
  </p:cSld>
  <p:clrMapOvr>
    <a:masterClrMapping/>
  </p:clrMapOvr>
  <mc:AlternateContent xmlns:mc="http://schemas.openxmlformats.org/markup-compatibility/2006">
    <mc:Choice xmlns:p14="http://schemas.microsoft.com/office/powerpoint/2010/main" Requires="p14">
      <p:transition spd="slow" p14:dur="2000" advTm="37792"/>
    </mc:Choice>
    <mc:Fallback>
      <p:transition spd="slow" advTm="377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A33EC-EE7F-55F2-D409-A5459DE4C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C2DE0-35BD-6ACA-4D67-6DFC2064B046}"/>
              </a:ext>
            </a:extLst>
          </p:cNvPr>
          <p:cNvSpPr>
            <a:spLocks noGrp="1"/>
          </p:cNvSpPr>
          <p:nvPr>
            <p:ph type="title"/>
          </p:nvPr>
        </p:nvSpPr>
        <p:spPr/>
        <p:txBody>
          <a:bodyPr/>
          <a:lstStyle/>
          <a:p>
            <a:r>
              <a:rPr lang="en-US" dirty="0"/>
              <a:t>Tags: Three Starting Places</a:t>
            </a:r>
          </a:p>
        </p:txBody>
      </p:sp>
      <p:sp>
        <p:nvSpPr>
          <p:cNvPr id="3" name="Content Placeholder 2">
            <a:extLst>
              <a:ext uri="{FF2B5EF4-FFF2-40B4-BE49-F238E27FC236}">
                <a16:creationId xmlns:a16="http://schemas.microsoft.com/office/drawing/2014/main" id="{2D9B079E-06E0-D82A-3C1B-B8C951A45D82}"/>
              </a:ext>
            </a:extLst>
          </p:cNvPr>
          <p:cNvSpPr>
            <a:spLocks noGrp="1"/>
          </p:cNvSpPr>
          <p:nvPr>
            <p:ph idx="1"/>
          </p:nvPr>
        </p:nvSpPr>
        <p:spPr>
          <a:xfrm>
            <a:off x="838200" y="1825624"/>
            <a:ext cx="10515600" cy="4183289"/>
          </a:xfrm>
        </p:spPr>
        <p:txBody>
          <a:bodyPr>
            <a:normAutofit fontScale="85000" lnSpcReduction="20000"/>
          </a:bodyPr>
          <a:lstStyle/>
          <a:p>
            <a:pPr marL="514350" indent="-514350">
              <a:buFont typeface="+mj-lt"/>
              <a:buAutoNum type="arabicPeriod"/>
            </a:pPr>
            <a:r>
              <a:rPr lang="en-US" dirty="0"/>
              <a:t>Review and edit </a:t>
            </a:r>
            <a:r>
              <a:rPr lang="en-US" b="1" dirty="0"/>
              <a:t>existing tags </a:t>
            </a:r>
            <a:r>
              <a:rPr lang="en-US" dirty="0"/>
              <a:t>within the PDF</a:t>
            </a:r>
            <a:br>
              <a:rPr lang="en-US" dirty="0"/>
            </a:br>
            <a:endParaRPr lang="en-US" dirty="0"/>
          </a:p>
          <a:p>
            <a:pPr marL="514350" indent="-514350">
              <a:buFont typeface="+mj-lt"/>
              <a:buAutoNum type="arabicPeriod"/>
            </a:pPr>
            <a:r>
              <a:rPr lang="en-US" dirty="0"/>
              <a:t>Use</a:t>
            </a:r>
            <a:r>
              <a:rPr lang="en-US" b="1" dirty="0"/>
              <a:t> auto-tagging </a:t>
            </a:r>
            <a:r>
              <a:rPr lang="en-US" dirty="0"/>
              <a:t>tool</a:t>
            </a:r>
          </a:p>
          <a:p>
            <a:pPr lvl="1">
              <a:lnSpc>
                <a:spcPct val="120000"/>
              </a:lnSpc>
            </a:pPr>
            <a:r>
              <a:rPr lang="en-US" dirty="0">
                <a:solidFill>
                  <a:schemeClr val="accent1"/>
                </a:solidFill>
              </a:rPr>
              <a:t>All tools &gt; Prepare for accessibility &gt; </a:t>
            </a:r>
            <a:r>
              <a:rPr lang="en-US" dirty="0" err="1">
                <a:solidFill>
                  <a:schemeClr val="accent1"/>
                </a:solidFill>
              </a:rPr>
              <a:t>Autotag</a:t>
            </a:r>
            <a:r>
              <a:rPr lang="en-US" dirty="0">
                <a:solidFill>
                  <a:schemeClr val="accent1"/>
                </a:solidFill>
              </a:rPr>
              <a:t> document</a:t>
            </a:r>
          </a:p>
          <a:p>
            <a:pPr lvl="1"/>
            <a:r>
              <a:rPr lang="en-US" dirty="0"/>
              <a:t>Feature can be helpful but requires checking/fixing</a:t>
            </a:r>
            <a:br>
              <a:rPr lang="en-US" b="1" dirty="0"/>
            </a:br>
            <a:endParaRPr lang="en-US" b="1" dirty="0">
              <a:solidFill>
                <a:schemeClr val="accent1"/>
              </a:solidFill>
            </a:endParaRPr>
          </a:p>
          <a:p>
            <a:pPr marL="514350" indent="-514350">
              <a:buFont typeface="+mj-lt"/>
              <a:buAutoNum type="arabicPeriod"/>
            </a:pPr>
            <a:r>
              <a:rPr lang="en-US" dirty="0"/>
              <a:t>Clear tags and </a:t>
            </a:r>
            <a:r>
              <a:rPr lang="en-US" b="1" dirty="0"/>
              <a:t>tag manually</a:t>
            </a:r>
          </a:p>
          <a:p>
            <a:pPr lvl="1">
              <a:lnSpc>
                <a:spcPct val="120000"/>
              </a:lnSpc>
            </a:pPr>
            <a:r>
              <a:rPr lang="en-US" dirty="0"/>
              <a:t>All tags: From the “Accessibility tags” panel, select top-level “Tags” and delete</a:t>
            </a:r>
          </a:p>
          <a:p>
            <a:pPr lvl="1">
              <a:lnSpc>
                <a:spcPct val="120000"/>
              </a:lnSpc>
            </a:pPr>
            <a:r>
              <a:rPr lang="en-US" dirty="0"/>
              <a:t>Tags on an individual page: From the “Reading Order” window, select “Clear Page Structure”</a:t>
            </a:r>
          </a:p>
          <a:p>
            <a:pPr marL="0" indent="0">
              <a:lnSpc>
                <a:spcPct val="134000"/>
              </a:lnSpc>
              <a:buNone/>
            </a:pPr>
            <a:br>
              <a:rPr lang="en-US" sz="1900" b="1" dirty="0"/>
            </a:br>
            <a:r>
              <a:rPr lang="en-US" sz="1900" b="1" dirty="0"/>
              <a:t>Tip: When remediating, save often. “Undo” is unreliable.</a:t>
            </a:r>
          </a:p>
        </p:txBody>
      </p:sp>
    </p:spTree>
    <p:extLst>
      <p:ext uri="{BB962C8B-B14F-4D97-AF65-F5344CB8AC3E}">
        <p14:creationId xmlns:p14="http://schemas.microsoft.com/office/powerpoint/2010/main" val="1109278725"/>
      </p:ext>
    </p:extLst>
  </p:cSld>
  <p:clrMapOvr>
    <a:masterClrMapping/>
  </p:clrMapOvr>
  <mc:AlternateContent xmlns:mc="http://schemas.openxmlformats.org/markup-compatibility/2006">
    <mc:Choice xmlns:p14="http://schemas.microsoft.com/office/powerpoint/2010/main" Requires="p14">
      <p:transition spd="slow" p14:dur="2000" advTm="180554"/>
    </mc:Choice>
    <mc:Fallback>
      <p:transition spd="slow" advTm="18055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AAA16-EB57-284B-94CF-E06027E85867}"/>
              </a:ext>
            </a:extLst>
          </p:cNvPr>
          <p:cNvSpPr>
            <a:spLocks noGrp="1"/>
          </p:cNvSpPr>
          <p:nvPr>
            <p:ph type="title"/>
          </p:nvPr>
        </p:nvSpPr>
        <p:spPr/>
        <p:txBody>
          <a:bodyPr/>
          <a:lstStyle/>
          <a:p>
            <a:r>
              <a:rPr lang="en-US" dirty="0"/>
              <a:t>Tags: Artifact</a:t>
            </a:r>
          </a:p>
        </p:txBody>
      </p:sp>
      <p:sp>
        <p:nvSpPr>
          <p:cNvPr id="6" name="Content Placeholder 5">
            <a:extLst>
              <a:ext uri="{FF2B5EF4-FFF2-40B4-BE49-F238E27FC236}">
                <a16:creationId xmlns:a16="http://schemas.microsoft.com/office/drawing/2014/main" id="{07F9DDC0-8716-57C5-ABEB-8C963CB9052D}"/>
              </a:ext>
            </a:extLst>
          </p:cNvPr>
          <p:cNvSpPr>
            <a:spLocks noGrp="1"/>
          </p:cNvSpPr>
          <p:nvPr>
            <p:ph idx="1"/>
          </p:nvPr>
        </p:nvSpPr>
        <p:spPr/>
        <p:txBody>
          <a:bodyPr>
            <a:normAutofit/>
          </a:bodyPr>
          <a:lstStyle/>
          <a:p>
            <a:r>
              <a:rPr lang="en-US" dirty="0"/>
              <a:t>&lt;Artifact&gt; is used to identify decorative images, non-essential content</a:t>
            </a:r>
            <a:br>
              <a:rPr lang="en-US" dirty="0"/>
            </a:br>
            <a:endParaRPr lang="en-US" dirty="0"/>
          </a:p>
          <a:p>
            <a:r>
              <a:rPr lang="en-US" dirty="0"/>
              <a:t>Elements designated as artifacts will not appear in the </a:t>
            </a:r>
            <a:r>
              <a:rPr lang="en-US" b="1" dirty="0"/>
              <a:t>Accessibility</a:t>
            </a:r>
            <a:r>
              <a:rPr lang="en-US" dirty="0"/>
              <a:t> </a:t>
            </a:r>
            <a:r>
              <a:rPr lang="en-US" b="1" dirty="0"/>
              <a:t>Tags </a:t>
            </a:r>
            <a:r>
              <a:rPr lang="en-US" dirty="0"/>
              <a:t>panel</a:t>
            </a:r>
            <a:r>
              <a:rPr lang="en-US" b="1" dirty="0"/>
              <a:t> </a:t>
            </a:r>
            <a:r>
              <a:rPr lang="en-US" dirty="0"/>
              <a:t>and will not be read by screen readers</a:t>
            </a:r>
            <a:br>
              <a:rPr lang="en-US" dirty="0"/>
            </a:br>
            <a:endParaRPr lang="en-US" dirty="0"/>
          </a:p>
          <a:p>
            <a:r>
              <a:rPr lang="en-US" dirty="0"/>
              <a:t>Will only appear in the </a:t>
            </a:r>
            <a:r>
              <a:rPr lang="en-US" b="1" dirty="0"/>
              <a:t>Content</a:t>
            </a:r>
            <a:r>
              <a:rPr lang="en-US" dirty="0"/>
              <a:t> panel</a:t>
            </a:r>
          </a:p>
        </p:txBody>
      </p:sp>
    </p:spTree>
    <p:extLst>
      <p:ext uri="{BB962C8B-B14F-4D97-AF65-F5344CB8AC3E}">
        <p14:creationId xmlns:p14="http://schemas.microsoft.com/office/powerpoint/2010/main" val="1222764789"/>
      </p:ext>
    </p:extLst>
  </p:cSld>
  <p:clrMapOvr>
    <a:masterClrMapping/>
  </p:clrMapOvr>
  <mc:AlternateContent xmlns:mc="http://schemas.openxmlformats.org/markup-compatibility/2006">
    <mc:Choice xmlns:p14="http://schemas.microsoft.com/office/powerpoint/2010/main" Requires="p14">
      <p:transition spd="slow" p14:dur="2000" advTm="69537"/>
    </mc:Choice>
    <mc:Fallback>
      <p:transition spd="slow" advTm="6953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6346-9F9F-4AAF-5217-8D4699A65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E31092-4A56-81E8-6BBB-88DD48780A48}"/>
              </a:ext>
            </a:extLst>
          </p:cNvPr>
          <p:cNvSpPr>
            <a:spLocks noGrp="1"/>
          </p:cNvSpPr>
          <p:nvPr>
            <p:ph type="title"/>
          </p:nvPr>
        </p:nvSpPr>
        <p:spPr/>
        <p:txBody>
          <a:bodyPr/>
          <a:lstStyle/>
          <a:p>
            <a:r>
              <a:rPr lang="en-US" dirty="0"/>
              <a:t>Tags: Container elements</a:t>
            </a:r>
          </a:p>
        </p:txBody>
      </p:sp>
      <p:sp>
        <p:nvSpPr>
          <p:cNvPr id="3" name="TextBox 2">
            <a:extLst>
              <a:ext uri="{FF2B5EF4-FFF2-40B4-BE49-F238E27FC236}">
                <a16:creationId xmlns:a16="http://schemas.microsoft.com/office/drawing/2014/main" id="{C82C282A-D438-0330-7B79-2BF5694BAC3D}"/>
              </a:ext>
            </a:extLst>
          </p:cNvPr>
          <p:cNvSpPr txBox="1"/>
          <p:nvPr/>
        </p:nvSpPr>
        <p:spPr>
          <a:xfrm>
            <a:off x="570287" y="1731567"/>
            <a:ext cx="11051425" cy="400110"/>
          </a:xfrm>
          <a:prstGeom prst="rect">
            <a:avLst/>
          </a:prstGeom>
          <a:noFill/>
        </p:spPr>
        <p:txBody>
          <a:bodyPr wrap="square" rtlCol="0">
            <a:spAutoFit/>
          </a:bodyPr>
          <a:lstStyle/>
          <a:p>
            <a:r>
              <a:rPr lang="en-US" sz="2000" dirty="0"/>
              <a:t>The only required container is the </a:t>
            </a:r>
            <a:r>
              <a:rPr lang="en-US" sz="2000" b="1" dirty="0"/>
              <a:t>&lt;Document&gt; </a:t>
            </a:r>
            <a:r>
              <a:rPr lang="en-US" sz="2000" dirty="0"/>
              <a:t>tag (first item in tags tree, containing all others). </a:t>
            </a:r>
          </a:p>
        </p:txBody>
      </p:sp>
      <p:graphicFrame>
        <p:nvGraphicFramePr>
          <p:cNvPr id="4" name="Table 3">
            <a:extLst>
              <a:ext uri="{FF2B5EF4-FFF2-40B4-BE49-F238E27FC236}">
                <a16:creationId xmlns:a16="http://schemas.microsoft.com/office/drawing/2014/main" id="{A118D08B-D9FA-966E-1DB0-37B65E3BDF2A}"/>
              </a:ext>
            </a:extLst>
          </p:cNvPr>
          <p:cNvGraphicFramePr>
            <a:graphicFrameLocks noGrp="1"/>
          </p:cNvGraphicFramePr>
          <p:nvPr>
            <p:extLst>
              <p:ext uri="{D42A27DB-BD31-4B8C-83A1-F6EECF244321}">
                <p14:modId xmlns:p14="http://schemas.microsoft.com/office/powerpoint/2010/main" val="2429260821"/>
              </p:ext>
            </p:extLst>
          </p:nvPr>
        </p:nvGraphicFramePr>
        <p:xfrm>
          <a:off x="3031006" y="2294448"/>
          <a:ext cx="8616572" cy="3631594"/>
        </p:xfrm>
        <a:graphic>
          <a:graphicData uri="http://schemas.openxmlformats.org/drawingml/2006/table">
            <a:tbl>
              <a:tblPr firstRow="1" firstCol="1" bandRow="1">
                <a:tableStyleId>{5C22544A-7EE6-4342-B048-85BDC9FD1C3A}</a:tableStyleId>
              </a:tblPr>
              <a:tblGrid>
                <a:gridCol w="1437755">
                  <a:extLst>
                    <a:ext uri="{9D8B030D-6E8A-4147-A177-3AD203B41FA5}">
                      <a16:colId xmlns:a16="http://schemas.microsoft.com/office/drawing/2014/main" val="3214746011"/>
                    </a:ext>
                  </a:extLst>
                </a:gridCol>
                <a:gridCol w="7178817">
                  <a:extLst>
                    <a:ext uri="{9D8B030D-6E8A-4147-A177-3AD203B41FA5}">
                      <a16:colId xmlns:a16="http://schemas.microsoft.com/office/drawing/2014/main" val="7123393"/>
                    </a:ext>
                  </a:extLst>
                </a:gridCol>
              </a:tblGrid>
              <a:tr h="396798">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Description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862995">
                <a:tc>
                  <a:txBody>
                    <a:bodyPr/>
                    <a:lstStyle/>
                    <a:p>
                      <a:pPr marL="0" marR="0">
                        <a:lnSpc>
                          <a:spcPct val="115000"/>
                        </a:lnSpc>
                        <a:spcAft>
                          <a:spcPts val="1000"/>
                        </a:spcAft>
                        <a:buNone/>
                      </a:pPr>
                      <a:r>
                        <a:rPr lang="en-US" sz="2000" dirty="0">
                          <a:effectLst/>
                        </a:rPr>
                        <a:t>&lt;Part&gt;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Large major section of a document (e.g., a report chapter). Can be used to group smaller units of content together.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783915">
                <a:tc>
                  <a:txBody>
                    <a:bodyPr/>
                    <a:lstStyle/>
                    <a:p>
                      <a:pPr marL="0" marR="0">
                        <a:lnSpc>
                          <a:spcPct val="115000"/>
                        </a:lnSpc>
                        <a:spcAft>
                          <a:spcPts val="1000"/>
                        </a:spcAft>
                        <a:buNone/>
                      </a:pPr>
                      <a:r>
                        <a:rPr lang="en-US" sz="2000" dirty="0">
                          <a:effectLst/>
                        </a:rPr>
                        <a:t>&lt;Div&gt;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Division element is a generic block-level element or group of block-level elements.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790027">
                <a:tc>
                  <a:txBody>
                    <a:bodyPr/>
                    <a:lstStyle/>
                    <a:p>
                      <a:pPr marL="0" marR="0">
                        <a:lnSpc>
                          <a:spcPct val="115000"/>
                        </a:lnSpc>
                        <a:spcAft>
                          <a:spcPts val="1000"/>
                        </a:spcAft>
                        <a:buNone/>
                      </a:pPr>
                      <a:r>
                        <a:rPr lang="en-US" sz="2000" dirty="0">
                          <a:effectLst/>
                        </a:rPr>
                        <a:t>&lt;Art&gt;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Article element is a self-contained body of text considered to be a single narrative.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44504"/>
                  </a:ext>
                </a:extLst>
              </a:tr>
              <a:tr h="797859">
                <a:tc>
                  <a:txBody>
                    <a:bodyPr/>
                    <a:lstStyle/>
                    <a:p>
                      <a:pPr marL="0" marR="0">
                        <a:lnSpc>
                          <a:spcPct val="115000"/>
                        </a:lnSpc>
                        <a:spcAft>
                          <a:spcPts val="1000"/>
                        </a:spcAft>
                        <a:buNone/>
                      </a:pPr>
                      <a:r>
                        <a:rPr lang="en-US" sz="2000">
                          <a:effectLst/>
                        </a:rPr>
                        <a:t>&lt;Sect&gt;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Small section within a larger part (e.g., pull quote, sidebar, boxed text).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576629"/>
                  </a:ext>
                </a:extLst>
              </a:tr>
            </a:tbl>
          </a:graphicData>
        </a:graphic>
      </p:graphicFrame>
      <p:pic>
        <p:nvPicPr>
          <p:cNvPr id="2050" name="Picture 2" descr="Screenshot of the tags panel showing the 'Part' tag as the parent element to an 'H1' and 'H2', each with a tag symbols, and a 'P' tag with its paragraph symbol (¶).">
            <a:extLst>
              <a:ext uri="{FF2B5EF4-FFF2-40B4-BE49-F238E27FC236}">
                <a16:creationId xmlns:a16="http://schemas.microsoft.com/office/drawing/2014/main" id="{367DE455-85E2-116C-0AE9-06E48E11E74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44422" y="2287308"/>
            <a:ext cx="2032931" cy="17628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shot of the tags panel showing the 'SECT' tag as the parent element to two 'P' tags, each with its paragraph symbol (¶).">
            <a:extLst>
              <a:ext uri="{FF2B5EF4-FFF2-40B4-BE49-F238E27FC236}">
                <a16:creationId xmlns:a16="http://schemas.microsoft.com/office/drawing/2014/main" id="{682C7CEF-3403-A347-C5EE-75B8214F1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22" y="4195511"/>
            <a:ext cx="2068790" cy="143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61727"/>
      </p:ext>
    </p:extLst>
  </p:cSld>
  <p:clrMapOvr>
    <a:masterClrMapping/>
  </p:clrMapOvr>
  <mc:AlternateContent xmlns:mc="http://schemas.openxmlformats.org/markup-compatibility/2006">
    <mc:Choice xmlns:p14="http://schemas.microsoft.com/office/powerpoint/2010/main" Requires="p14">
      <p:transition spd="slow" p14:dur="2000" advTm="91840"/>
    </mc:Choice>
    <mc:Fallback>
      <p:transition spd="slow" advTm="918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7B9E6-6675-26BF-6B6F-CDF9B0EDF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9C479-A762-157F-7903-3A3BE297194A}"/>
              </a:ext>
            </a:extLst>
          </p:cNvPr>
          <p:cNvSpPr>
            <a:spLocks noGrp="1"/>
          </p:cNvSpPr>
          <p:nvPr>
            <p:ph type="title"/>
          </p:nvPr>
        </p:nvSpPr>
        <p:spPr>
          <a:xfrm>
            <a:off x="2703443" y="325368"/>
            <a:ext cx="8815618" cy="1404004"/>
          </a:xfrm>
        </p:spPr>
        <p:txBody>
          <a:bodyPr/>
          <a:lstStyle/>
          <a:p>
            <a:r>
              <a:rPr lang="en-US" dirty="0"/>
              <a:t>Tags: Heading &amp; paragraph elements</a:t>
            </a:r>
          </a:p>
        </p:txBody>
      </p:sp>
      <p:graphicFrame>
        <p:nvGraphicFramePr>
          <p:cNvPr id="4" name="Table 3">
            <a:extLst>
              <a:ext uri="{FF2B5EF4-FFF2-40B4-BE49-F238E27FC236}">
                <a16:creationId xmlns:a16="http://schemas.microsoft.com/office/drawing/2014/main" id="{D599AC90-4FAD-8B71-4400-8BE43C11DF31}"/>
              </a:ext>
            </a:extLst>
          </p:cNvPr>
          <p:cNvGraphicFramePr>
            <a:graphicFrameLocks noGrp="1"/>
          </p:cNvGraphicFramePr>
          <p:nvPr>
            <p:extLst>
              <p:ext uri="{D42A27DB-BD31-4B8C-83A1-F6EECF244321}">
                <p14:modId xmlns:p14="http://schemas.microsoft.com/office/powerpoint/2010/main" val="2418008390"/>
              </p:ext>
            </p:extLst>
          </p:nvPr>
        </p:nvGraphicFramePr>
        <p:xfrm>
          <a:off x="4531540" y="1825625"/>
          <a:ext cx="6898462" cy="3677099"/>
        </p:xfrm>
        <a:graphic>
          <a:graphicData uri="http://schemas.openxmlformats.org/drawingml/2006/table">
            <a:tbl>
              <a:tblPr firstRow="1" firstCol="1" bandRow="1">
                <a:tableStyleId>{5C22544A-7EE6-4342-B048-85BDC9FD1C3A}</a:tableStyleId>
              </a:tblPr>
              <a:tblGrid>
                <a:gridCol w="1636178">
                  <a:extLst>
                    <a:ext uri="{9D8B030D-6E8A-4147-A177-3AD203B41FA5}">
                      <a16:colId xmlns:a16="http://schemas.microsoft.com/office/drawing/2014/main" val="3214746011"/>
                    </a:ext>
                  </a:extLst>
                </a:gridCol>
                <a:gridCol w="5262284">
                  <a:extLst>
                    <a:ext uri="{9D8B030D-6E8A-4147-A177-3AD203B41FA5}">
                      <a16:colId xmlns:a16="http://schemas.microsoft.com/office/drawing/2014/main" val="7123393"/>
                    </a:ext>
                  </a:extLst>
                </a:gridCol>
              </a:tblGrid>
              <a:tr h="480605">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519391">
                <a:tc>
                  <a:txBody>
                    <a:bodyPr/>
                    <a:lstStyle/>
                    <a:p>
                      <a:pPr marL="0" marR="0">
                        <a:lnSpc>
                          <a:spcPct val="115000"/>
                        </a:lnSpc>
                        <a:spcAft>
                          <a:spcPts val="1000"/>
                        </a:spcAft>
                        <a:buNone/>
                      </a:pPr>
                      <a:r>
                        <a:rPr lang="en-US" sz="2000" dirty="0">
                          <a:effectLst/>
                        </a:rPr>
                        <a:t>&lt;H&gt;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Not recommended.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930584">
                <a:tc>
                  <a:txBody>
                    <a:bodyPr/>
                    <a:lstStyle/>
                    <a:p>
                      <a:pPr marL="0" marR="0">
                        <a:lnSpc>
                          <a:spcPct val="115000"/>
                        </a:lnSpc>
                        <a:spcAft>
                          <a:spcPts val="1000"/>
                        </a:spcAft>
                        <a:buNone/>
                      </a:pPr>
                      <a:r>
                        <a:rPr lang="en-US" sz="2000" dirty="0">
                          <a:effectLst/>
                        </a:rPr>
                        <a:t>&lt;H1&gt;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Heading level 1. Best used for title/highest section level of document.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525687">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&lt;H2&gt;</a:t>
                      </a: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Main-level headings after title.</a:t>
                      </a:r>
                    </a:p>
                  </a:txBody>
                  <a:tcPr marL="68580" marR="68580" marT="0" marB="0"/>
                </a:tc>
                <a:extLst>
                  <a:ext uri="{0D108BD9-81ED-4DB2-BD59-A6C34878D82A}">
                    <a16:rowId xmlns:a16="http://schemas.microsoft.com/office/drawing/2014/main" val="718167879"/>
                  </a:ext>
                </a:extLst>
              </a:tr>
              <a:tr h="598335">
                <a:tc>
                  <a:txBody>
                    <a:bodyPr/>
                    <a:lstStyle/>
                    <a:p>
                      <a:pPr marL="0" marR="0">
                        <a:lnSpc>
                          <a:spcPct val="115000"/>
                        </a:lnSpc>
                        <a:spcAft>
                          <a:spcPts val="1000"/>
                        </a:spcAft>
                        <a:buNone/>
                      </a:pPr>
                      <a:r>
                        <a:rPr lang="en-US" sz="2000" dirty="0">
                          <a:effectLst/>
                        </a:rPr>
                        <a:t>&lt;H3&gt; - &lt;H6&gt;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(Sub)heading levels 3, 4, 5, 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44504"/>
                  </a:ext>
                </a:extLst>
              </a:tr>
              <a:tr h="622497">
                <a:tc>
                  <a:txBody>
                    <a:bodyPr/>
                    <a:lstStyle/>
                    <a:p>
                      <a:pPr marL="0" marR="0">
                        <a:lnSpc>
                          <a:spcPct val="115000"/>
                        </a:lnSpc>
                        <a:spcAft>
                          <a:spcPts val="1000"/>
                        </a:spcAft>
                        <a:buNone/>
                      </a:pPr>
                      <a:r>
                        <a:rPr lang="en-US" sz="2000" dirty="0">
                          <a:effectLst/>
                        </a:rPr>
                        <a:t>&lt;P&gt;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Paragraph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576629"/>
                  </a:ext>
                </a:extLst>
              </a:tr>
            </a:tbl>
          </a:graphicData>
        </a:graphic>
      </p:graphicFrame>
      <p:pic>
        <p:nvPicPr>
          <p:cNvPr id="3074" name="Picture 2" descr="Screenshot of an accessibility tag structure showing a section &lt;Sect&gt; with nested elements. Inside the section, there is an &lt;H1&gt; heading labeled 'Cooking techniques' followed by a paragraph &lt;P&gt;. Below that, an &lt;H2&gt; heading labeled 'Cooking with oil' with its own paragraph &lt;P&gt;. Further nested is another &lt;H2&gt; heading labeled 'Cooking with butter', highlighted in blue, followed by a paragraph &lt;P&gt;">
            <a:extLst>
              <a:ext uri="{FF2B5EF4-FFF2-40B4-BE49-F238E27FC236}">
                <a16:creationId xmlns:a16="http://schemas.microsoft.com/office/drawing/2014/main" id="{2FE87901-14C7-FCF2-165F-7D18100747F4}"/>
              </a:ext>
            </a:extLst>
          </p:cNvPr>
          <p:cNvPicPr>
            <a:picLocks noGrp="1" noChangeAspect="1" noChangeArrowheads="1"/>
          </p:cNvPicPr>
          <p:nvPr>
            <p:ph sz="half"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9085" t="27699" r="15056" b="6582"/>
          <a:stretch>
            <a:fillRect/>
          </a:stretch>
        </p:blipFill>
        <p:spPr bwMode="auto">
          <a:xfrm>
            <a:off x="883024" y="1864659"/>
            <a:ext cx="3012141" cy="286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5446"/>
      </p:ext>
    </p:extLst>
  </p:cSld>
  <p:clrMapOvr>
    <a:masterClrMapping/>
  </p:clrMapOvr>
  <mc:AlternateContent xmlns:mc="http://schemas.openxmlformats.org/markup-compatibility/2006">
    <mc:Choice xmlns:p14="http://schemas.microsoft.com/office/powerpoint/2010/main" Requires="p14">
      <p:transition spd="slow" p14:dur="2000" advTm="101156"/>
    </mc:Choice>
    <mc:Fallback>
      <p:transition spd="slow" advTm="10115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5596A-2084-E791-061A-89D6CCDA3C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C583E-DBDA-C303-7E79-B1A843650396}"/>
              </a:ext>
            </a:extLst>
          </p:cNvPr>
          <p:cNvSpPr>
            <a:spLocks noGrp="1"/>
          </p:cNvSpPr>
          <p:nvPr>
            <p:ph type="title"/>
          </p:nvPr>
        </p:nvSpPr>
        <p:spPr/>
        <p:txBody>
          <a:bodyPr/>
          <a:lstStyle/>
          <a:p>
            <a:r>
              <a:rPr lang="en-US" dirty="0"/>
              <a:t>Tags: Label &amp; list elements</a:t>
            </a:r>
          </a:p>
        </p:txBody>
      </p:sp>
      <p:graphicFrame>
        <p:nvGraphicFramePr>
          <p:cNvPr id="4" name="Table 3">
            <a:extLst>
              <a:ext uri="{FF2B5EF4-FFF2-40B4-BE49-F238E27FC236}">
                <a16:creationId xmlns:a16="http://schemas.microsoft.com/office/drawing/2014/main" id="{3EFF601B-03E7-4D9C-DD9D-2C845D12EF7A}"/>
              </a:ext>
            </a:extLst>
          </p:cNvPr>
          <p:cNvGraphicFramePr>
            <a:graphicFrameLocks noGrp="1"/>
          </p:cNvGraphicFramePr>
          <p:nvPr/>
        </p:nvGraphicFramePr>
        <p:xfrm>
          <a:off x="4337824" y="1825625"/>
          <a:ext cx="7092178" cy="4092696"/>
        </p:xfrm>
        <a:graphic>
          <a:graphicData uri="http://schemas.openxmlformats.org/drawingml/2006/table">
            <a:tbl>
              <a:tblPr firstRow="1" firstCol="1" bandRow="1">
                <a:tableStyleId>{5C22544A-7EE6-4342-B048-85BDC9FD1C3A}</a:tableStyleId>
              </a:tblPr>
              <a:tblGrid>
                <a:gridCol w="1886080">
                  <a:extLst>
                    <a:ext uri="{9D8B030D-6E8A-4147-A177-3AD203B41FA5}">
                      <a16:colId xmlns:a16="http://schemas.microsoft.com/office/drawing/2014/main" val="3214746011"/>
                    </a:ext>
                  </a:extLst>
                </a:gridCol>
                <a:gridCol w="5206098">
                  <a:extLst>
                    <a:ext uri="{9D8B030D-6E8A-4147-A177-3AD203B41FA5}">
                      <a16:colId xmlns:a16="http://schemas.microsoft.com/office/drawing/2014/main" val="7123393"/>
                    </a:ext>
                  </a:extLst>
                </a:gridCol>
              </a:tblGrid>
              <a:tr h="495733">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866904">
                <a:tc>
                  <a:txBody>
                    <a:bodyPr/>
                    <a:lstStyle/>
                    <a:p>
                      <a:pPr marL="0" marR="0">
                        <a:lnSpc>
                          <a:spcPct val="115000"/>
                        </a:lnSpc>
                        <a:spcAft>
                          <a:spcPts val="1000"/>
                        </a:spcAft>
                        <a:buNone/>
                      </a:pPr>
                      <a:r>
                        <a:rPr lang="en-US" sz="2000" dirty="0">
                          <a:effectLst/>
                        </a:rPr>
                        <a:t>&lt;L&gt;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List element, indicates a list. Must contain list items.</a:t>
                      </a:r>
                    </a:p>
                  </a:txBody>
                  <a:tcPr marL="68580" marR="68580" marT="0" marB="0"/>
                </a:tc>
                <a:extLst>
                  <a:ext uri="{0D108BD9-81ED-4DB2-BD59-A6C34878D82A}">
                    <a16:rowId xmlns:a16="http://schemas.microsoft.com/office/drawing/2014/main" val="1194817243"/>
                  </a:ext>
                </a:extLst>
              </a:tr>
              <a:tr h="1256602">
                <a:tc>
                  <a:txBody>
                    <a:bodyPr/>
                    <a:lstStyle/>
                    <a:p>
                      <a:pPr marL="0" marR="0">
                        <a:lnSpc>
                          <a:spcPct val="115000"/>
                        </a:lnSpc>
                        <a:spcAft>
                          <a:spcPts val="1000"/>
                        </a:spcAft>
                        <a:buNone/>
                      </a:pPr>
                      <a:r>
                        <a:rPr lang="en-US" sz="2000" dirty="0">
                          <a:effectLst/>
                        </a:rPr>
                        <a:t>&lt;LI&gt;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List element item, indicates a member of the list. Must have a list body element, might have a label element.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930793">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&lt;</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Lbl</a:t>
                      </a:r>
                      <a:r>
                        <a:rPr lang="en-US" sz="2000" dirty="0">
                          <a:effectLst/>
                          <a:latin typeface="Calibri" panose="020F0502020204030204" pitchFamily="34" charset="0"/>
                          <a:ea typeface="Calibri" panose="020F0502020204030204" pitchFamily="34" charset="0"/>
                          <a:cs typeface="Times New Roman" panose="02020603050405020304" pitchFamily="18" charset="0"/>
                        </a:rPr>
                        <a:t>&gt;</a:t>
                      </a: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Label element would be a bullet, number, etc. that precedes the item content.</a:t>
                      </a:r>
                    </a:p>
                  </a:txBody>
                  <a:tcPr marL="68580" marR="68580" marT="0" marB="0"/>
                </a:tc>
                <a:extLst>
                  <a:ext uri="{0D108BD9-81ED-4DB2-BD59-A6C34878D82A}">
                    <a16:rowId xmlns:a16="http://schemas.microsoft.com/office/drawing/2014/main" val="2740684310"/>
                  </a:ext>
                </a:extLst>
              </a:tr>
              <a:tr h="542664">
                <a:tc>
                  <a:txBody>
                    <a:bodyPr/>
                    <a:lstStyle/>
                    <a:p>
                      <a:pPr marL="0" marR="0">
                        <a:lnSpc>
                          <a:spcPct val="115000"/>
                        </a:lnSpc>
                        <a:spcAft>
                          <a:spcPts val="1000"/>
                        </a:spcAft>
                        <a:buNone/>
                      </a:pPr>
                      <a:r>
                        <a:rPr lang="en-US" sz="2000" dirty="0">
                          <a:effectLst/>
                        </a:rPr>
                        <a:t>&lt;</a:t>
                      </a:r>
                      <a:r>
                        <a:rPr lang="en-US" sz="2000" dirty="0" err="1">
                          <a:effectLst/>
                        </a:rPr>
                        <a:t>LBody</a:t>
                      </a:r>
                      <a:r>
                        <a:rPr lang="en-US" sz="2000" dirty="0">
                          <a:effectLst/>
                        </a:rPr>
                        <a:t>&gt;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rPr>
                        <a:t>The content of the list item.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44504"/>
                  </a:ext>
                </a:extLst>
              </a:tr>
            </a:tbl>
          </a:graphicData>
        </a:graphic>
      </p:graphicFrame>
      <p:pic>
        <p:nvPicPr>
          <p:cNvPr id="4098" name="Picture 2" descr="Screenshot of the tags panel showing the 'L' tag as the parent element to a 'LI' tag, which is a parent element to a 'Lbl' and 'Body' tag, each with its own tag symbol.">
            <a:extLst>
              <a:ext uri="{FF2B5EF4-FFF2-40B4-BE49-F238E27FC236}">
                <a16:creationId xmlns:a16="http://schemas.microsoft.com/office/drawing/2014/main" id="{DE764326-0B8C-8E25-C150-2BC955AC6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3013609" cy="238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69252"/>
      </p:ext>
    </p:extLst>
  </p:cSld>
  <p:clrMapOvr>
    <a:masterClrMapping/>
  </p:clrMapOvr>
  <mc:AlternateContent xmlns:mc="http://schemas.openxmlformats.org/markup-compatibility/2006">
    <mc:Choice xmlns:p14="http://schemas.microsoft.com/office/powerpoint/2010/main" Requires="p14">
      <p:transition spd="slow" p14:dur="2000" advTm="96416"/>
    </mc:Choice>
    <mc:Fallback>
      <p:transition spd="slow" advTm="964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0190-0F90-AA64-1C31-F9307C481239}"/>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41F7A435-482D-4E7C-FDE4-0D72D14ED703}"/>
              </a:ext>
            </a:extLst>
          </p:cNvPr>
          <p:cNvSpPr>
            <a:spLocks noGrp="1"/>
          </p:cNvSpPr>
          <p:nvPr>
            <p:ph idx="1"/>
          </p:nvPr>
        </p:nvSpPr>
        <p:spPr/>
        <p:txBody>
          <a:bodyPr>
            <a:normAutofit fontScale="85000" lnSpcReduction="20000"/>
          </a:bodyPr>
          <a:lstStyle/>
          <a:p>
            <a:r>
              <a:rPr lang="en-US" dirty="0"/>
              <a:t>Remediation Tools</a:t>
            </a:r>
          </a:p>
          <a:p>
            <a:r>
              <a:rPr lang="en-US" dirty="0"/>
              <a:t>Accessibility Checklist (what to look for)</a:t>
            </a:r>
          </a:p>
          <a:p>
            <a:pPr lvl="1"/>
            <a:r>
              <a:rPr lang="en-US" dirty="0"/>
              <a:t>Document properties</a:t>
            </a:r>
          </a:p>
          <a:p>
            <a:pPr lvl="1"/>
            <a:r>
              <a:rPr lang="en-US" dirty="0"/>
              <a:t>Machine-readable (OCR)</a:t>
            </a:r>
          </a:p>
          <a:p>
            <a:pPr lvl="1"/>
            <a:r>
              <a:rPr lang="en-US" dirty="0"/>
              <a:t>Tags</a:t>
            </a:r>
          </a:p>
          <a:p>
            <a:pPr lvl="1"/>
            <a:r>
              <a:rPr lang="en-US" dirty="0"/>
              <a:t>Logical reading order</a:t>
            </a:r>
          </a:p>
          <a:p>
            <a:pPr lvl="1"/>
            <a:r>
              <a:rPr lang="en-US" dirty="0"/>
              <a:t>Alt text</a:t>
            </a:r>
          </a:p>
          <a:p>
            <a:pPr lvl="1"/>
            <a:r>
              <a:rPr lang="en-US" dirty="0"/>
              <a:t>Color &amp; contrast</a:t>
            </a:r>
          </a:p>
          <a:p>
            <a:r>
              <a:rPr lang="en-US" dirty="0"/>
              <a:t>Using Adobe Acrobat’s accessibility checker</a:t>
            </a:r>
          </a:p>
        </p:txBody>
      </p:sp>
    </p:spTree>
    <p:extLst>
      <p:ext uri="{BB962C8B-B14F-4D97-AF65-F5344CB8AC3E}">
        <p14:creationId xmlns:p14="http://schemas.microsoft.com/office/powerpoint/2010/main" val="351746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CE3BD-95EB-A926-77A8-F988372D7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8A923-C007-AEB1-D171-34A542CBE68C}"/>
              </a:ext>
            </a:extLst>
          </p:cNvPr>
          <p:cNvSpPr>
            <a:spLocks noGrp="1"/>
          </p:cNvSpPr>
          <p:nvPr>
            <p:ph type="title"/>
          </p:nvPr>
        </p:nvSpPr>
        <p:spPr/>
        <p:txBody>
          <a:bodyPr/>
          <a:lstStyle/>
          <a:p>
            <a:r>
              <a:rPr lang="en-US" dirty="0"/>
              <a:t>Tags: Special text elements</a:t>
            </a:r>
          </a:p>
        </p:txBody>
      </p:sp>
      <p:graphicFrame>
        <p:nvGraphicFramePr>
          <p:cNvPr id="4" name="Table 3">
            <a:extLst>
              <a:ext uri="{FF2B5EF4-FFF2-40B4-BE49-F238E27FC236}">
                <a16:creationId xmlns:a16="http://schemas.microsoft.com/office/drawing/2014/main" id="{74B9386C-545E-11CE-CF9F-C3A78CF70BE5}"/>
              </a:ext>
            </a:extLst>
          </p:cNvPr>
          <p:cNvGraphicFramePr>
            <a:graphicFrameLocks noGrp="1"/>
          </p:cNvGraphicFramePr>
          <p:nvPr>
            <p:extLst>
              <p:ext uri="{D42A27DB-BD31-4B8C-83A1-F6EECF244321}">
                <p14:modId xmlns:p14="http://schemas.microsoft.com/office/powerpoint/2010/main" val="1598709948"/>
              </p:ext>
            </p:extLst>
          </p:nvPr>
        </p:nvGraphicFramePr>
        <p:xfrm>
          <a:off x="5307980" y="1825625"/>
          <a:ext cx="6122022" cy="4632885"/>
        </p:xfrm>
        <a:graphic>
          <a:graphicData uri="http://schemas.openxmlformats.org/drawingml/2006/table">
            <a:tbl>
              <a:tblPr firstRow="1" firstCol="1" bandRow="1">
                <a:tableStyleId>{5C22544A-7EE6-4342-B048-85BDC9FD1C3A}</a:tableStyleId>
              </a:tblPr>
              <a:tblGrid>
                <a:gridCol w="1780643">
                  <a:extLst>
                    <a:ext uri="{9D8B030D-6E8A-4147-A177-3AD203B41FA5}">
                      <a16:colId xmlns:a16="http://schemas.microsoft.com/office/drawing/2014/main" val="3214746011"/>
                    </a:ext>
                  </a:extLst>
                </a:gridCol>
                <a:gridCol w="4341379">
                  <a:extLst>
                    <a:ext uri="{9D8B030D-6E8A-4147-A177-3AD203B41FA5}">
                      <a16:colId xmlns:a16="http://schemas.microsoft.com/office/drawing/2014/main" val="7123393"/>
                    </a:ext>
                  </a:extLst>
                </a:gridCol>
              </a:tblGrid>
              <a:tr h="495733">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1018316">
                <a:tc>
                  <a:txBody>
                    <a:bodyPr/>
                    <a:lstStyle/>
                    <a:p>
                      <a:pPr marL="0" marR="0">
                        <a:lnSpc>
                          <a:spcPct val="115000"/>
                        </a:lnSpc>
                        <a:spcAft>
                          <a:spcPts val="1000"/>
                        </a:spcAft>
                        <a:buNone/>
                      </a:pPr>
                      <a:r>
                        <a:rPr lang="en-US" sz="2000" b="1" dirty="0">
                          <a:effectLst/>
                          <a:latin typeface="+mj-lt"/>
                          <a:ea typeface="Times New Roman" panose="02020603050405020304" pitchFamily="18" charset="0"/>
                          <a:cs typeface="Times New Roman" panose="02020603050405020304" pitchFamily="18" charset="0"/>
                        </a:rPr>
                        <a:t>&lt;</a:t>
                      </a:r>
                      <a:r>
                        <a:rPr lang="en-US" sz="2000" b="1" dirty="0" err="1">
                          <a:effectLst/>
                          <a:latin typeface="+mj-lt"/>
                          <a:ea typeface="Times New Roman" panose="02020603050405020304" pitchFamily="18" charset="0"/>
                          <a:cs typeface="Times New Roman" panose="02020603050405020304" pitchFamily="18" charset="0"/>
                        </a:rPr>
                        <a:t>BlockQuote</a:t>
                      </a:r>
                      <a:r>
                        <a:rPr lang="en-US" sz="2000" b="1" dirty="0">
                          <a:effectLst/>
                          <a:latin typeface="+mj-lt"/>
                          <a:ea typeface="Times New Roman" panose="02020603050405020304" pitchFamily="18" charset="0"/>
                          <a:cs typeface="Times New Roman" panose="02020603050405020304" pitchFamily="18" charset="0"/>
                        </a:rPr>
                        <a:t>&gt;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j-lt"/>
                          <a:ea typeface="Times New Roman" panose="02020603050405020304" pitchFamily="18" charset="0"/>
                          <a:cs typeface="Times New Roman" panose="02020603050405020304" pitchFamily="18" charset="0"/>
                        </a:rPr>
                        <a:t>For one or more paragraphs of text attributed to someone other than the author of the immediate surrounding text.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542664">
                <a:tc>
                  <a:txBody>
                    <a:bodyPr/>
                    <a:lstStyle/>
                    <a:p>
                      <a:pPr marL="0" marR="0">
                        <a:lnSpc>
                          <a:spcPct val="115000"/>
                        </a:lnSpc>
                        <a:spcAft>
                          <a:spcPts val="1000"/>
                        </a:spcAft>
                        <a:buNone/>
                      </a:pPr>
                      <a:r>
                        <a:rPr lang="en-US" sz="2000" b="1">
                          <a:effectLst/>
                          <a:latin typeface="+mj-lt"/>
                          <a:ea typeface="Times New Roman" panose="02020603050405020304" pitchFamily="18" charset="0"/>
                          <a:cs typeface="Times New Roman" panose="02020603050405020304" pitchFamily="18" charset="0"/>
                        </a:rPr>
                        <a:t>&lt;Caption&gt;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j-lt"/>
                          <a:ea typeface="Times New Roman" panose="02020603050405020304" pitchFamily="18" charset="0"/>
                          <a:cs typeface="Times New Roman" panose="02020603050405020304" pitchFamily="18" charset="0"/>
                        </a:rPr>
                        <a:t>A brief portion of text that describes a table or a figure.</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542664">
                <a:tc>
                  <a:txBody>
                    <a:bodyPr/>
                    <a:lstStyle/>
                    <a:p>
                      <a:pPr marL="0" marR="0">
                        <a:lnSpc>
                          <a:spcPct val="115000"/>
                        </a:lnSpc>
                        <a:spcAft>
                          <a:spcPts val="1000"/>
                        </a:spcAft>
                        <a:buNone/>
                      </a:pPr>
                      <a:r>
                        <a:rPr lang="en-US" sz="2000" b="1">
                          <a:effectLst/>
                          <a:latin typeface="+mj-lt"/>
                          <a:ea typeface="Times New Roman" panose="02020603050405020304" pitchFamily="18" charset="0"/>
                          <a:cs typeface="Times New Roman" panose="02020603050405020304" pitchFamily="18" charset="0"/>
                        </a:rPr>
                        <a:t>&lt;Index&gt;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j-lt"/>
                          <a:ea typeface="Times New Roman" panose="02020603050405020304" pitchFamily="18" charset="0"/>
                          <a:cs typeface="Times New Roman" panose="02020603050405020304" pitchFamily="18" charset="0"/>
                        </a:rPr>
                        <a:t>A sequence of entries that point out the occurrence of specific text in the main body of the document.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684310"/>
                  </a:ext>
                </a:extLst>
              </a:tr>
              <a:tr h="542664">
                <a:tc>
                  <a:txBody>
                    <a:bodyPr/>
                    <a:lstStyle/>
                    <a:p>
                      <a:pPr marL="0" marR="0">
                        <a:lnSpc>
                          <a:spcPct val="115000"/>
                        </a:lnSpc>
                        <a:spcAft>
                          <a:spcPts val="1000"/>
                        </a:spcAft>
                        <a:buNone/>
                      </a:pPr>
                      <a:r>
                        <a:rPr lang="en-US" sz="2000" b="1">
                          <a:effectLst/>
                          <a:latin typeface="+mj-lt"/>
                          <a:ea typeface="Times New Roman" panose="02020603050405020304" pitchFamily="18" charset="0"/>
                          <a:cs typeface="Times New Roman" panose="02020603050405020304" pitchFamily="18" charset="0"/>
                        </a:rPr>
                        <a:t>&lt;TOC&gt;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j-lt"/>
                          <a:ea typeface="Times New Roman" panose="02020603050405020304" pitchFamily="18" charset="0"/>
                          <a:cs typeface="Times New Roman" panose="02020603050405020304" pitchFamily="18" charset="0"/>
                        </a:rPr>
                        <a:t>Contains a structured list of items and labels identifying those items; has its own discrete hierarchy.</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44504"/>
                  </a:ext>
                </a:extLst>
              </a:tr>
            </a:tbl>
          </a:graphicData>
        </a:graphic>
      </p:graphicFrame>
      <p:pic>
        <p:nvPicPr>
          <p:cNvPr id="5122" name="Picture 2" descr="Screenshot of the tags panel showing the 'TOC' tag as the parent element to a 'TOCI' tag, which is the parent element to a 'Reference' tag, the parent element to a 'Link' tag, each with its own tag symbol.">
            <a:extLst>
              <a:ext uri="{FF2B5EF4-FFF2-40B4-BE49-F238E27FC236}">
                <a16:creationId xmlns:a16="http://schemas.microsoft.com/office/drawing/2014/main" id="{30DF31AF-C30B-0EBE-93F5-D390FE60A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74" y="1690688"/>
            <a:ext cx="273367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creenshot of the tags panel showing the 'Caption' and 'Figure' tag, each with its tag symbol.">
            <a:extLst>
              <a:ext uri="{FF2B5EF4-FFF2-40B4-BE49-F238E27FC236}">
                <a16:creationId xmlns:a16="http://schemas.microsoft.com/office/drawing/2014/main" id="{62EF0D79-AB90-7BBC-24D3-0238B3939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58" y="4231888"/>
            <a:ext cx="273367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creenshot of the tags panel showing the 'Caption' tag with its tag symbol, and a 'Table' tag, with its grid symbol.">
            <a:extLst>
              <a:ext uri="{FF2B5EF4-FFF2-40B4-BE49-F238E27FC236}">
                <a16:creationId xmlns:a16="http://schemas.microsoft.com/office/drawing/2014/main" id="{5860432D-EB9B-EFC0-30F7-558B7B6DB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922" y="5157788"/>
            <a:ext cx="276225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12426"/>
      </p:ext>
    </p:extLst>
  </p:cSld>
  <p:clrMapOvr>
    <a:masterClrMapping/>
  </p:clrMapOvr>
  <mc:AlternateContent xmlns:mc="http://schemas.openxmlformats.org/markup-compatibility/2006">
    <mc:Choice xmlns:p14="http://schemas.microsoft.com/office/powerpoint/2010/main" Requires="p14">
      <p:transition spd="slow" p14:dur="2000" advTm="87499"/>
    </mc:Choice>
    <mc:Fallback>
      <p:transition spd="slow" advTm="8749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1F8DD-355B-D950-7BB7-B631DAE35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D2A0A-1333-86FC-9CAD-33BE094C93B0}"/>
              </a:ext>
            </a:extLst>
          </p:cNvPr>
          <p:cNvSpPr>
            <a:spLocks noGrp="1"/>
          </p:cNvSpPr>
          <p:nvPr>
            <p:ph type="title"/>
          </p:nvPr>
        </p:nvSpPr>
        <p:spPr/>
        <p:txBody>
          <a:bodyPr/>
          <a:lstStyle/>
          <a:p>
            <a:r>
              <a:rPr lang="en-US" dirty="0"/>
              <a:t>Tags: Inline-level elements</a:t>
            </a:r>
          </a:p>
        </p:txBody>
      </p:sp>
      <p:graphicFrame>
        <p:nvGraphicFramePr>
          <p:cNvPr id="4" name="Table 3">
            <a:extLst>
              <a:ext uri="{FF2B5EF4-FFF2-40B4-BE49-F238E27FC236}">
                <a16:creationId xmlns:a16="http://schemas.microsoft.com/office/drawing/2014/main" id="{930D3C34-C9E8-675A-819C-2FCA9B19AC59}"/>
              </a:ext>
            </a:extLst>
          </p:cNvPr>
          <p:cNvGraphicFramePr>
            <a:graphicFrameLocks noGrp="1"/>
          </p:cNvGraphicFramePr>
          <p:nvPr/>
        </p:nvGraphicFramePr>
        <p:xfrm>
          <a:off x="5307980" y="1825626"/>
          <a:ext cx="6122022" cy="4528509"/>
        </p:xfrm>
        <a:graphic>
          <a:graphicData uri="http://schemas.openxmlformats.org/drawingml/2006/table">
            <a:tbl>
              <a:tblPr firstRow="1" firstCol="1" bandRow="1">
                <a:tableStyleId>{5C22544A-7EE6-4342-B048-85BDC9FD1C3A}</a:tableStyleId>
              </a:tblPr>
              <a:tblGrid>
                <a:gridCol w="1628079">
                  <a:extLst>
                    <a:ext uri="{9D8B030D-6E8A-4147-A177-3AD203B41FA5}">
                      <a16:colId xmlns:a16="http://schemas.microsoft.com/office/drawing/2014/main" val="3214746011"/>
                    </a:ext>
                  </a:extLst>
                </a:gridCol>
                <a:gridCol w="4493943">
                  <a:extLst>
                    <a:ext uri="{9D8B030D-6E8A-4147-A177-3AD203B41FA5}">
                      <a16:colId xmlns:a16="http://schemas.microsoft.com/office/drawing/2014/main" val="7123393"/>
                    </a:ext>
                  </a:extLst>
                </a:gridCol>
              </a:tblGrid>
              <a:tr h="562118">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905714">
                <a:tc>
                  <a:txBody>
                    <a:bodyPr/>
                    <a:lstStyle/>
                    <a:p>
                      <a:pPr marL="0" marR="0">
                        <a:lnSpc>
                          <a:spcPct val="115000"/>
                        </a:lnSpc>
                        <a:spcAft>
                          <a:spcPts val="1000"/>
                        </a:spcAft>
                        <a:buNone/>
                      </a:pPr>
                      <a:r>
                        <a:rPr lang="en-US" sz="2000" b="1">
                          <a:effectLst/>
                          <a:latin typeface="+mn-lt"/>
                          <a:ea typeface="Times New Roman" panose="02020603050405020304" pitchFamily="18" charset="0"/>
                          <a:cs typeface="Times New Roman" panose="02020603050405020304" pitchFamily="18" charset="0"/>
                        </a:rPr>
                        <a:t>&lt;BibEntry&gt; </a:t>
                      </a:r>
                      <a:endParaRPr lang="en-US" sz="2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Describes where some cited information may be found.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1887885">
                <a:tc>
                  <a:txBody>
                    <a:bodyPr/>
                    <a:lstStyle/>
                    <a:p>
                      <a:pPr marL="0" marR="0">
                        <a:lnSpc>
                          <a:spcPct val="115000"/>
                        </a:lnSpc>
                        <a:spcAft>
                          <a:spcPts val="1000"/>
                        </a:spcAft>
                        <a:buNone/>
                      </a:pPr>
                      <a:r>
                        <a:rPr lang="en-US" sz="2000" b="1">
                          <a:effectLst/>
                          <a:latin typeface="+mn-lt"/>
                          <a:ea typeface="Times New Roman" panose="02020603050405020304" pitchFamily="18" charset="0"/>
                          <a:cs typeface="Times New Roman" panose="02020603050405020304" pitchFamily="18" charset="0"/>
                        </a:rPr>
                        <a:t>&lt;Quote&gt;</a:t>
                      </a:r>
                      <a:endParaRPr lang="en-US" sz="2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For an inline portion of text attributed to someone other than the author of the text surrounding it; different from a block quote, which is a whole paragraph or multiple paragraphs.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1172792">
                <a:tc>
                  <a:txBody>
                    <a:bodyPr/>
                    <a:lstStyle/>
                    <a:p>
                      <a:pPr marL="0" marR="0">
                        <a:lnSpc>
                          <a:spcPct val="115000"/>
                        </a:lnSpc>
                        <a:spcAft>
                          <a:spcPts val="1000"/>
                        </a:spcAft>
                        <a:buNone/>
                      </a:pPr>
                      <a:r>
                        <a:rPr lang="en-US" sz="2000" b="1">
                          <a:effectLst/>
                          <a:latin typeface="+mn-lt"/>
                          <a:ea typeface="Times New Roman" panose="02020603050405020304" pitchFamily="18" charset="0"/>
                          <a:cs typeface="Times New Roman" panose="02020603050405020304" pitchFamily="18" charset="0"/>
                        </a:rPr>
                        <a:t>&lt;Span&gt;</a:t>
                      </a:r>
                      <a:endParaRPr lang="en-US" sz="2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Any inline segment of text; commonly used to delimit text that is associated with a set of styling properties.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684310"/>
                  </a:ext>
                </a:extLst>
              </a:tr>
            </a:tbl>
          </a:graphicData>
        </a:graphic>
      </p:graphicFrame>
      <p:pic>
        <p:nvPicPr>
          <p:cNvPr id="6146" name="Picture 2" descr="Screenshot of the tags panel showing the 'P' tag, with its paragraph symbol (¶), as the parent element to a 'Span' tag, with its tag symbol.">
            <a:extLst>
              <a:ext uri="{FF2B5EF4-FFF2-40B4-BE49-F238E27FC236}">
                <a16:creationId xmlns:a16="http://schemas.microsoft.com/office/drawing/2014/main" id="{403F4BB8-E477-5630-9C53-5F61E24CB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272415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37159"/>
      </p:ext>
    </p:extLst>
  </p:cSld>
  <p:clrMapOvr>
    <a:masterClrMapping/>
  </p:clrMapOvr>
  <mc:AlternateContent xmlns:mc="http://schemas.openxmlformats.org/markup-compatibility/2006">
    <mc:Choice xmlns:p14="http://schemas.microsoft.com/office/powerpoint/2010/main" Requires="p14">
      <p:transition spd="slow" p14:dur="2000" advTm="82818"/>
    </mc:Choice>
    <mc:Fallback>
      <p:transition spd="slow" advTm="8281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1B48-C5CC-F136-F446-06DC2CAC6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504EF-E524-AC47-D286-B3FDA91786B9}"/>
              </a:ext>
            </a:extLst>
          </p:cNvPr>
          <p:cNvSpPr>
            <a:spLocks noGrp="1"/>
          </p:cNvSpPr>
          <p:nvPr>
            <p:ph type="title"/>
          </p:nvPr>
        </p:nvSpPr>
        <p:spPr>
          <a:xfrm>
            <a:off x="2703443" y="325368"/>
            <a:ext cx="9185413" cy="1392798"/>
          </a:xfrm>
        </p:spPr>
        <p:txBody>
          <a:bodyPr/>
          <a:lstStyle/>
          <a:p>
            <a:r>
              <a:rPr lang="en-US" dirty="0"/>
              <a:t>Tags: Special inline-level elements</a:t>
            </a:r>
          </a:p>
        </p:txBody>
      </p:sp>
      <p:graphicFrame>
        <p:nvGraphicFramePr>
          <p:cNvPr id="4" name="Table 3">
            <a:extLst>
              <a:ext uri="{FF2B5EF4-FFF2-40B4-BE49-F238E27FC236}">
                <a16:creationId xmlns:a16="http://schemas.microsoft.com/office/drawing/2014/main" id="{1FE4F288-AECE-67FC-058B-41C7088349F4}"/>
              </a:ext>
            </a:extLst>
          </p:cNvPr>
          <p:cNvGraphicFramePr>
            <a:graphicFrameLocks noGrp="1"/>
          </p:cNvGraphicFramePr>
          <p:nvPr>
            <p:extLst>
              <p:ext uri="{D42A27DB-BD31-4B8C-83A1-F6EECF244321}">
                <p14:modId xmlns:p14="http://schemas.microsoft.com/office/powerpoint/2010/main" val="2474855028"/>
              </p:ext>
            </p:extLst>
          </p:nvPr>
        </p:nvGraphicFramePr>
        <p:xfrm>
          <a:off x="3720896" y="1825625"/>
          <a:ext cx="7778772" cy="4735037"/>
        </p:xfrm>
        <a:graphic>
          <a:graphicData uri="http://schemas.openxmlformats.org/drawingml/2006/table">
            <a:tbl>
              <a:tblPr firstRow="1" firstCol="1" bandRow="1">
                <a:tableStyleId>{5C22544A-7EE6-4342-B048-85BDC9FD1C3A}</a:tableStyleId>
              </a:tblPr>
              <a:tblGrid>
                <a:gridCol w="1438932">
                  <a:extLst>
                    <a:ext uri="{9D8B030D-6E8A-4147-A177-3AD203B41FA5}">
                      <a16:colId xmlns:a16="http://schemas.microsoft.com/office/drawing/2014/main" val="3361400692"/>
                    </a:ext>
                  </a:extLst>
                </a:gridCol>
                <a:gridCol w="6339840">
                  <a:extLst>
                    <a:ext uri="{9D8B030D-6E8A-4147-A177-3AD203B41FA5}">
                      <a16:colId xmlns:a16="http://schemas.microsoft.com/office/drawing/2014/main" val="7123393"/>
                    </a:ext>
                  </a:extLst>
                </a:gridCol>
              </a:tblGrid>
              <a:tr h="507104">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758673">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&lt;Code&gt;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For programming text embedded within a document.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566198">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&lt;Figure&gt;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A graphic or graphic representation.</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840887">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&lt;Form&gt;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Interactive form-fillable elements (checkboxes, fillable text, signatures).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684310"/>
                  </a:ext>
                </a:extLst>
              </a:tr>
              <a:tr h="513806">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&lt;Formula&gt;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For a mathematical formula.</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8792140"/>
                  </a:ext>
                </a:extLst>
              </a:tr>
              <a:tr h="827314">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&lt;Link&gt;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A hyperlink container.  Must have children: link text &amp; Link – OBJR tag.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937379"/>
                  </a:ext>
                </a:extLst>
              </a:tr>
              <a:tr h="721055">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&lt;Note&gt;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Explanatory text or documentation, such as a footnote or endnote.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4257323"/>
                  </a:ext>
                </a:extLst>
              </a:tr>
            </a:tbl>
          </a:graphicData>
        </a:graphic>
      </p:graphicFrame>
      <p:pic>
        <p:nvPicPr>
          <p:cNvPr id="7174" name="Picture 6" descr="Screenshot of the tags panel showing the 'P' tag, with its paragraph symbol (¶), as the parent element to object 'Postsecondary...', with its box symbol, a 'Reference' and 'Note' tag, each with a tag symbol, followed by another object 'If a student with...'. The 'Reference' tag is a parent element to a 'Link' tag, which is a parent to an object '33' and 'Link - OBJR' tag. The 'Note' element is also a parent of an object '33 42 U.S.C. §...' with its box symbol.">
            <a:extLst>
              <a:ext uri="{FF2B5EF4-FFF2-40B4-BE49-F238E27FC236}">
                <a16:creationId xmlns:a16="http://schemas.microsoft.com/office/drawing/2014/main" id="{F08F4388-B60F-53D2-3FD0-7475DF2D0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2294801" cy="376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921420"/>
      </p:ext>
    </p:extLst>
  </p:cSld>
  <p:clrMapOvr>
    <a:masterClrMapping/>
  </p:clrMapOvr>
  <mc:AlternateContent xmlns:mc="http://schemas.openxmlformats.org/markup-compatibility/2006">
    <mc:Choice xmlns:p14="http://schemas.microsoft.com/office/powerpoint/2010/main" Requires="p14">
      <p:transition spd="slow" p14:dur="2000" advTm="143970"/>
    </mc:Choice>
    <mc:Fallback>
      <p:transition spd="slow" advTm="1439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5478-2029-13F7-16F6-D59B6DB92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97D05-3DF4-7489-3678-FB8666B42944}"/>
              </a:ext>
            </a:extLst>
          </p:cNvPr>
          <p:cNvSpPr>
            <a:spLocks noGrp="1"/>
          </p:cNvSpPr>
          <p:nvPr>
            <p:ph type="title"/>
          </p:nvPr>
        </p:nvSpPr>
        <p:spPr>
          <a:xfrm>
            <a:off x="2703443" y="325368"/>
            <a:ext cx="8983707" cy="1370386"/>
          </a:xfrm>
        </p:spPr>
        <p:txBody>
          <a:bodyPr/>
          <a:lstStyle/>
          <a:p>
            <a:r>
              <a:rPr lang="en-US" dirty="0"/>
              <a:t>Tags: Forms</a:t>
            </a:r>
          </a:p>
        </p:txBody>
      </p:sp>
      <p:pic>
        <p:nvPicPr>
          <p:cNvPr id="8194" name="Picture 2" descr="Screenshot showing the Tags panel and the main PDF viewing window in Adobe Acrobat. The relevant form elements and their associated tags are outlined with a red border. Red arrows are starting from the tags on the left side and pointing at their associated form elements in the PDF itself.">
            <a:extLst>
              <a:ext uri="{FF2B5EF4-FFF2-40B4-BE49-F238E27FC236}">
                <a16:creationId xmlns:a16="http://schemas.microsoft.com/office/drawing/2014/main" id="{DF5C3EBA-FC02-F7AA-F7CC-9C78BABB6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10515600" cy="31259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5A8698-5B5B-912D-7534-EF6DCDE2643C}"/>
              </a:ext>
            </a:extLst>
          </p:cNvPr>
          <p:cNvSpPr txBox="1"/>
          <p:nvPr/>
        </p:nvSpPr>
        <p:spPr>
          <a:xfrm>
            <a:off x="838200" y="5274527"/>
            <a:ext cx="10515600" cy="646331"/>
          </a:xfrm>
          <a:prstGeom prst="rect">
            <a:avLst/>
          </a:prstGeom>
          <a:noFill/>
        </p:spPr>
        <p:txBody>
          <a:bodyPr wrap="square" lIns="91440" tIns="45720" rIns="91440" bIns="45720" rtlCol="0" anchor="t">
            <a:spAutoFit/>
          </a:bodyPr>
          <a:lstStyle/>
          <a:p>
            <a:r>
              <a:rPr lang="en-US" sz="2000" dirty="0"/>
              <a:t>CSCU Digital Accessibility: </a:t>
            </a:r>
            <a:r>
              <a:rPr lang="en-US" sz="2000" dirty="0">
                <a:hlinkClick r:id="rId4"/>
              </a:rPr>
              <a:t>PDFs with Fillable Forms</a:t>
            </a:r>
            <a:br>
              <a:rPr lang="en-US" sz="2000" dirty="0"/>
            </a:br>
            <a:r>
              <a:rPr lang="en-US" sz="1600" dirty="0"/>
              <a:t>https://accessibility.ct.edu/training/creating-accessible-content/pdfs-fillable-forms/</a:t>
            </a:r>
          </a:p>
        </p:txBody>
      </p:sp>
    </p:spTree>
    <p:extLst>
      <p:ext uri="{BB962C8B-B14F-4D97-AF65-F5344CB8AC3E}">
        <p14:creationId xmlns:p14="http://schemas.microsoft.com/office/powerpoint/2010/main" val="2606730740"/>
      </p:ext>
    </p:extLst>
  </p:cSld>
  <p:clrMapOvr>
    <a:masterClrMapping/>
  </p:clrMapOvr>
  <mc:AlternateContent xmlns:mc="http://schemas.openxmlformats.org/markup-compatibility/2006">
    <mc:Choice xmlns:p14="http://schemas.microsoft.com/office/powerpoint/2010/main" Requires="p14">
      <p:transition spd="slow" p14:dur="2000" advTm="106848"/>
    </mc:Choice>
    <mc:Fallback>
      <p:transition spd="slow" advTm="10684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21F23-C827-4E17-1EA7-6CFBABC8B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741A4-DC0A-97D7-0684-FEA5965928CC}"/>
              </a:ext>
            </a:extLst>
          </p:cNvPr>
          <p:cNvSpPr>
            <a:spLocks noGrp="1"/>
          </p:cNvSpPr>
          <p:nvPr>
            <p:ph type="title"/>
          </p:nvPr>
        </p:nvSpPr>
        <p:spPr>
          <a:xfrm>
            <a:off x="2703443" y="325368"/>
            <a:ext cx="8983707" cy="1370386"/>
          </a:xfrm>
        </p:spPr>
        <p:txBody>
          <a:bodyPr/>
          <a:lstStyle/>
          <a:p>
            <a:r>
              <a:rPr lang="en-US" dirty="0"/>
              <a:t>Tags: Tables</a:t>
            </a:r>
          </a:p>
        </p:txBody>
      </p:sp>
      <p:graphicFrame>
        <p:nvGraphicFramePr>
          <p:cNvPr id="4" name="Table 3">
            <a:extLst>
              <a:ext uri="{FF2B5EF4-FFF2-40B4-BE49-F238E27FC236}">
                <a16:creationId xmlns:a16="http://schemas.microsoft.com/office/drawing/2014/main" id="{8764EF3F-1FEB-1336-3D6F-D1600D6A82BA}"/>
              </a:ext>
            </a:extLst>
          </p:cNvPr>
          <p:cNvGraphicFramePr>
            <a:graphicFrameLocks noGrp="1"/>
          </p:cNvGraphicFramePr>
          <p:nvPr>
            <p:extLst>
              <p:ext uri="{D42A27DB-BD31-4B8C-83A1-F6EECF244321}">
                <p14:modId xmlns:p14="http://schemas.microsoft.com/office/powerpoint/2010/main" val="1850331900"/>
              </p:ext>
            </p:extLst>
          </p:nvPr>
        </p:nvGraphicFramePr>
        <p:xfrm>
          <a:off x="3439886" y="1825625"/>
          <a:ext cx="7646125" cy="2763788"/>
        </p:xfrm>
        <a:graphic>
          <a:graphicData uri="http://schemas.openxmlformats.org/drawingml/2006/table">
            <a:tbl>
              <a:tblPr firstRow="1" firstCol="1" bandRow="1">
                <a:tableStyleId>{5C22544A-7EE6-4342-B048-85BDC9FD1C3A}</a:tableStyleId>
              </a:tblPr>
              <a:tblGrid>
                <a:gridCol w="1153453">
                  <a:extLst>
                    <a:ext uri="{9D8B030D-6E8A-4147-A177-3AD203B41FA5}">
                      <a16:colId xmlns:a16="http://schemas.microsoft.com/office/drawing/2014/main" val="3361400692"/>
                    </a:ext>
                  </a:extLst>
                </a:gridCol>
                <a:gridCol w="6492672">
                  <a:extLst>
                    <a:ext uri="{9D8B030D-6E8A-4147-A177-3AD203B41FA5}">
                      <a16:colId xmlns:a16="http://schemas.microsoft.com/office/drawing/2014/main" val="7123393"/>
                    </a:ext>
                  </a:extLst>
                </a:gridCol>
              </a:tblGrid>
              <a:tr h="507104">
                <a:tc>
                  <a:txBody>
                    <a:bodyPr/>
                    <a:lstStyle/>
                    <a:p>
                      <a:pPr marL="0" marR="0">
                        <a:lnSpc>
                          <a:spcPct val="115000"/>
                        </a:lnSpc>
                        <a:spcAft>
                          <a:spcPts val="1000"/>
                        </a:spcAft>
                        <a:buNone/>
                      </a:pPr>
                      <a:r>
                        <a:rPr lang="en-US" sz="2000" dirty="0">
                          <a:effectLst/>
                        </a:rPr>
                        <a:t>Tag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a:effectLst/>
                        </a:rPr>
                        <a:t>Description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688401"/>
                  </a:ext>
                </a:extLst>
              </a:tr>
              <a:tr h="549808">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&lt;Table&gt;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Main tag that houses all table tag components.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817243"/>
                  </a:ext>
                </a:extLst>
              </a:tr>
              <a:tr h="648784">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&lt;TR&gt;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Main tag that houses all tags/cells within a specific row.</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5257986"/>
                  </a:ext>
                </a:extLst>
              </a:tr>
              <a:tr h="544286">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&lt;TH&gt;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Calibri" panose="020F0502020204030204" pitchFamily="34" charset="0"/>
                          <a:cs typeface="Times New Roman" panose="02020603050405020304" pitchFamily="18" charset="0"/>
                        </a:rPr>
                        <a:t>Heading cells within a table row tag.</a:t>
                      </a:r>
                    </a:p>
                  </a:txBody>
                  <a:tcPr marL="68580" marR="68580" marT="0" marB="0"/>
                </a:tc>
                <a:extLst>
                  <a:ext uri="{0D108BD9-81ED-4DB2-BD59-A6C34878D82A}">
                    <a16:rowId xmlns:a16="http://schemas.microsoft.com/office/drawing/2014/main" val="2740684310"/>
                  </a:ext>
                </a:extLst>
              </a:tr>
              <a:tr h="513806">
                <a:tc>
                  <a:txBody>
                    <a:bodyPr/>
                    <a:lstStyle/>
                    <a:p>
                      <a:pPr marL="0" marR="0">
                        <a:lnSpc>
                          <a:spcPct val="115000"/>
                        </a:lnSpc>
                        <a:spcAft>
                          <a:spcPts val="1000"/>
                        </a:spcAft>
                        <a:buNone/>
                      </a:pPr>
                      <a:r>
                        <a:rPr lang="en-US" sz="2000" b="1" dirty="0">
                          <a:effectLst/>
                          <a:latin typeface="+mn-lt"/>
                          <a:ea typeface="Times New Roman" panose="02020603050405020304" pitchFamily="18" charset="0"/>
                          <a:cs typeface="Times New Roman" panose="02020603050405020304" pitchFamily="18" charset="0"/>
                        </a:rPr>
                        <a:t>&lt;TD&gt;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mn-lt"/>
                          <a:ea typeface="Times New Roman" panose="02020603050405020304" pitchFamily="18" charset="0"/>
                          <a:cs typeface="Times New Roman" panose="02020603050405020304" pitchFamily="18" charset="0"/>
                        </a:rPr>
                        <a:t>Data cells within table row tag.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8792140"/>
                  </a:ext>
                </a:extLst>
              </a:tr>
            </a:tbl>
          </a:graphicData>
        </a:graphic>
      </p:graphicFrame>
      <p:pic>
        <p:nvPicPr>
          <p:cNvPr id="1028" name="Picture 4" descr="Screenshot of the tags panel showing the 'Table' tag, with its grid symbol, as the parent element to a 'TR' tag, with its grid row symbol, which is the parent element to a 'TH', with its grid header symbol, and two 'TD' tags, each with its grid cell symbol.">
            <a:extLst>
              <a:ext uri="{FF2B5EF4-FFF2-40B4-BE49-F238E27FC236}">
                <a16:creationId xmlns:a16="http://schemas.microsoft.com/office/drawing/2014/main" id="{2E9CEA4C-E6F2-5962-8459-18890B7E7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62" y="1825626"/>
            <a:ext cx="2405640" cy="2128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F9BE52-683D-4330-CD67-4D9E40C05C29}"/>
              </a:ext>
            </a:extLst>
          </p:cNvPr>
          <p:cNvSpPr txBox="1"/>
          <p:nvPr/>
        </p:nvSpPr>
        <p:spPr>
          <a:xfrm>
            <a:off x="838200" y="5274527"/>
            <a:ext cx="10515600" cy="584775"/>
          </a:xfrm>
          <a:prstGeom prst="rect">
            <a:avLst/>
          </a:prstGeom>
          <a:noFill/>
        </p:spPr>
        <p:txBody>
          <a:bodyPr wrap="square" lIns="91440" tIns="45720" rIns="91440" bIns="45720" rtlCol="0" anchor="t">
            <a:spAutoFit/>
          </a:bodyPr>
          <a:lstStyle/>
          <a:p>
            <a:r>
              <a:rPr lang="en-US" sz="2000" dirty="0"/>
              <a:t>CSUSM: </a:t>
            </a:r>
            <a:r>
              <a:rPr lang="en-US" sz="2000" dirty="0">
                <a:hlinkClick r:id="rId4"/>
              </a:rPr>
              <a:t>How to properly tag a table in Adobe Acrobat</a:t>
            </a:r>
            <a:br>
              <a:rPr lang="en-US" sz="2000" dirty="0"/>
            </a:br>
            <a:r>
              <a:rPr lang="en-US" sz="1100" dirty="0"/>
              <a:t>https://www.csusm.edu/iits/services/accessibility/documents/pdf/how_to_properly_tag_a_table_in_adobe_acrobat.pdf</a:t>
            </a:r>
            <a:endParaRPr lang="en-US" sz="1600" dirty="0"/>
          </a:p>
        </p:txBody>
      </p:sp>
    </p:spTree>
    <p:extLst>
      <p:ext uri="{BB962C8B-B14F-4D97-AF65-F5344CB8AC3E}">
        <p14:creationId xmlns:p14="http://schemas.microsoft.com/office/powerpoint/2010/main" val="1993171183"/>
      </p:ext>
    </p:extLst>
  </p:cSld>
  <p:clrMapOvr>
    <a:masterClrMapping/>
  </p:clrMapOvr>
  <mc:AlternateContent xmlns:mc="http://schemas.openxmlformats.org/markup-compatibility/2006">
    <mc:Choice xmlns:p14="http://schemas.microsoft.com/office/powerpoint/2010/main" Requires="p14">
      <p:transition spd="slow" p14:dur="2000" advTm="99883"/>
    </mc:Choice>
    <mc:Fallback>
      <p:transition spd="slow" advTm="9988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94E042-763D-5E11-006B-20F026044F88}"/>
              </a:ext>
            </a:extLst>
          </p:cNvPr>
          <p:cNvSpPr>
            <a:spLocks noGrp="1"/>
          </p:cNvSpPr>
          <p:nvPr>
            <p:ph type="title"/>
          </p:nvPr>
        </p:nvSpPr>
        <p:spPr/>
        <p:txBody>
          <a:bodyPr/>
          <a:lstStyle/>
          <a:p>
            <a:r>
              <a:rPr lang="en-US" dirty="0"/>
              <a:t>Reading Order</a:t>
            </a:r>
          </a:p>
        </p:txBody>
      </p:sp>
      <p:sp>
        <p:nvSpPr>
          <p:cNvPr id="6" name="Content Placeholder 5">
            <a:extLst>
              <a:ext uri="{FF2B5EF4-FFF2-40B4-BE49-F238E27FC236}">
                <a16:creationId xmlns:a16="http://schemas.microsoft.com/office/drawing/2014/main" id="{8FDC0993-1C7E-8121-6773-A164D60228BB}"/>
              </a:ext>
            </a:extLst>
          </p:cNvPr>
          <p:cNvSpPr>
            <a:spLocks noGrp="1"/>
          </p:cNvSpPr>
          <p:nvPr>
            <p:ph idx="1"/>
          </p:nvPr>
        </p:nvSpPr>
        <p:spPr>
          <a:xfrm>
            <a:off x="838200" y="1825625"/>
            <a:ext cx="10561320" cy="3074366"/>
          </a:xfrm>
        </p:spPr>
        <p:txBody>
          <a:bodyPr/>
          <a:lstStyle/>
          <a:p>
            <a:r>
              <a:rPr lang="en-US" dirty="0"/>
              <a:t>Use the Order side panel to make sure the tags follow the visual/logical reading order of the document.</a:t>
            </a:r>
            <a:br>
              <a:rPr lang="en-US" dirty="0"/>
            </a:br>
            <a:endParaRPr lang="en-US" dirty="0"/>
          </a:p>
          <a:p>
            <a:r>
              <a:rPr lang="en-US" dirty="0"/>
              <a:t>Drag items up or down in the Order side panel to reorder.</a:t>
            </a:r>
          </a:p>
          <a:p>
            <a:endParaRPr lang="en-US" dirty="0"/>
          </a:p>
        </p:txBody>
      </p:sp>
    </p:spTree>
    <p:extLst>
      <p:ext uri="{BB962C8B-B14F-4D97-AF65-F5344CB8AC3E}">
        <p14:creationId xmlns:p14="http://schemas.microsoft.com/office/powerpoint/2010/main" val="2712213031"/>
      </p:ext>
    </p:extLst>
  </p:cSld>
  <p:clrMapOvr>
    <a:masterClrMapping/>
  </p:clrMapOvr>
  <mc:AlternateContent xmlns:mc="http://schemas.openxmlformats.org/markup-compatibility/2006">
    <mc:Choice xmlns:p14="http://schemas.microsoft.com/office/powerpoint/2010/main" Requires="p14">
      <p:transition spd="slow" p14:dur="2000" advTm="31820"/>
    </mc:Choice>
    <mc:Fallback>
      <p:transition spd="slow" advTm="3182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098A-4FAB-9B01-BBA8-531A6C4E12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68F8B7-8D58-29E4-3F62-A256E3AA12FF}"/>
              </a:ext>
            </a:extLst>
          </p:cNvPr>
          <p:cNvSpPr>
            <a:spLocks noGrp="1"/>
          </p:cNvSpPr>
          <p:nvPr>
            <p:ph type="title"/>
          </p:nvPr>
        </p:nvSpPr>
        <p:spPr>
          <a:xfrm>
            <a:off x="0" y="-1445680"/>
            <a:ext cx="6708913" cy="1325563"/>
          </a:xfrm>
        </p:spPr>
        <p:txBody>
          <a:bodyPr/>
          <a:lstStyle/>
          <a:p>
            <a:r>
              <a:rPr lang="en-US" dirty="0"/>
              <a:t>Reading Order</a:t>
            </a:r>
          </a:p>
        </p:txBody>
      </p:sp>
      <p:pic>
        <p:nvPicPr>
          <p:cNvPr id="2050" name="Picture 2" descr="Screenshot showing where to toggle the display of side panels, with the Order side panel currently open.">
            <a:extLst>
              <a:ext uri="{FF2B5EF4-FFF2-40B4-BE49-F238E27FC236}">
                <a16:creationId xmlns:a16="http://schemas.microsoft.com/office/drawing/2014/main" id="{375AF7D6-2443-EE79-030F-429BB5CC3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031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887C35-BAE7-7B36-B967-AD46CEBC0F5E}"/>
              </a:ext>
            </a:extLst>
          </p:cNvPr>
          <p:cNvSpPr txBox="1"/>
          <p:nvPr/>
        </p:nvSpPr>
        <p:spPr>
          <a:xfrm>
            <a:off x="12733801" y="0"/>
            <a:ext cx="3491802" cy="5022529"/>
          </a:xfrm>
          <a:prstGeom prst="rect">
            <a:avLst/>
          </a:prstGeom>
          <a:noFill/>
        </p:spPr>
        <p:txBody>
          <a:bodyPr wrap="square" rtlCol="0">
            <a:spAutoFit/>
          </a:bodyPr>
          <a:lstStyle/>
          <a:p>
            <a:pPr fontAlgn="t"/>
            <a:r>
              <a:rPr lang="en-US" sz="1400" dirty="0"/>
              <a:t>In this image, the </a:t>
            </a:r>
            <a:r>
              <a:rPr lang="en-US" sz="1400" b="1" dirty="0"/>
              <a:t>Order panel</a:t>
            </a:r>
            <a:r>
              <a:rPr lang="en-US" sz="1400" dirty="0"/>
              <a:t> is currently open on the right‑hand side of the screen and its tool icon is highlighted in the far right sidebar. </a:t>
            </a:r>
          </a:p>
          <a:p>
            <a:pPr fontAlgn="t"/>
            <a:endParaRPr lang="en-US" sz="1400" dirty="0"/>
          </a:p>
          <a:p>
            <a:pPr fontAlgn="t">
              <a:lnSpc>
                <a:spcPts val="1500"/>
              </a:lnSpc>
              <a:buNone/>
            </a:pPr>
            <a:r>
              <a:rPr lang="en-US" sz="1400" dirty="0"/>
              <a:t>The panel is titled </a:t>
            </a:r>
            <a:r>
              <a:rPr lang="en-US" sz="1400" b="1" dirty="0"/>
              <a:t>“Order.”</a:t>
            </a:r>
            <a:r>
              <a:rPr lang="en-US" sz="1400" dirty="0"/>
              <a:t> Inside the panel is a </a:t>
            </a:r>
            <a:r>
              <a:rPr lang="en-US" sz="1400" b="1" dirty="0"/>
              <a:t>hierarchical list</a:t>
            </a:r>
            <a:r>
              <a:rPr lang="en-US" sz="1400" dirty="0"/>
              <a:t> representing the reading order of the document’s tagged elements. The list is organized by page and then broken into individual numbered content elements. </a:t>
            </a:r>
          </a:p>
          <a:p>
            <a:pPr fontAlgn="t">
              <a:lnSpc>
                <a:spcPts val="1500"/>
              </a:lnSpc>
              <a:buNone/>
            </a:pPr>
            <a:endParaRPr lang="en-US" sz="1400" dirty="0"/>
          </a:p>
          <a:p>
            <a:pPr fontAlgn="t">
              <a:lnSpc>
                <a:spcPts val="1500"/>
              </a:lnSpc>
              <a:buNone/>
            </a:pPr>
            <a:r>
              <a:rPr lang="en-US" sz="1400" dirty="0"/>
              <a:t>Within this Order panel:</a:t>
            </a:r>
          </a:p>
          <a:p>
            <a:pPr marL="285750" indent="-285750" fontAlgn="t">
              <a:lnSpc>
                <a:spcPts val="1500"/>
              </a:lnSpc>
              <a:buFont typeface="Arial" panose="020B0604020202020204" pitchFamily="34" charset="0"/>
              <a:buChar char="•"/>
            </a:pPr>
            <a:r>
              <a:rPr lang="en-US" sz="1400" dirty="0"/>
              <a:t>The current page is labeled </a:t>
            </a:r>
            <a:r>
              <a:rPr lang="en-US" sz="1400" b="1" dirty="0"/>
              <a:t>“Page 1.”</a:t>
            </a:r>
            <a:endParaRPr lang="en-US" sz="1400" dirty="0"/>
          </a:p>
          <a:p>
            <a:pPr marL="285750" indent="-285750" fontAlgn="t">
              <a:lnSpc>
                <a:spcPts val="1500"/>
              </a:lnSpc>
              <a:buFont typeface="Arial" panose="020B0604020202020204" pitchFamily="34" charset="0"/>
              <a:buChar char="•"/>
            </a:pPr>
            <a:r>
              <a:rPr lang="en-US" sz="1400" dirty="0"/>
              <a:t>Under Page 1, a list of numbered elements appears, starting with 1. This Page 1 has 25 total elements.  And if we were open up the page 2 list below that, we’d see that the count restarts at 1 for each page.  </a:t>
            </a:r>
          </a:p>
          <a:p>
            <a:pPr marL="285750" indent="-285750" fontAlgn="t">
              <a:lnSpc>
                <a:spcPts val="1500"/>
              </a:lnSpc>
              <a:buFont typeface="Arial" panose="020B0604020202020204" pitchFamily="34" charset="0"/>
              <a:buChar char="•"/>
            </a:pPr>
            <a:r>
              <a:rPr lang="en-US" sz="1400" dirty="0"/>
              <a:t>You’ll notice, too, that each numbered item in the right side panel corresponds directly to a numbered and outlined region on the document page in the central viewing area.</a:t>
            </a:r>
          </a:p>
        </p:txBody>
      </p:sp>
      <p:pic>
        <p:nvPicPr>
          <p:cNvPr id="6" name="Recorded Sound">
            <a:hlinkClick r:id="" action="ppaction://media"/>
            <a:extLst>
              <a:ext uri="{FF2B5EF4-FFF2-40B4-BE49-F238E27FC236}">
                <a16:creationId xmlns:a16="http://schemas.microsoft.com/office/drawing/2014/main" id="{514B73D1-64BD-E869-B8DC-6057961EE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4381940"/>
      </p:ext>
    </p:extLst>
  </p:cSld>
  <p:clrMapOvr>
    <a:masterClrMapping/>
  </p:clrMapOvr>
  <mc:AlternateContent xmlns:mc="http://schemas.openxmlformats.org/markup-compatibility/2006">
    <mc:Choice xmlns:p14="http://schemas.microsoft.com/office/powerpoint/2010/main" Requires="p14">
      <p:transition spd="slow" p14:dur="2000" advTm="55600"/>
    </mc:Choice>
    <mc:Fallback>
      <p:transition spd="slow" advTm="5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2255E-F86C-7DEA-B362-00717E5142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CB2D56-7040-74E7-5AB6-4859D224A1DB}"/>
              </a:ext>
            </a:extLst>
          </p:cNvPr>
          <p:cNvSpPr>
            <a:spLocks noGrp="1"/>
          </p:cNvSpPr>
          <p:nvPr>
            <p:ph type="title"/>
          </p:nvPr>
        </p:nvSpPr>
        <p:spPr/>
        <p:txBody>
          <a:bodyPr/>
          <a:lstStyle/>
          <a:p>
            <a:r>
              <a:rPr lang="en-US" dirty="0"/>
              <a:t>Alt text: Overview</a:t>
            </a:r>
          </a:p>
        </p:txBody>
      </p:sp>
      <p:sp>
        <p:nvSpPr>
          <p:cNvPr id="6" name="Content Placeholder 5">
            <a:extLst>
              <a:ext uri="{FF2B5EF4-FFF2-40B4-BE49-F238E27FC236}">
                <a16:creationId xmlns:a16="http://schemas.microsoft.com/office/drawing/2014/main" id="{95718ECB-A31C-2312-45A3-978E5AFF6900}"/>
              </a:ext>
            </a:extLst>
          </p:cNvPr>
          <p:cNvSpPr>
            <a:spLocks noGrp="1"/>
          </p:cNvSpPr>
          <p:nvPr>
            <p:ph idx="1"/>
          </p:nvPr>
        </p:nvSpPr>
        <p:spPr/>
        <p:txBody>
          <a:bodyPr/>
          <a:lstStyle/>
          <a:p>
            <a:r>
              <a:rPr lang="en-US" dirty="0"/>
              <a:t>All images/visual objects that convey meaning are tagged as </a:t>
            </a:r>
            <a:r>
              <a:rPr lang="en-US" b="1" dirty="0"/>
              <a:t>Figures</a:t>
            </a:r>
            <a:r>
              <a:rPr lang="en-US" dirty="0"/>
              <a:t>.</a:t>
            </a:r>
          </a:p>
          <a:p>
            <a:pPr lvl="1"/>
            <a:r>
              <a:rPr lang="en-US" dirty="0"/>
              <a:t>If not, they should be tagged as Artifacts.</a:t>
            </a:r>
            <a:br>
              <a:rPr lang="en-US" dirty="0"/>
            </a:br>
            <a:endParaRPr lang="en-US" dirty="0"/>
          </a:p>
          <a:p>
            <a:r>
              <a:rPr lang="en-US" dirty="0"/>
              <a:t>All “Figures” have </a:t>
            </a:r>
            <a:r>
              <a:rPr lang="en-US" b="1" dirty="0"/>
              <a:t>alternative</a:t>
            </a:r>
            <a:r>
              <a:rPr lang="en-US" dirty="0"/>
              <a:t> </a:t>
            </a:r>
            <a:r>
              <a:rPr lang="en-US" b="1" dirty="0"/>
              <a:t>text</a:t>
            </a:r>
            <a:r>
              <a:rPr lang="en-US" dirty="0"/>
              <a:t> that describes its purpose/function.</a:t>
            </a:r>
          </a:p>
        </p:txBody>
      </p:sp>
    </p:spTree>
    <p:extLst>
      <p:ext uri="{BB962C8B-B14F-4D97-AF65-F5344CB8AC3E}">
        <p14:creationId xmlns:p14="http://schemas.microsoft.com/office/powerpoint/2010/main" val="4284999700"/>
      </p:ext>
    </p:extLst>
  </p:cSld>
  <p:clrMapOvr>
    <a:masterClrMapping/>
  </p:clrMapOvr>
  <mc:AlternateContent xmlns:mc="http://schemas.openxmlformats.org/markup-compatibility/2006">
    <mc:Choice xmlns:p14="http://schemas.microsoft.com/office/powerpoint/2010/main" Requires="p14">
      <p:transition spd="slow" p14:dur="2000" advTm="32562"/>
    </mc:Choice>
    <mc:Fallback>
      <p:transition spd="slow" advTm="3256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EC1D-10A1-D9FD-B5C6-56883C0EAE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C1C115-041C-EBAA-2113-BC4DB0D26748}"/>
              </a:ext>
            </a:extLst>
          </p:cNvPr>
          <p:cNvSpPr>
            <a:spLocks noGrp="1"/>
          </p:cNvSpPr>
          <p:nvPr>
            <p:ph type="title"/>
          </p:nvPr>
        </p:nvSpPr>
        <p:spPr/>
        <p:txBody>
          <a:bodyPr/>
          <a:lstStyle/>
          <a:p>
            <a:r>
              <a:rPr lang="en-US" dirty="0"/>
              <a:t>Alt text: How to Add</a:t>
            </a:r>
          </a:p>
        </p:txBody>
      </p:sp>
      <p:sp>
        <p:nvSpPr>
          <p:cNvPr id="6" name="Content Placeholder 5">
            <a:extLst>
              <a:ext uri="{FF2B5EF4-FFF2-40B4-BE49-F238E27FC236}">
                <a16:creationId xmlns:a16="http://schemas.microsoft.com/office/drawing/2014/main" id="{EB2D01C1-1508-BD44-573C-54A7A8D0558D}"/>
              </a:ext>
            </a:extLst>
          </p:cNvPr>
          <p:cNvSpPr>
            <a:spLocks noGrp="1"/>
          </p:cNvSpPr>
          <p:nvPr>
            <p:ph idx="1"/>
          </p:nvPr>
        </p:nvSpPr>
        <p:spPr>
          <a:xfrm>
            <a:off x="838200" y="1825625"/>
            <a:ext cx="4238897" cy="3800112"/>
          </a:xfrm>
        </p:spPr>
        <p:txBody>
          <a:bodyPr>
            <a:normAutofit fontScale="85000" lnSpcReduction="20000"/>
          </a:bodyPr>
          <a:lstStyle/>
          <a:p>
            <a:pPr>
              <a:lnSpc>
                <a:spcPct val="120000"/>
              </a:lnSpc>
            </a:pPr>
            <a:r>
              <a:rPr lang="en-US" dirty="0"/>
              <a:t>With the Reading Order tool open, select the Figure in the document.</a:t>
            </a:r>
            <a:br>
              <a:rPr lang="en-US" dirty="0"/>
            </a:br>
            <a:endParaRPr lang="en-US" dirty="0"/>
          </a:p>
          <a:p>
            <a:pPr>
              <a:lnSpc>
                <a:spcPct val="120000"/>
              </a:lnSpc>
            </a:pPr>
            <a:r>
              <a:rPr lang="en-US" dirty="0"/>
              <a:t>Right click on the figure when it is selected.</a:t>
            </a:r>
            <a:br>
              <a:rPr lang="en-US" dirty="0"/>
            </a:br>
            <a:endParaRPr lang="en-US" dirty="0"/>
          </a:p>
          <a:p>
            <a:pPr>
              <a:lnSpc>
                <a:spcPct val="120000"/>
              </a:lnSpc>
            </a:pPr>
            <a:r>
              <a:rPr lang="en-US" dirty="0"/>
              <a:t>Select “Edit Alternative text” from the menu.</a:t>
            </a:r>
          </a:p>
        </p:txBody>
      </p:sp>
      <p:pic>
        <p:nvPicPr>
          <p:cNvPr id="3" name="Picture 2" descr="Screenshot showing the Reading Order tool window open.  There is a figure on the page with the label &quot;Figure - No alternative text exists&quot;.">
            <a:extLst>
              <a:ext uri="{FF2B5EF4-FFF2-40B4-BE49-F238E27FC236}">
                <a16:creationId xmlns:a16="http://schemas.microsoft.com/office/drawing/2014/main" id="{D611917E-F079-6876-4AA1-635D9FC27FB9}"/>
              </a:ext>
            </a:extLst>
          </p:cNvPr>
          <p:cNvPicPr>
            <a:picLocks noChangeAspect="1"/>
          </p:cNvPicPr>
          <p:nvPr/>
        </p:nvPicPr>
        <p:blipFill>
          <a:blip r:embed="rId5"/>
          <a:stretch>
            <a:fillRect/>
          </a:stretch>
        </p:blipFill>
        <p:spPr>
          <a:xfrm>
            <a:off x="5286103" y="1456876"/>
            <a:ext cx="4885508" cy="4662877"/>
          </a:xfrm>
          <a:prstGeom prst="rect">
            <a:avLst/>
          </a:prstGeom>
          <a:effectLst>
            <a:outerShdw blurRad="50800" dist="38100" dir="2700000" algn="tl" rotWithShape="0">
              <a:prstClr val="black">
                <a:alpha val="40000"/>
              </a:prstClr>
            </a:outerShdw>
          </a:effectLst>
        </p:spPr>
      </p:pic>
      <p:pic>
        <p:nvPicPr>
          <p:cNvPr id="7" name="Picture 6" descr="A screenshot of the menu that opens when right clicking on a selected figure.  Select Edit Alternative Text from the menu.">
            <a:extLst>
              <a:ext uri="{FF2B5EF4-FFF2-40B4-BE49-F238E27FC236}">
                <a16:creationId xmlns:a16="http://schemas.microsoft.com/office/drawing/2014/main" id="{C8313505-979B-B47D-7BF5-0370A65C4418}"/>
              </a:ext>
            </a:extLst>
          </p:cNvPr>
          <p:cNvPicPr>
            <a:picLocks noChangeAspect="1"/>
          </p:cNvPicPr>
          <p:nvPr/>
        </p:nvPicPr>
        <p:blipFill>
          <a:blip r:embed="rId6"/>
          <a:stretch>
            <a:fillRect/>
          </a:stretch>
        </p:blipFill>
        <p:spPr>
          <a:xfrm>
            <a:off x="9789056" y="738247"/>
            <a:ext cx="1809843" cy="4153113"/>
          </a:xfrm>
          <a:prstGeom prst="rect">
            <a:avLst/>
          </a:prstGeom>
          <a:effectLst>
            <a:outerShdw blurRad="50800" dist="38100" dir="2700000" algn="tl" rotWithShape="0">
              <a:prstClr val="black">
                <a:alpha val="40000"/>
              </a:prstClr>
            </a:outerShdw>
          </a:effectLst>
        </p:spPr>
      </p:pic>
      <p:pic>
        <p:nvPicPr>
          <p:cNvPr id="8" name="Recorded Sound">
            <a:hlinkClick r:id="" action="ppaction://media"/>
            <a:extLst>
              <a:ext uri="{FF2B5EF4-FFF2-40B4-BE49-F238E27FC236}">
                <a16:creationId xmlns:a16="http://schemas.microsoft.com/office/drawing/2014/main" id="{DAD9B298-B117-9D55-8BF5-3C30AABFE6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41646" y="3225800"/>
            <a:ext cx="406400" cy="406400"/>
          </a:xfrm>
          <a:prstGeom prst="rect">
            <a:avLst/>
          </a:prstGeom>
        </p:spPr>
      </p:pic>
    </p:spTree>
    <p:extLst>
      <p:ext uri="{BB962C8B-B14F-4D97-AF65-F5344CB8AC3E}">
        <p14:creationId xmlns:p14="http://schemas.microsoft.com/office/powerpoint/2010/main" val="2852476263"/>
      </p:ext>
    </p:extLst>
  </p:cSld>
  <p:clrMapOvr>
    <a:masterClrMapping/>
  </p:clrMapOvr>
  <mc:AlternateContent xmlns:mc="http://schemas.openxmlformats.org/markup-compatibility/2006">
    <mc:Choice xmlns:p14="http://schemas.microsoft.com/office/powerpoint/2010/main" Requires="p14">
      <p:transition spd="slow" p14:dur="2000" advTm="65310"/>
    </mc:Choice>
    <mc:Fallback>
      <p:transition spd="slow" advTm="6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6BBDA-71F6-BEDE-9951-13D8A57DF5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ED7E38-1CC5-7B10-1E99-B903BE238731}"/>
              </a:ext>
            </a:extLst>
          </p:cNvPr>
          <p:cNvSpPr>
            <a:spLocks noGrp="1"/>
          </p:cNvSpPr>
          <p:nvPr>
            <p:ph type="title"/>
          </p:nvPr>
        </p:nvSpPr>
        <p:spPr/>
        <p:txBody>
          <a:bodyPr/>
          <a:lstStyle/>
          <a:p>
            <a:r>
              <a:rPr lang="en-US" dirty="0"/>
              <a:t>Alt text: What to write</a:t>
            </a:r>
          </a:p>
        </p:txBody>
      </p:sp>
      <p:sp>
        <p:nvSpPr>
          <p:cNvPr id="6" name="Content Placeholder 5">
            <a:extLst>
              <a:ext uri="{FF2B5EF4-FFF2-40B4-BE49-F238E27FC236}">
                <a16:creationId xmlns:a16="http://schemas.microsoft.com/office/drawing/2014/main" id="{0326EF03-F2E3-91CA-D450-7854D6CA0579}"/>
              </a:ext>
            </a:extLst>
          </p:cNvPr>
          <p:cNvSpPr>
            <a:spLocks noGrp="1"/>
          </p:cNvSpPr>
          <p:nvPr>
            <p:ph idx="1"/>
          </p:nvPr>
        </p:nvSpPr>
        <p:spPr>
          <a:xfrm>
            <a:off x="838200" y="1825624"/>
            <a:ext cx="8664723" cy="3793235"/>
          </a:xfrm>
        </p:spPr>
        <p:txBody>
          <a:bodyPr>
            <a:normAutofit/>
          </a:bodyPr>
          <a:lstStyle/>
          <a:p>
            <a:pPr>
              <a:lnSpc>
                <a:spcPct val="120000"/>
              </a:lnSpc>
            </a:pPr>
            <a:r>
              <a:rPr lang="en-US" b="1" dirty="0">
                <a:hlinkClick r:id="rId2"/>
              </a:rPr>
              <a:t>How to write alt text</a:t>
            </a:r>
            <a:endParaRPr lang="en-US" b="1" dirty="0"/>
          </a:p>
          <a:p>
            <a:pPr lvl="1">
              <a:lnSpc>
                <a:spcPct val="120000"/>
              </a:lnSpc>
            </a:pPr>
            <a:r>
              <a:rPr lang="en-US" dirty="0"/>
              <a:t>Content and function - why is the image included?</a:t>
            </a:r>
          </a:p>
          <a:p>
            <a:pPr lvl="1">
              <a:lnSpc>
                <a:spcPct val="120000"/>
              </a:lnSpc>
            </a:pPr>
            <a:r>
              <a:rPr lang="en-US" dirty="0"/>
              <a:t>Avoid redundancy</a:t>
            </a:r>
          </a:p>
          <a:p>
            <a:pPr lvl="1">
              <a:lnSpc>
                <a:spcPct val="120000"/>
              </a:lnSpc>
            </a:pPr>
            <a:r>
              <a:rPr lang="en-US" dirty="0"/>
              <a:t>Keep it brief – 125 characters OR link to a longer description.</a:t>
            </a:r>
          </a:p>
        </p:txBody>
      </p:sp>
    </p:spTree>
    <p:extLst>
      <p:ext uri="{BB962C8B-B14F-4D97-AF65-F5344CB8AC3E}">
        <p14:creationId xmlns:p14="http://schemas.microsoft.com/office/powerpoint/2010/main" val="1119702480"/>
      </p:ext>
    </p:extLst>
  </p:cSld>
  <p:clrMapOvr>
    <a:masterClrMapping/>
  </p:clrMapOvr>
  <mc:AlternateContent xmlns:mc="http://schemas.openxmlformats.org/markup-compatibility/2006">
    <mc:Choice xmlns:p14="http://schemas.microsoft.com/office/powerpoint/2010/main" Requires="p14">
      <p:transition spd="slow" p14:dur="2000" advTm="107098"/>
    </mc:Choice>
    <mc:Fallback>
      <p:transition spd="slow" advTm="10709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BA27-795C-B883-A5E5-70257E393C28}"/>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1447B38E-8695-1137-4EDC-B269B7D074D3}"/>
              </a:ext>
            </a:extLst>
          </p:cNvPr>
          <p:cNvSpPr>
            <a:spLocks noGrp="1"/>
          </p:cNvSpPr>
          <p:nvPr>
            <p:ph idx="1"/>
          </p:nvPr>
        </p:nvSpPr>
        <p:spPr>
          <a:xfrm>
            <a:off x="838200" y="1825625"/>
            <a:ext cx="10515600" cy="3447130"/>
          </a:xfrm>
        </p:spPr>
        <p:txBody>
          <a:bodyPr vert="horz" lIns="91440" tIns="45720" rIns="91440" bIns="45720" rtlCol="0" anchor="t">
            <a:normAutofit fontScale="77500" lnSpcReduction="20000"/>
          </a:bodyPr>
          <a:lstStyle/>
          <a:p>
            <a:pPr>
              <a:lnSpc>
                <a:spcPct val="120000"/>
              </a:lnSpc>
            </a:pPr>
            <a:r>
              <a:rPr lang="en-US" b="1" dirty="0" err="1">
                <a:hlinkClick r:id="rId2"/>
              </a:rPr>
              <a:t>Equidox</a:t>
            </a:r>
            <a:endParaRPr lang="en-US" b="1" dirty="0"/>
          </a:p>
          <a:p>
            <a:pPr lvl="1">
              <a:lnSpc>
                <a:spcPct val="120000"/>
              </a:lnSpc>
            </a:pPr>
            <a:r>
              <a:rPr lang="en-US" dirty="0"/>
              <a:t>Online platform</a:t>
            </a:r>
          </a:p>
          <a:p>
            <a:pPr lvl="1">
              <a:lnSpc>
                <a:spcPct val="120000"/>
              </a:lnSpc>
            </a:pPr>
            <a:r>
              <a:rPr lang="en-US" dirty="0"/>
              <a:t>UMB has limited license</a:t>
            </a:r>
          </a:p>
          <a:p>
            <a:pPr lvl="1">
              <a:lnSpc>
                <a:spcPct val="120000"/>
              </a:lnSpc>
            </a:pPr>
            <a:r>
              <a:rPr lang="en-US" dirty="0"/>
              <a:t>2 people at a time can be logged into platform</a:t>
            </a:r>
            <a:br>
              <a:rPr lang="en-US" dirty="0"/>
            </a:br>
            <a:endParaRPr lang="en-US" b="1" dirty="0">
              <a:hlinkClick r:id="rId3"/>
            </a:endParaRPr>
          </a:p>
          <a:p>
            <a:pPr>
              <a:lnSpc>
                <a:spcPct val="120000"/>
              </a:lnSpc>
            </a:pPr>
            <a:r>
              <a:rPr lang="en-US" b="1" dirty="0">
                <a:hlinkClick r:id="rId3"/>
              </a:rPr>
              <a:t>Adobe Acrobat Pro</a:t>
            </a:r>
            <a:endParaRPr lang="en-US" dirty="0"/>
          </a:p>
          <a:p>
            <a:pPr lvl="1">
              <a:lnSpc>
                <a:spcPct val="120000"/>
              </a:lnSpc>
            </a:pPr>
            <a:r>
              <a:rPr lang="en-US" dirty="0"/>
              <a:t>Downloadable software</a:t>
            </a:r>
          </a:p>
          <a:p>
            <a:pPr lvl="1">
              <a:lnSpc>
                <a:spcPct val="120000"/>
              </a:lnSpc>
            </a:pPr>
            <a:r>
              <a:rPr lang="en-US" dirty="0"/>
              <a:t>Requires license (free 7-day trial available)</a:t>
            </a:r>
            <a:endParaRPr lang="en-US" dirty="0">
              <a:hlinkClick r:id="rId3"/>
            </a:endParaRPr>
          </a:p>
          <a:p>
            <a:pPr lvl="1">
              <a:lnSpc>
                <a:spcPct val="120000"/>
              </a:lnSpc>
            </a:pPr>
            <a:r>
              <a:rPr lang="en-US" dirty="0">
                <a:hlinkClick r:id="rId3"/>
              </a:rPr>
              <a:t>CITS Adobe licensing</a:t>
            </a:r>
            <a:endParaRPr lang="en-US" dirty="0"/>
          </a:p>
        </p:txBody>
      </p:sp>
    </p:spTree>
    <p:extLst>
      <p:ext uri="{BB962C8B-B14F-4D97-AF65-F5344CB8AC3E}">
        <p14:creationId xmlns:p14="http://schemas.microsoft.com/office/powerpoint/2010/main" val="2956352644"/>
      </p:ext>
    </p:extLst>
  </p:cSld>
  <p:clrMapOvr>
    <a:masterClrMapping/>
  </p:clrMapOvr>
  <mc:AlternateContent xmlns:mc="http://schemas.openxmlformats.org/markup-compatibility/2006" xmlns:p14="http://schemas.microsoft.com/office/powerpoint/2010/main">
    <mc:Choice Requires="p14">
      <p:transition spd="slow" p14:dur="2000" advTm="18125"/>
    </mc:Choice>
    <mc:Fallback xmlns="">
      <p:transition spd="slow" advTm="181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B8D8-F500-5F9A-3B9D-BFE871E7C2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8FF37E-821E-C6DD-1AF7-87FAA8171E91}"/>
              </a:ext>
            </a:extLst>
          </p:cNvPr>
          <p:cNvSpPr>
            <a:spLocks noGrp="1"/>
          </p:cNvSpPr>
          <p:nvPr>
            <p:ph type="title"/>
          </p:nvPr>
        </p:nvSpPr>
        <p:spPr/>
        <p:txBody>
          <a:bodyPr/>
          <a:lstStyle/>
          <a:p>
            <a:r>
              <a:rPr lang="en-US" dirty="0"/>
              <a:t>Alt text: Working with AI</a:t>
            </a:r>
          </a:p>
        </p:txBody>
      </p:sp>
      <p:sp>
        <p:nvSpPr>
          <p:cNvPr id="6" name="Content Placeholder 5">
            <a:extLst>
              <a:ext uri="{FF2B5EF4-FFF2-40B4-BE49-F238E27FC236}">
                <a16:creationId xmlns:a16="http://schemas.microsoft.com/office/drawing/2014/main" id="{8C5F3CE4-8CDD-6480-35A0-2E0184606B22}"/>
              </a:ext>
            </a:extLst>
          </p:cNvPr>
          <p:cNvSpPr>
            <a:spLocks noGrp="1"/>
          </p:cNvSpPr>
          <p:nvPr>
            <p:ph idx="1"/>
          </p:nvPr>
        </p:nvSpPr>
        <p:spPr>
          <a:xfrm>
            <a:off x="838200" y="1825624"/>
            <a:ext cx="8664723" cy="3793235"/>
          </a:xfrm>
        </p:spPr>
        <p:txBody>
          <a:bodyPr>
            <a:normAutofit fontScale="92500"/>
          </a:bodyPr>
          <a:lstStyle/>
          <a:p>
            <a:pPr>
              <a:lnSpc>
                <a:spcPct val="120000"/>
              </a:lnSpc>
            </a:pPr>
            <a:r>
              <a:rPr lang="en-US" dirty="0"/>
              <a:t>Download the image</a:t>
            </a:r>
            <a:endParaRPr lang="en-US" sz="3200" dirty="0"/>
          </a:p>
          <a:p>
            <a:pPr>
              <a:lnSpc>
                <a:spcPct val="120000"/>
              </a:lnSpc>
            </a:pPr>
            <a:r>
              <a:rPr lang="en-US" dirty="0"/>
              <a:t>Go to </a:t>
            </a:r>
            <a:r>
              <a:rPr lang="en-US" u="sng" dirty="0">
                <a:hlinkClick r:id="rId3"/>
              </a:rPr>
              <a:t>Microsoft Copilot</a:t>
            </a:r>
            <a:r>
              <a:rPr lang="en-US" dirty="0"/>
              <a:t> </a:t>
            </a:r>
            <a:endParaRPr lang="en-US" sz="3200" dirty="0"/>
          </a:p>
          <a:p>
            <a:pPr>
              <a:lnSpc>
                <a:spcPct val="120000"/>
              </a:lnSpc>
            </a:pPr>
            <a:r>
              <a:rPr lang="en-US" dirty="0"/>
              <a:t>Click the + icon in the prompt box and upload your image.</a:t>
            </a:r>
            <a:endParaRPr lang="en-US" sz="3200" dirty="0"/>
          </a:p>
          <a:p>
            <a:pPr>
              <a:lnSpc>
                <a:spcPct val="120000"/>
              </a:lnSpc>
            </a:pPr>
            <a:r>
              <a:rPr lang="en-US" dirty="0"/>
              <a:t>Input the following prompt: </a:t>
            </a:r>
            <a:r>
              <a:rPr lang="en-US" dirty="0">
                <a:solidFill>
                  <a:schemeClr val="accent1"/>
                </a:solidFill>
              </a:rPr>
              <a:t>“Can you describe this image for a screen reader?  Please format as a long description.”</a:t>
            </a:r>
            <a:endParaRPr lang="en-US" sz="3200" dirty="0">
              <a:solidFill>
                <a:schemeClr val="accent1"/>
              </a:solidFill>
            </a:endParaRPr>
          </a:p>
          <a:p>
            <a:pPr>
              <a:lnSpc>
                <a:spcPct val="120000"/>
              </a:lnSpc>
            </a:pPr>
            <a:r>
              <a:rPr lang="en-US" dirty="0"/>
              <a:t>Modify as needed.</a:t>
            </a:r>
            <a:endParaRPr lang="en-US" sz="3200" dirty="0"/>
          </a:p>
          <a:p>
            <a:pPr lvl="2">
              <a:lnSpc>
                <a:spcPct val="120000"/>
              </a:lnSpc>
            </a:pPr>
            <a:endParaRPr lang="en-US" dirty="0"/>
          </a:p>
        </p:txBody>
      </p:sp>
    </p:spTree>
    <p:extLst>
      <p:ext uri="{BB962C8B-B14F-4D97-AF65-F5344CB8AC3E}">
        <p14:creationId xmlns:p14="http://schemas.microsoft.com/office/powerpoint/2010/main" val="904940535"/>
      </p:ext>
    </p:extLst>
  </p:cSld>
  <p:clrMapOvr>
    <a:masterClrMapping/>
  </p:clrMapOvr>
  <mc:AlternateContent xmlns:mc="http://schemas.openxmlformats.org/markup-compatibility/2006">
    <mc:Choice xmlns:p14="http://schemas.microsoft.com/office/powerpoint/2010/main" Requires="p14">
      <p:transition spd="slow" p14:dur="2000" advTm="61782"/>
    </mc:Choice>
    <mc:Fallback>
      <p:transition spd="slow" advTm="6178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989C-F0F7-966D-8993-BF669A601E4B}"/>
              </a:ext>
            </a:extLst>
          </p:cNvPr>
          <p:cNvSpPr>
            <a:spLocks noGrp="1"/>
          </p:cNvSpPr>
          <p:nvPr>
            <p:ph type="title"/>
          </p:nvPr>
        </p:nvSpPr>
        <p:spPr/>
        <p:txBody>
          <a:bodyPr/>
          <a:lstStyle/>
          <a:p>
            <a:r>
              <a:rPr lang="en-US" dirty="0"/>
              <a:t>Color &amp; Contrast</a:t>
            </a:r>
          </a:p>
        </p:txBody>
      </p:sp>
      <p:sp>
        <p:nvSpPr>
          <p:cNvPr id="3" name="Content Placeholder 2">
            <a:extLst>
              <a:ext uri="{FF2B5EF4-FFF2-40B4-BE49-F238E27FC236}">
                <a16:creationId xmlns:a16="http://schemas.microsoft.com/office/drawing/2014/main" id="{9072E908-8232-C693-9338-F967D1DE5952}"/>
              </a:ext>
            </a:extLst>
          </p:cNvPr>
          <p:cNvSpPr>
            <a:spLocks noGrp="1"/>
          </p:cNvSpPr>
          <p:nvPr>
            <p:ph idx="1"/>
          </p:nvPr>
        </p:nvSpPr>
        <p:spPr/>
        <p:txBody>
          <a:bodyPr>
            <a:normAutofit fontScale="85000" lnSpcReduction="10000"/>
          </a:bodyPr>
          <a:lstStyle/>
          <a:p>
            <a:pPr>
              <a:lnSpc>
                <a:spcPct val="150000"/>
              </a:lnSpc>
            </a:pPr>
            <a:r>
              <a:rPr lang="en-US" dirty="0"/>
              <a:t>Text has sufficient contrast (including text in images)</a:t>
            </a:r>
          </a:p>
          <a:p>
            <a:pPr>
              <a:lnSpc>
                <a:spcPct val="150000"/>
              </a:lnSpc>
            </a:pPr>
            <a:r>
              <a:rPr lang="en-US" dirty="0"/>
              <a:t>Color alone is not used to convey meaning</a:t>
            </a:r>
          </a:p>
          <a:p>
            <a:pPr>
              <a:lnSpc>
                <a:spcPct val="150000"/>
              </a:lnSpc>
            </a:pPr>
            <a:r>
              <a:rPr lang="en-US" dirty="0"/>
              <a:t>If manual check required: </a:t>
            </a:r>
            <a:r>
              <a:rPr lang="en-US" dirty="0">
                <a:hlinkClick r:id="rId2"/>
              </a:rPr>
              <a:t>WCAG Color Contrast Checker</a:t>
            </a:r>
            <a:endParaRPr lang="en-US" dirty="0"/>
          </a:p>
          <a:p>
            <a:pPr lvl="1">
              <a:lnSpc>
                <a:spcPct val="150000"/>
              </a:lnSpc>
            </a:pPr>
            <a:r>
              <a:rPr lang="en-US" dirty="0"/>
              <a:t>Use the color picker to select the foreground text color and the background color.</a:t>
            </a:r>
          </a:p>
          <a:p>
            <a:pPr lvl="1">
              <a:lnSpc>
                <a:spcPct val="150000"/>
              </a:lnSpc>
            </a:pPr>
            <a:r>
              <a:rPr lang="en-US" dirty="0" err="1"/>
              <a:t>Provices</a:t>
            </a:r>
            <a:r>
              <a:rPr lang="en-US" dirty="0"/>
              <a:t> compliance results for small text, large text, and UI components.</a:t>
            </a:r>
          </a:p>
        </p:txBody>
      </p:sp>
    </p:spTree>
    <p:extLst>
      <p:ext uri="{BB962C8B-B14F-4D97-AF65-F5344CB8AC3E}">
        <p14:creationId xmlns:p14="http://schemas.microsoft.com/office/powerpoint/2010/main" val="146746439"/>
      </p:ext>
    </p:extLst>
  </p:cSld>
  <p:clrMapOvr>
    <a:masterClrMapping/>
  </p:clrMapOvr>
  <mc:AlternateContent xmlns:mc="http://schemas.openxmlformats.org/markup-compatibility/2006">
    <mc:Choice xmlns:p14="http://schemas.microsoft.com/office/powerpoint/2010/main" Requires="p14">
      <p:transition spd="slow" p14:dur="2000" advTm="94501"/>
    </mc:Choice>
    <mc:Fallback>
      <p:transition spd="slow" advTm="9450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1855-7676-0CE5-3A3B-4BED66B68337}"/>
              </a:ext>
            </a:extLst>
          </p:cNvPr>
          <p:cNvSpPr>
            <a:spLocks noGrp="1"/>
          </p:cNvSpPr>
          <p:nvPr>
            <p:ph type="title"/>
          </p:nvPr>
        </p:nvSpPr>
        <p:spPr>
          <a:xfrm>
            <a:off x="2703444" y="325368"/>
            <a:ext cx="6825118" cy="1325563"/>
          </a:xfrm>
        </p:spPr>
        <p:txBody>
          <a:bodyPr>
            <a:normAutofit/>
          </a:bodyPr>
          <a:lstStyle/>
          <a:p>
            <a:r>
              <a:rPr lang="en-US" sz="4000" dirty="0"/>
              <a:t>Using the Accessibility Checker</a:t>
            </a:r>
          </a:p>
        </p:txBody>
      </p:sp>
      <p:sp>
        <p:nvSpPr>
          <p:cNvPr id="3" name="Content Placeholder 2">
            <a:extLst>
              <a:ext uri="{FF2B5EF4-FFF2-40B4-BE49-F238E27FC236}">
                <a16:creationId xmlns:a16="http://schemas.microsoft.com/office/drawing/2014/main" id="{89356795-A6F4-1C1D-1BA3-F73D11CDBAD3}"/>
              </a:ext>
            </a:extLst>
          </p:cNvPr>
          <p:cNvSpPr>
            <a:spLocks noGrp="1"/>
          </p:cNvSpPr>
          <p:nvPr>
            <p:ph idx="1"/>
          </p:nvPr>
        </p:nvSpPr>
        <p:spPr>
          <a:xfrm>
            <a:off x="838200" y="1825626"/>
            <a:ext cx="6455636" cy="3348854"/>
          </a:xfrm>
        </p:spPr>
        <p:txBody>
          <a:bodyPr>
            <a:normAutofit fontScale="77500" lnSpcReduction="20000"/>
          </a:bodyPr>
          <a:lstStyle/>
          <a:p>
            <a:pPr>
              <a:lnSpc>
                <a:spcPct val="120000"/>
              </a:lnSpc>
            </a:pPr>
            <a:r>
              <a:rPr lang="en-US" dirty="0">
                <a:solidFill>
                  <a:schemeClr val="accent1"/>
                </a:solidFill>
              </a:rPr>
              <a:t>All Tools (View more) &gt; Prepare for Accessibility &gt; Check for Accessibility</a:t>
            </a:r>
          </a:p>
          <a:p>
            <a:pPr>
              <a:lnSpc>
                <a:spcPct val="120000"/>
              </a:lnSpc>
            </a:pPr>
            <a:r>
              <a:rPr lang="en-US" dirty="0"/>
              <a:t>Categories</a:t>
            </a:r>
          </a:p>
          <a:p>
            <a:pPr lvl="1">
              <a:lnSpc>
                <a:spcPct val="120000"/>
              </a:lnSpc>
              <a:spcBef>
                <a:spcPts val="0"/>
              </a:spcBef>
            </a:pPr>
            <a:r>
              <a:rPr lang="en-US" dirty="0"/>
              <a:t>Document</a:t>
            </a:r>
          </a:p>
          <a:p>
            <a:pPr lvl="1">
              <a:lnSpc>
                <a:spcPct val="120000"/>
              </a:lnSpc>
              <a:spcBef>
                <a:spcPts val="0"/>
              </a:spcBef>
            </a:pPr>
            <a:r>
              <a:rPr lang="en-US" dirty="0"/>
              <a:t>Page Content</a:t>
            </a:r>
          </a:p>
          <a:p>
            <a:pPr lvl="1">
              <a:lnSpc>
                <a:spcPct val="120000"/>
              </a:lnSpc>
              <a:spcBef>
                <a:spcPts val="0"/>
              </a:spcBef>
            </a:pPr>
            <a:r>
              <a:rPr lang="en-US" dirty="0"/>
              <a:t>Forms</a:t>
            </a:r>
          </a:p>
          <a:p>
            <a:pPr lvl="1">
              <a:lnSpc>
                <a:spcPct val="120000"/>
              </a:lnSpc>
              <a:spcBef>
                <a:spcPts val="0"/>
              </a:spcBef>
            </a:pPr>
            <a:r>
              <a:rPr lang="en-US" dirty="0"/>
              <a:t>Alternate Text</a:t>
            </a:r>
          </a:p>
          <a:p>
            <a:pPr lvl="1">
              <a:lnSpc>
                <a:spcPct val="120000"/>
              </a:lnSpc>
              <a:spcBef>
                <a:spcPts val="0"/>
              </a:spcBef>
            </a:pPr>
            <a:r>
              <a:rPr lang="en-US" dirty="0"/>
              <a:t>Tables</a:t>
            </a:r>
          </a:p>
          <a:p>
            <a:pPr lvl="1">
              <a:lnSpc>
                <a:spcPct val="120000"/>
              </a:lnSpc>
              <a:spcBef>
                <a:spcPts val="0"/>
              </a:spcBef>
            </a:pPr>
            <a:r>
              <a:rPr lang="en-US" dirty="0"/>
              <a:t>Lists</a:t>
            </a:r>
          </a:p>
          <a:p>
            <a:pPr lvl="1">
              <a:lnSpc>
                <a:spcPct val="120000"/>
              </a:lnSpc>
              <a:spcBef>
                <a:spcPts val="0"/>
              </a:spcBef>
            </a:pPr>
            <a:r>
              <a:rPr lang="en-US" dirty="0"/>
              <a:t>Headings</a:t>
            </a:r>
          </a:p>
        </p:txBody>
      </p:sp>
      <p:pic>
        <p:nvPicPr>
          <p:cNvPr id="5" name="Picture 4" descr="Selecting the All tools tab in the top navigation menu will display a set of 14 tools in a right side panel. Click View More at the bottom of this list to display more tools.">
            <a:extLst>
              <a:ext uri="{FF2B5EF4-FFF2-40B4-BE49-F238E27FC236}">
                <a16:creationId xmlns:a16="http://schemas.microsoft.com/office/drawing/2014/main" id="{0C65351E-8434-76F6-67DF-1289E19CC0B2}"/>
              </a:ext>
            </a:extLst>
          </p:cNvPr>
          <p:cNvPicPr>
            <a:picLocks noChangeAspect="1"/>
          </p:cNvPicPr>
          <p:nvPr/>
        </p:nvPicPr>
        <p:blipFill>
          <a:blip r:embed="rId2"/>
          <a:stretch>
            <a:fillRect/>
          </a:stretch>
        </p:blipFill>
        <p:spPr>
          <a:xfrm>
            <a:off x="7307286" y="1825626"/>
            <a:ext cx="2221276" cy="4690048"/>
          </a:xfrm>
          <a:prstGeom prst="rect">
            <a:avLst/>
          </a:prstGeom>
          <a:effectLst>
            <a:outerShdw blurRad="50800" dist="38100" dir="2700000" algn="tl" rotWithShape="0">
              <a:prstClr val="black">
                <a:alpha val="40000"/>
              </a:prstClr>
            </a:outerShdw>
          </a:effectLst>
        </p:spPr>
      </p:pic>
      <p:pic>
        <p:nvPicPr>
          <p:cNvPr id="7" name="Picture 6" descr="After clicking view more, all the tools will display in the right side panel. On this list is a &quot;Prepare for accessibility&quot; tool which will take you to the accessibility checker.">
            <a:extLst>
              <a:ext uri="{FF2B5EF4-FFF2-40B4-BE49-F238E27FC236}">
                <a16:creationId xmlns:a16="http://schemas.microsoft.com/office/drawing/2014/main" id="{97CB986E-D61E-D5E6-70FF-122F803EB0D3}"/>
              </a:ext>
            </a:extLst>
          </p:cNvPr>
          <p:cNvPicPr>
            <a:picLocks noChangeAspect="1"/>
          </p:cNvPicPr>
          <p:nvPr/>
        </p:nvPicPr>
        <p:blipFill>
          <a:blip r:embed="rId3"/>
          <a:stretch>
            <a:fillRect/>
          </a:stretch>
        </p:blipFill>
        <p:spPr>
          <a:xfrm>
            <a:off x="9695621" y="195242"/>
            <a:ext cx="2235315" cy="63630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318449"/>
      </p:ext>
    </p:extLst>
  </p:cSld>
  <p:clrMapOvr>
    <a:masterClrMapping/>
  </p:clrMapOvr>
  <mc:AlternateContent xmlns:mc="http://schemas.openxmlformats.org/markup-compatibility/2006">
    <mc:Choice xmlns:p14="http://schemas.microsoft.com/office/powerpoint/2010/main" Requires="p14">
      <p:transition spd="slow" p14:dur="2000" advTm="45259"/>
    </mc:Choice>
    <mc:Fallback>
      <p:transition spd="slow" advTm="4525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F627-F3E7-F2B6-E0AB-3AE37135FB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D77B4-CB5F-1AE6-8D24-D927E81DE3DD}"/>
              </a:ext>
            </a:extLst>
          </p:cNvPr>
          <p:cNvSpPr>
            <a:spLocks noGrp="1"/>
          </p:cNvSpPr>
          <p:nvPr>
            <p:ph type="title"/>
          </p:nvPr>
        </p:nvSpPr>
        <p:spPr>
          <a:xfrm>
            <a:off x="2703443" y="325368"/>
            <a:ext cx="8188172" cy="1325563"/>
          </a:xfrm>
        </p:spPr>
        <p:txBody>
          <a:bodyPr/>
          <a:lstStyle/>
          <a:p>
            <a:r>
              <a:rPr lang="en-US" dirty="0"/>
              <a:t>Accessibility Checker: Statuses</a:t>
            </a:r>
          </a:p>
        </p:txBody>
      </p:sp>
      <p:sp>
        <p:nvSpPr>
          <p:cNvPr id="3" name="Content Placeholder 2">
            <a:extLst>
              <a:ext uri="{FF2B5EF4-FFF2-40B4-BE49-F238E27FC236}">
                <a16:creationId xmlns:a16="http://schemas.microsoft.com/office/drawing/2014/main" id="{25964373-25AA-3E2A-D223-DCE5FCB1D327}"/>
              </a:ext>
            </a:extLst>
          </p:cNvPr>
          <p:cNvSpPr>
            <a:spLocks noGrp="1"/>
          </p:cNvSpPr>
          <p:nvPr>
            <p:ph idx="1"/>
          </p:nvPr>
        </p:nvSpPr>
        <p:spPr/>
        <p:txBody>
          <a:bodyPr/>
          <a:lstStyle/>
          <a:p>
            <a:r>
              <a:rPr lang="en-US" dirty="0"/>
              <a:t>Passed</a:t>
            </a:r>
          </a:p>
          <a:p>
            <a:r>
              <a:rPr lang="en-US" dirty="0"/>
              <a:t>Skipped by User (not checked)</a:t>
            </a:r>
          </a:p>
          <a:p>
            <a:r>
              <a:rPr lang="en-US" dirty="0"/>
              <a:t>Needs Manual Check (e.g. logical reading order)</a:t>
            </a:r>
          </a:p>
          <a:p>
            <a:r>
              <a:rPr lang="en-US" dirty="0"/>
              <a:t>Failed</a:t>
            </a:r>
          </a:p>
          <a:p>
            <a:endParaRPr lang="en-US" dirty="0"/>
          </a:p>
          <a:p>
            <a:endParaRPr lang="en-US" dirty="0"/>
          </a:p>
        </p:txBody>
      </p:sp>
    </p:spTree>
    <p:extLst>
      <p:ext uri="{BB962C8B-B14F-4D97-AF65-F5344CB8AC3E}">
        <p14:creationId xmlns:p14="http://schemas.microsoft.com/office/powerpoint/2010/main" val="2958746288"/>
      </p:ext>
    </p:extLst>
  </p:cSld>
  <p:clrMapOvr>
    <a:masterClrMapping/>
  </p:clrMapOvr>
  <mc:AlternateContent xmlns:mc="http://schemas.openxmlformats.org/markup-compatibility/2006">
    <mc:Choice xmlns:p14="http://schemas.microsoft.com/office/powerpoint/2010/main" Requires="p14">
      <p:transition spd="slow" p14:dur="2000" advTm="33259"/>
    </mc:Choice>
    <mc:Fallback>
      <p:transition spd="slow" advTm="3325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2B7C-C41D-5CA6-50B1-F1D1F724E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4D5B9-9E15-0AD4-DB45-1CB364CB99D0}"/>
              </a:ext>
            </a:extLst>
          </p:cNvPr>
          <p:cNvSpPr>
            <a:spLocks noGrp="1"/>
          </p:cNvSpPr>
          <p:nvPr>
            <p:ph type="title"/>
          </p:nvPr>
        </p:nvSpPr>
        <p:spPr>
          <a:xfrm>
            <a:off x="2703443" y="325368"/>
            <a:ext cx="9319882" cy="1392799"/>
          </a:xfrm>
        </p:spPr>
        <p:txBody>
          <a:bodyPr/>
          <a:lstStyle/>
          <a:p>
            <a:r>
              <a:rPr lang="en-US" dirty="0"/>
              <a:t>Accessibility Checker: Action Choices</a:t>
            </a:r>
          </a:p>
        </p:txBody>
      </p:sp>
      <p:sp>
        <p:nvSpPr>
          <p:cNvPr id="3" name="Content Placeholder 2">
            <a:extLst>
              <a:ext uri="{FF2B5EF4-FFF2-40B4-BE49-F238E27FC236}">
                <a16:creationId xmlns:a16="http://schemas.microsoft.com/office/drawing/2014/main" id="{85364AFE-DBED-C172-34FD-0AF5ECF5751E}"/>
              </a:ext>
            </a:extLst>
          </p:cNvPr>
          <p:cNvSpPr>
            <a:spLocks noGrp="1"/>
          </p:cNvSpPr>
          <p:nvPr>
            <p:ph idx="1"/>
          </p:nvPr>
        </p:nvSpPr>
        <p:spPr>
          <a:xfrm>
            <a:off x="838200" y="1825625"/>
            <a:ext cx="10660166" cy="4401004"/>
          </a:xfrm>
        </p:spPr>
        <p:txBody>
          <a:bodyPr>
            <a:normAutofit/>
          </a:bodyPr>
          <a:lstStyle/>
          <a:p>
            <a:pPr>
              <a:lnSpc>
                <a:spcPct val="170000"/>
              </a:lnSpc>
            </a:pPr>
            <a:r>
              <a:rPr lang="en-US" sz="1800" b="1" dirty="0"/>
              <a:t>Fix</a:t>
            </a:r>
            <a:r>
              <a:rPr lang="en-US" sz="1800" dirty="0"/>
              <a:t>: Either fixes the item automatically or displays a dialog box prompting you to fix the item manually.</a:t>
            </a:r>
          </a:p>
          <a:p>
            <a:pPr>
              <a:lnSpc>
                <a:spcPct val="170000"/>
              </a:lnSpc>
            </a:pPr>
            <a:r>
              <a:rPr lang="en-US" sz="1800" b="1" dirty="0"/>
              <a:t>Skip Rule</a:t>
            </a:r>
            <a:r>
              <a:rPr lang="en-US" sz="1800" dirty="0"/>
              <a:t>: Skips future checks and changes status to Skipped</a:t>
            </a:r>
          </a:p>
          <a:p>
            <a:pPr>
              <a:lnSpc>
                <a:spcPct val="170000"/>
              </a:lnSpc>
            </a:pPr>
            <a:r>
              <a:rPr lang="en-US" sz="1800" b="1" dirty="0"/>
              <a:t>Explain</a:t>
            </a:r>
            <a:r>
              <a:rPr lang="en-US" sz="1800" dirty="0"/>
              <a:t>: Provides more details about the issue.</a:t>
            </a:r>
          </a:p>
          <a:p>
            <a:pPr>
              <a:lnSpc>
                <a:spcPct val="170000"/>
              </a:lnSpc>
            </a:pPr>
            <a:r>
              <a:rPr lang="en-US" sz="1800" b="1" dirty="0"/>
              <a:t>Check Again</a:t>
            </a:r>
            <a:r>
              <a:rPr lang="en-US" sz="1800" dirty="0"/>
              <a:t>: Use after manually modifying item(s).</a:t>
            </a:r>
          </a:p>
          <a:p>
            <a:pPr>
              <a:lnSpc>
                <a:spcPct val="170000"/>
              </a:lnSpc>
            </a:pPr>
            <a:r>
              <a:rPr lang="en-US" sz="1800" b="1" dirty="0"/>
              <a:t>Show Report</a:t>
            </a:r>
            <a:r>
              <a:rPr lang="en-US" sz="1800" dirty="0"/>
              <a:t>: Report with links to repair tips.</a:t>
            </a:r>
          </a:p>
          <a:p>
            <a:pPr>
              <a:lnSpc>
                <a:spcPct val="170000"/>
              </a:lnSpc>
            </a:pPr>
            <a:r>
              <a:rPr lang="en-US" sz="1800" b="1" dirty="0"/>
              <a:t>Options</a:t>
            </a:r>
            <a:r>
              <a:rPr lang="en-US" sz="1800" dirty="0"/>
              <a:t>: Opens dialog box where you select which checks are performed.</a:t>
            </a:r>
          </a:p>
        </p:txBody>
      </p:sp>
    </p:spTree>
    <p:extLst>
      <p:ext uri="{BB962C8B-B14F-4D97-AF65-F5344CB8AC3E}">
        <p14:creationId xmlns:p14="http://schemas.microsoft.com/office/powerpoint/2010/main" val="3296574677"/>
      </p:ext>
    </p:extLst>
  </p:cSld>
  <p:clrMapOvr>
    <a:masterClrMapping/>
  </p:clrMapOvr>
  <mc:AlternateContent xmlns:mc="http://schemas.openxmlformats.org/markup-compatibility/2006">
    <mc:Choice xmlns:p14="http://schemas.microsoft.com/office/powerpoint/2010/main" Requires="p14">
      <p:transition spd="slow" p14:dur="2000" advTm="64357"/>
    </mc:Choice>
    <mc:Fallback>
      <p:transition spd="slow" advTm="6435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D295FC-192A-54DA-2D48-7F0FD4C8E8E6}"/>
              </a:ext>
            </a:extLst>
          </p:cNvPr>
          <p:cNvSpPr>
            <a:spLocks noGrp="1"/>
          </p:cNvSpPr>
          <p:nvPr>
            <p:ph idx="1"/>
          </p:nvPr>
        </p:nvSpPr>
        <p:spPr>
          <a:xfrm>
            <a:off x="838200" y="1825625"/>
            <a:ext cx="10089776" cy="3956610"/>
          </a:xfrm>
        </p:spPr>
        <p:txBody>
          <a:bodyPr>
            <a:normAutofit/>
          </a:bodyPr>
          <a:lstStyle/>
          <a:p>
            <a:r>
              <a:rPr lang="en-US" dirty="0"/>
              <a:t>Import documents &gt; open document &gt; click into document</a:t>
            </a:r>
          </a:p>
          <a:p>
            <a:r>
              <a:rPr lang="en-US" dirty="0"/>
              <a:t>“Zones” are the items/blocks that get tagged</a:t>
            </a:r>
          </a:p>
          <a:p>
            <a:pPr lvl="1"/>
            <a:r>
              <a:rPr lang="en-US" dirty="0"/>
              <a:t>When you select a zone, its properties will appear in the left panel</a:t>
            </a:r>
          </a:p>
          <a:p>
            <a:pPr lvl="2"/>
            <a:r>
              <a:rPr lang="en-US" dirty="0"/>
              <a:t>Properties</a:t>
            </a:r>
          </a:p>
          <a:p>
            <a:pPr lvl="3"/>
            <a:r>
              <a:rPr lang="en-US" dirty="0"/>
              <a:t>Name</a:t>
            </a:r>
          </a:p>
          <a:p>
            <a:pPr lvl="3"/>
            <a:r>
              <a:rPr lang="en-US" dirty="0"/>
              <a:t>Type</a:t>
            </a:r>
          </a:p>
          <a:p>
            <a:pPr lvl="3"/>
            <a:r>
              <a:rPr lang="en-US" dirty="0"/>
              <a:t>Language</a:t>
            </a:r>
          </a:p>
          <a:p>
            <a:pPr lvl="3"/>
            <a:r>
              <a:rPr lang="en-US" dirty="0"/>
              <a:t>Order</a:t>
            </a:r>
          </a:p>
          <a:p>
            <a:pPr lvl="2"/>
            <a:r>
              <a:rPr lang="en-US" dirty="0"/>
              <a:t>“Type” properties</a:t>
            </a:r>
          </a:p>
          <a:p>
            <a:pPr lvl="3"/>
            <a:r>
              <a:rPr lang="en-US" dirty="0"/>
              <a:t>Text: tag, indentation, merge, break lines</a:t>
            </a:r>
          </a:p>
          <a:p>
            <a:pPr lvl="3"/>
            <a:r>
              <a:rPr lang="en-US" dirty="0"/>
              <a:t>Heading: Level, merge, break lines, use as template</a:t>
            </a:r>
          </a:p>
          <a:p>
            <a:pPr lvl="3"/>
            <a:endParaRPr lang="en-US" dirty="0"/>
          </a:p>
        </p:txBody>
      </p:sp>
      <p:sp>
        <p:nvSpPr>
          <p:cNvPr id="3" name="Title 2">
            <a:extLst>
              <a:ext uri="{FF2B5EF4-FFF2-40B4-BE49-F238E27FC236}">
                <a16:creationId xmlns:a16="http://schemas.microsoft.com/office/drawing/2014/main" id="{975F4B48-D397-4323-2EF2-7E7F663317AC}"/>
              </a:ext>
            </a:extLst>
          </p:cNvPr>
          <p:cNvSpPr>
            <a:spLocks noGrp="1"/>
          </p:cNvSpPr>
          <p:nvPr>
            <p:ph type="title"/>
          </p:nvPr>
        </p:nvSpPr>
        <p:spPr/>
        <p:txBody>
          <a:bodyPr/>
          <a:lstStyle/>
          <a:p>
            <a:r>
              <a:rPr lang="en-US" dirty="0" err="1"/>
              <a:t>Equidox</a:t>
            </a:r>
            <a:r>
              <a:rPr lang="en-US" dirty="0"/>
              <a:t> interface</a:t>
            </a:r>
          </a:p>
        </p:txBody>
      </p:sp>
    </p:spTree>
    <p:extLst>
      <p:ext uri="{BB962C8B-B14F-4D97-AF65-F5344CB8AC3E}">
        <p14:creationId xmlns:p14="http://schemas.microsoft.com/office/powerpoint/2010/main" val="1946869969"/>
      </p:ext>
    </p:extLst>
  </p:cSld>
  <p:clrMapOvr>
    <a:masterClrMapping/>
  </p:clrMapOvr>
  <mc:AlternateContent xmlns:mc="http://schemas.openxmlformats.org/markup-compatibility/2006">
    <mc:Choice xmlns:p14="http://schemas.microsoft.com/office/powerpoint/2010/main" Requires="p14">
      <p:transition spd="slow" p14:dur="2000" advTm="100372"/>
    </mc:Choice>
    <mc:Fallback>
      <p:transition spd="slow" advTm="10037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1B50-CB9E-F0F6-E82F-3F5E3E5A88B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3F1D1F0-51A8-2860-527D-5AD51E54D30C}"/>
              </a:ext>
            </a:extLst>
          </p:cNvPr>
          <p:cNvSpPr>
            <a:spLocks noGrp="1"/>
          </p:cNvSpPr>
          <p:nvPr>
            <p:ph idx="1"/>
          </p:nvPr>
        </p:nvSpPr>
        <p:spPr>
          <a:xfrm>
            <a:off x="838200" y="1825624"/>
            <a:ext cx="10515600" cy="4009119"/>
          </a:xfrm>
        </p:spPr>
        <p:txBody>
          <a:bodyPr>
            <a:normAutofit fontScale="55000" lnSpcReduction="20000"/>
          </a:bodyPr>
          <a:lstStyle/>
          <a:p>
            <a:pPr>
              <a:lnSpc>
                <a:spcPct val="120000"/>
              </a:lnSpc>
            </a:pPr>
            <a:r>
              <a:rPr lang="en-US" dirty="0"/>
              <a:t>General Services Administration. </a:t>
            </a:r>
            <a:r>
              <a:rPr lang="en-US" dirty="0">
                <a:hlinkClick r:id="rId3"/>
              </a:rPr>
              <a:t>Create Accessible PDFs</a:t>
            </a:r>
            <a:r>
              <a:rPr lang="en-US" dirty="0"/>
              <a:t>.</a:t>
            </a:r>
          </a:p>
          <a:p>
            <a:pPr>
              <a:lnSpc>
                <a:spcPct val="120000"/>
              </a:lnSpc>
            </a:pPr>
            <a:r>
              <a:rPr lang="en-US" dirty="0"/>
              <a:t>Michigan State University. </a:t>
            </a:r>
            <a:r>
              <a:rPr lang="en-US" dirty="0">
                <a:hlinkClick r:id="rId4"/>
              </a:rPr>
              <a:t>Word vs. PDF</a:t>
            </a:r>
            <a:r>
              <a:rPr lang="en-US" dirty="0"/>
              <a:t>.</a:t>
            </a:r>
          </a:p>
          <a:p>
            <a:pPr>
              <a:lnSpc>
                <a:spcPct val="120000"/>
              </a:lnSpc>
            </a:pPr>
            <a:r>
              <a:rPr lang="en-US" dirty="0"/>
              <a:t>University of Wisconsin-Green Bay. </a:t>
            </a:r>
            <a:r>
              <a:rPr lang="en-US" dirty="0">
                <a:hlinkClick r:id="rId5"/>
              </a:rPr>
              <a:t>Digital Accessibility Tip: When to Use Optical Character Recognition (OCR) on PDFs</a:t>
            </a:r>
            <a:r>
              <a:rPr lang="en-US" dirty="0"/>
              <a:t>.</a:t>
            </a:r>
          </a:p>
          <a:p>
            <a:pPr>
              <a:lnSpc>
                <a:spcPct val="120000"/>
              </a:lnSpc>
            </a:pPr>
            <a:r>
              <a:rPr lang="en-US" dirty="0"/>
              <a:t>Adobe. </a:t>
            </a:r>
            <a:r>
              <a:rPr lang="en-US" dirty="0">
                <a:hlinkClick r:id="rId6"/>
              </a:rPr>
              <a:t>Fix text issues in scanned PDFs</a:t>
            </a:r>
            <a:r>
              <a:rPr lang="en-US" dirty="0"/>
              <a:t>.</a:t>
            </a:r>
          </a:p>
          <a:p>
            <a:pPr>
              <a:lnSpc>
                <a:spcPct val="120000"/>
              </a:lnSpc>
            </a:pPr>
            <a:r>
              <a:rPr lang="en-US" dirty="0"/>
              <a:t>General Services Administration. </a:t>
            </a:r>
            <a:r>
              <a:rPr lang="en-US" dirty="0">
                <a:hlinkClick r:id="rId7"/>
              </a:rPr>
              <a:t>Common PDF Tags and Their Usage</a:t>
            </a:r>
            <a:r>
              <a:rPr lang="en-US" dirty="0"/>
              <a:t>.</a:t>
            </a:r>
          </a:p>
          <a:p>
            <a:pPr>
              <a:lnSpc>
                <a:spcPct val="120000"/>
              </a:lnSpc>
            </a:pPr>
            <a:r>
              <a:rPr lang="en-US" dirty="0"/>
              <a:t>NYSED. </a:t>
            </a:r>
            <a:r>
              <a:rPr lang="en-US" dirty="0">
                <a:hlinkClick r:id="rId8"/>
              </a:rPr>
              <a:t>How to Create or Fix Adobe PDF Link Tags</a:t>
            </a:r>
            <a:r>
              <a:rPr lang="en-US" dirty="0"/>
              <a:t>.</a:t>
            </a:r>
          </a:p>
          <a:p>
            <a:pPr>
              <a:lnSpc>
                <a:spcPct val="120000"/>
              </a:lnSpc>
            </a:pPr>
            <a:r>
              <a:rPr lang="en-US" dirty="0" err="1"/>
              <a:t>WebAIM</a:t>
            </a:r>
            <a:r>
              <a:rPr lang="en-US" dirty="0"/>
              <a:t>. </a:t>
            </a:r>
            <a:r>
              <a:rPr lang="en-US" dirty="0">
                <a:hlinkClick r:id="rId9"/>
              </a:rPr>
              <a:t>Alternative Text</a:t>
            </a:r>
            <a:r>
              <a:rPr lang="en-US" dirty="0"/>
              <a:t>.</a:t>
            </a:r>
          </a:p>
          <a:p>
            <a:pPr>
              <a:lnSpc>
                <a:spcPct val="120000"/>
              </a:lnSpc>
            </a:pPr>
            <a:r>
              <a:rPr lang="en-US" dirty="0"/>
              <a:t>Accessible Web. </a:t>
            </a:r>
            <a:r>
              <a:rPr lang="en-US" dirty="0">
                <a:hlinkClick r:id="rId10"/>
              </a:rPr>
              <a:t>WCAG Color Contrast Checker</a:t>
            </a:r>
            <a:r>
              <a:rPr lang="en-US" dirty="0"/>
              <a:t>.</a:t>
            </a:r>
          </a:p>
          <a:p>
            <a:pPr>
              <a:lnSpc>
                <a:spcPct val="120000"/>
              </a:lnSpc>
            </a:pPr>
            <a:r>
              <a:rPr lang="en-US" dirty="0"/>
              <a:t>CSCU. </a:t>
            </a:r>
            <a:r>
              <a:rPr lang="en-US" dirty="0">
                <a:hlinkClick r:id="rId11"/>
              </a:rPr>
              <a:t>PDFs with Fillable Forms</a:t>
            </a:r>
            <a:r>
              <a:rPr lang="en-US" dirty="0"/>
              <a:t>.</a:t>
            </a:r>
          </a:p>
          <a:p>
            <a:pPr>
              <a:lnSpc>
                <a:spcPct val="120000"/>
              </a:lnSpc>
            </a:pPr>
            <a:r>
              <a:rPr lang="en-US" dirty="0"/>
              <a:t>California State University San Marcos. </a:t>
            </a:r>
            <a:r>
              <a:rPr lang="en-US" dirty="0">
                <a:hlinkClick r:id="rId12"/>
              </a:rPr>
              <a:t>How to Properly Tag a Table in Adobe Acrobat</a:t>
            </a:r>
            <a:r>
              <a:rPr lang="en-US" dirty="0"/>
              <a:t>.</a:t>
            </a:r>
          </a:p>
          <a:p>
            <a:pPr>
              <a:lnSpc>
                <a:spcPct val="120000"/>
              </a:lnSpc>
            </a:pPr>
            <a:r>
              <a:rPr lang="en-US" dirty="0"/>
              <a:t>Illinois State University. </a:t>
            </a:r>
            <a:r>
              <a:rPr lang="en-US" dirty="0">
                <a:hlinkClick r:id="rId13"/>
              </a:rPr>
              <a:t>Accessibility</a:t>
            </a:r>
            <a:r>
              <a:rPr lang="en-US" dirty="0"/>
              <a:t>.</a:t>
            </a:r>
          </a:p>
        </p:txBody>
      </p:sp>
    </p:spTree>
    <p:extLst>
      <p:ext uri="{BB962C8B-B14F-4D97-AF65-F5344CB8AC3E}">
        <p14:creationId xmlns:p14="http://schemas.microsoft.com/office/powerpoint/2010/main" val="3928604489"/>
      </p:ext>
    </p:extLst>
  </p:cSld>
  <p:clrMapOvr>
    <a:masterClrMapping/>
  </p:clrMapOvr>
  <mc:AlternateContent xmlns:mc="http://schemas.openxmlformats.org/markup-compatibility/2006">
    <mc:Choice xmlns:p14="http://schemas.microsoft.com/office/powerpoint/2010/main" Requires="p14">
      <p:transition spd="slow" p14:dur="2000" advTm="49375"/>
    </mc:Choice>
    <mc:Fallback>
      <p:transition spd="slow" advTm="4937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7B1D-B6B0-1DC0-FC97-B4AC76E1EB68}"/>
              </a:ext>
            </a:extLst>
          </p:cNvPr>
          <p:cNvSpPr>
            <a:spLocks noGrp="1"/>
          </p:cNvSpPr>
          <p:nvPr>
            <p:ph type="title"/>
          </p:nvPr>
        </p:nvSpPr>
        <p:spPr>
          <a:xfrm>
            <a:off x="2703443" y="325368"/>
            <a:ext cx="9174207" cy="1404004"/>
          </a:xfrm>
        </p:spPr>
        <p:txBody>
          <a:bodyPr/>
          <a:lstStyle/>
          <a:p>
            <a:r>
              <a:rPr lang="en-US" dirty="0"/>
              <a:t>Alternatives to PDF remediation </a:t>
            </a:r>
          </a:p>
        </p:txBody>
      </p:sp>
      <p:sp>
        <p:nvSpPr>
          <p:cNvPr id="3" name="Content Placeholder 2">
            <a:extLst>
              <a:ext uri="{FF2B5EF4-FFF2-40B4-BE49-F238E27FC236}">
                <a16:creationId xmlns:a16="http://schemas.microsoft.com/office/drawing/2014/main" id="{2EAB6030-6113-CF4B-6811-33225023BD12}"/>
              </a:ext>
            </a:extLst>
          </p:cNvPr>
          <p:cNvSpPr>
            <a:spLocks noGrp="1"/>
          </p:cNvSpPr>
          <p:nvPr>
            <p:ph idx="1"/>
          </p:nvPr>
        </p:nvSpPr>
        <p:spPr>
          <a:xfrm>
            <a:off x="838200" y="1825625"/>
            <a:ext cx="9382570" cy="3400128"/>
          </a:xfrm>
        </p:spPr>
        <p:txBody>
          <a:bodyPr>
            <a:normAutofit fontScale="85000" lnSpcReduction="20000"/>
          </a:bodyPr>
          <a:lstStyle/>
          <a:p>
            <a:pPr marL="514350" indent="-514350">
              <a:lnSpc>
                <a:spcPct val="110000"/>
              </a:lnSpc>
              <a:buFont typeface="+mj-lt"/>
              <a:buAutoNum type="arabicPeriod"/>
            </a:pPr>
            <a:r>
              <a:rPr lang="en-US" b="1" dirty="0"/>
              <a:t>Avoid using a PDF altogether</a:t>
            </a:r>
          </a:p>
          <a:p>
            <a:pPr lvl="1">
              <a:lnSpc>
                <a:spcPct val="110000"/>
              </a:lnSpc>
            </a:pPr>
            <a:r>
              <a:rPr lang="en-US" dirty="0"/>
              <a:t>HTML/CSS (e.g. web pages, Blackboard pages)</a:t>
            </a:r>
          </a:p>
          <a:p>
            <a:pPr lvl="1">
              <a:lnSpc>
                <a:spcPct val="110000"/>
              </a:lnSpc>
            </a:pPr>
            <a:r>
              <a:rPr lang="en-US" dirty="0" err="1"/>
              <a:t>ePub</a:t>
            </a:r>
            <a:r>
              <a:rPr lang="en-US" dirty="0"/>
              <a:t> (if available)</a:t>
            </a:r>
          </a:p>
          <a:p>
            <a:pPr lvl="1">
              <a:lnSpc>
                <a:spcPct val="110000"/>
              </a:lnSpc>
            </a:pPr>
            <a:r>
              <a:rPr lang="en-US" dirty="0"/>
              <a:t>Native creation formats (e.g. Word, PowerPoint, Excel)</a:t>
            </a:r>
            <a:br>
              <a:rPr lang="en-US" dirty="0"/>
            </a:br>
            <a:endParaRPr lang="en-US" dirty="0"/>
          </a:p>
          <a:p>
            <a:pPr marL="514350" indent="-514350">
              <a:lnSpc>
                <a:spcPct val="120000"/>
              </a:lnSpc>
              <a:buFont typeface="+mj-lt"/>
              <a:buAutoNum type="arabicPeriod"/>
            </a:pPr>
            <a:r>
              <a:rPr lang="en-US" b="1" dirty="0"/>
              <a:t>Recreate the original document </a:t>
            </a:r>
          </a:p>
          <a:p>
            <a:pPr lvl="1">
              <a:lnSpc>
                <a:spcPct val="120000"/>
              </a:lnSpc>
            </a:pPr>
            <a:r>
              <a:rPr lang="en-US" dirty="0"/>
              <a:t>E.g. instructor-made handouts, worksheets</a:t>
            </a:r>
          </a:p>
          <a:p>
            <a:pPr lvl="1">
              <a:lnSpc>
                <a:spcPct val="120000"/>
              </a:lnSpc>
            </a:pPr>
            <a:r>
              <a:rPr lang="en-US" dirty="0"/>
              <a:t>Easier to make a document accessible in Word and convert to an accessible PDF than it is to do all the remediation in the PDF</a:t>
            </a:r>
          </a:p>
        </p:txBody>
      </p:sp>
    </p:spTree>
    <p:extLst>
      <p:ext uri="{BB962C8B-B14F-4D97-AF65-F5344CB8AC3E}">
        <p14:creationId xmlns:p14="http://schemas.microsoft.com/office/powerpoint/2010/main" val="1436498455"/>
      </p:ext>
    </p:extLst>
  </p:cSld>
  <p:clrMapOvr>
    <a:masterClrMapping/>
  </p:clrMapOvr>
  <mc:AlternateContent xmlns:mc="http://schemas.openxmlformats.org/markup-compatibility/2006" xmlns:p14="http://schemas.microsoft.com/office/powerpoint/2010/main">
    <mc:Choice Requires="p14">
      <p:transition spd="slow" p14:dur="2000" advTm="65648"/>
    </mc:Choice>
    <mc:Fallback xmlns="">
      <p:transition spd="slow" advTm="6564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E2CE-2D75-2B3D-056F-8208B6A41B3F}"/>
              </a:ext>
            </a:extLst>
          </p:cNvPr>
          <p:cNvSpPr>
            <a:spLocks noGrp="1"/>
          </p:cNvSpPr>
          <p:nvPr>
            <p:ph type="title"/>
          </p:nvPr>
        </p:nvSpPr>
        <p:spPr/>
        <p:txBody>
          <a:bodyPr/>
          <a:lstStyle/>
          <a:p>
            <a:r>
              <a:rPr lang="en-US" dirty="0"/>
              <a:t>Accessibility Checklist</a:t>
            </a:r>
          </a:p>
        </p:txBody>
      </p:sp>
      <p:sp>
        <p:nvSpPr>
          <p:cNvPr id="3" name="Content Placeholder 2">
            <a:extLst>
              <a:ext uri="{FF2B5EF4-FFF2-40B4-BE49-F238E27FC236}">
                <a16:creationId xmlns:a16="http://schemas.microsoft.com/office/drawing/2014/main" id="{73435EDA-8475-3F26-AE16-F2D5D6D69078}"/>
              </a:ext>
            </a:extLst>
          </p:cNvPr>
          <p:cNvSpPr>
            <a:spLocks noGrp="1"/>
          </p:cNvSpPr>
          <p:nvPr>
            <p:ph idx="1"/>
          </p:nvPr>
        </p:nvSpPr>
        <p:spPr>
          <a:xfrm>
            <a:off x="838200" y="1825625"/>
            <a:ext cx="10515600" cy="4429260"/>
          </a:xfrm>
        </p:spPr>
        <p:txBody>
          <a:bodyPr>
            <a:normAutofit/>
          </a:bodyPr>
          <a:lstStyle/>
          <a:p>
            <a:pPr marL="514350" indent="-514350">
              <a:buFont typeface="+mj-lt"/>
              <a:buAutoNum type="arabicPeriod"/>
            </a:pPr>
            <a:r>
              <a:rPr lang="en-US" dirty="0"/>
              <a:t>Document properties</a:t>
            </a:r>
          </a:p>
          <a:p>
            <a:pPr marL="514350" indent="-514350">
              <a:buFont typeface="+mj-lt"/>
              <a:buAutoNum type="arabicPeriod"/>
            </a:pPr>
            <a:r>
              <a:rPr lang="en-US" dirty="0"/>
              <a:t>Machine-readable</a:t>
            </a:r>
          </a:p>
          <a:p>
            <a:pPr marL="514350" indent="-514350">
              <a:buFont typeface="+mj-lt"/>
              <a:buAutoNum type="arabicPeriod"/>
            </a:pPr>
            <a:r>
              <a:rPr lang="en-US" dirty="0"/>
              <a:t>Tagged correctly</a:t>
            </a:r>
          </a:p>
          <a:p>
            <a:pPr lvl="1"/>
            <a:r>
              <a:rPr lang="en-US" dirty="0"/>
              <a:t>Headings, paragraphs, lists, tables, figures, links, form fields, etc.</a:t>
            </a:r>
          </a:p>
          <a:p>
            <a:pPr marL="514350" indent="-514350">
              <a:buFont typeface="+mj-lt"/>
              <a:buAutoNum type="arabicPeriod"/>
            </a:pPr>
            <a:r>
              <a:rPr lang="en-US" dirty="0"/>
              <a:t>Logical reading order</a:t>
            </a:r>
          </a:p>
          <a:p>
            <a:pPr marL="514350" indent="-514350">
              <a:buFont typeface="+mj-lt"/>
              <a:buAutoNum type="arabicPeriod"/>
            </a:pPr>
            <a:r>
              <a:rPr lang="en-US" dirty="0"/>
              <a:t>Alt text</a:t>
            </a:r>
          </a:p>
          <a:p>
            <a:pPr marL="514350" indent="-514350">
              <a:buFont typeface="+mj-lt"/>
              <a:buAutoNum type="arabicPeriod"/>
            </a:pPr>
            <a:r>
              <a:rPr lang="en-US" dirty="0"/>
              <a:t>Color &amp; contrast</a:t>
            </a:r>
          </a:p>
          <a:p>
            <a:endParaRPr lang="en-US" dirty="0"/>
          </a:p>
          <a:p>
            <a:endParaRPr lang="en-US" dirty="0"/>
          </a:p>
          <a:p>
            <a:pPr lvl="1"/>
            <a:endParaRPr lang="en-US" dirty="0"/>
          </a:p>
        </p:txBody>
      </p:sp>
    </p:spTree>
    <p:extLst>
      <p:ext uri="{BB962C8B-B14F-4D97-AF65-F5344CB8AC3E}">
        <p14:creationId xmlns:p14="http://schemas.microsoft.com/office/powerpoint/2010/main" val="961460818"/>
      </p:ext>
    </p:extLst>
  </p:cSld>
  <p:clrMapOvr>
    <a:masterClrMapping/>
  </p:clrMapOvr>
  <mc:AlternateContent xmlns:mc="http://schemas.openxmlformats.org/markup-compatibility/2006" xmlns:p14="http://schemas.microsoft.com/office/powerpoint/2010/main">
    <mc:Choice Requires="p14">
      <p:transition spd="slow" p14:dur="2000" advTm="82574"/>
    </mc:Choice>
    <mc:Fallback xmlns="">
      <p:transition spd="slow" advTm="8257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C83F-82AC-11E4-84A3-E73D9D7BB95F}"/>
              </a:ext>
            </a:extLst>
          </p:cNvPr>
          <p:cNvSpPr>
            <a:spLocks noGrp="1"/>
          </p:cNvSpPr>
          <p:nvPr>
            <p:ph type="title"/>
          </p:nvPr>
        </p:nvSpPr>
        <p:spPr/>
        <p:txBody>
          <a:bodyPr/>
          <a:lstStyle/>
          <a:p>
            <a:r>
              <a:rPr lang="en-US" dirty="0"/>
              <a:t>Document properties</a:t>
            </a:r>
          </a:p>
        </p:txBody>
      </p:sp>
      <p:sp>
        <p:nvSpPr>
          <p:cNvPr id="3" name="Content Placeholder 2">
            <a:extLst>
              <a:ext uri="{FF2B5EF4-FFF2-40B4-BE49-F238E27FC236}">
                <a16:creationId xmlns:a16="http://schemas.microsoft.com/office/drawing/2014/main" id="{A9F2BC46-52FC-565D-6906-EC76EBD2CA0B}"/>
              </a:ext>
            </a:extLst>
          </p:cNvPr>
          <p:cNvSpPr>
            <a:spLocks noGrp="1"/>
          </p:cNvSpPr>
          <p:nvPr>
            <p:ph idx="1"/>
          </p:nvPr>
        </p:nvSpPr>
        <p:spPr/>
        <p:txBody>
          <a:bodyPr>
            <a:normAutofit fontScale="77500" lnSpcReduction="20000"/>
          </a:bodyPr>
          <a:lstStyle/>
          <a:p>
            <a:r>
              <a:rPr lang="en-US" b="1" dirty="0"/>
              <a:t>Document Title</a:t>
            </a:r>
          </a:p>
          <a:p>
            <a:pPr lvl="1"/>
            <a:r>
              <a:rPr lang="en-US" dirty="0"/>
              <a:t>Descriptive file name</a:t>
            </a:r>
          </a:p>
          <a:p>
            <a:pPr lvl="1"/>
            <a:r>
              <a:rPr lang="en-US" dirty="0"/>
              <a:t>Initial view set to show Document Title</a:t>
            </a:r>
          </a:p>
          <a:p>
            <a:pPr lvl="1"/>
            <a:r>
              <a:rPr lang="en-US" dirty="0">
                <a:solidFill>
                  <a:schemeClr val="accent1"/>
                </a:solidFill>
              </a:rPr>
              <a:t>Menu &gt; Document Properties &gt; Description</a:t>
            </a:r>
            <a:br>
              <a:rPr lang="en-US" dirty="0"/>
            </a:br>
            <a:endParaRPr lang="en-US" dirty="0"/>
          </a:p>
          <a:p>
            <a:r>
              <a:rPr lang="en-US" b="1" dirty="0"/>
              <a:t>Security settings</a:t>
            </a:r>
          </a:p>
          <a:p>
            <a:pPr lvl="1"/>
            <a:r>
              <a:rPr lang="en-US" dirty="0"/>
              <a:t>Content Copying for Accessibility is allowed</a:t>
            </a:r>
          </a:p>
          <a:p>
            <a:pPr lvl="1"/>
            <a:r>
              <a:rPr lang="en-US" dirty="0">
                <a:solidFill>
                  <a:schemeClr val="accent1"/>
                </a:solidFill>
              </a:rPr>
              <a:t>Menu &gt; Document Properties &gt; Security &gt; Security Method</a:t>
            </a:r>
            <a:br>
              <a:rPr lang="en-US" dirty="0">
                <a:solidFill>
                  <a:schemeClr val="accent1"/>
                </a:solidFill>
              </a:rPr>
            </a:br>
            <a:endParaRPr lang="en-US" dirty="0">
              <a:solidFill>
                <a:schemeClr val="accent1"/>
              </a:solidFill>
            </a:endParaRPr>
          </a:p>
          <a:p>
            <a:r>
              <a:rPr lang="en-US" b="1" dirty="0"/>
              <a:t>Primary language assigned</a:t>
            </a:r>
          </a:p>
          <a:p>
            <a:pPr lvl="1"/>
            <a:r>
              <a:rPr lang="en-US" dirty="0">
                <a:solidFill>
                  <a:schemeClr val="accent1"/>
                </a:solidFill>
              </a:rPr>
              <a:t>Menu &gt; Document Properties &gt; Advanced &gt; Language</a:t>
            </a:r>
          </a:p>
        </p:txBody>
      </p:sp>
      <p:pic>
        <p:nvPicPr>
          <p:cNvPr id="6" name="Picture 5" descr="The document properties box has five tabs at the top: description, security, fonts, initial view, custom, and advanced.">
            <a:extLst>
              <a:ext uri="{FF2B5EF4-FFF2-40B4-BE49-F238E27FC236}">
                <a16:creationId xmlns:a16="http://schemas.microsoft.com/office/drawing/2014/main" id="{7060F389-EBDD-8E10-44B2-0ABAEA0682D5}"/>
              </a:ext>
            </a:extLst>
          </p:cNvPr>
          <p:cNvPicPr>
            <a:picLocks noChangeAspect="1"/>
          </p:cNvPicPr>
          <p:nvPr/>
        </p:nvPicPr>
        <p:blipFill>
          <a:blip r:embed="rId2"/>
          <a:stretch>
            <a:fillRect/>
          </a:stretch>
        </p:blipFill>
        <p:spPr>
          <a:xfrm>
            <a:off x="9182457" y="393616"/>
            <a:ext cx="2718404" cy="3170726"/>
          </a:xfrm>
          <a:prstGeom prst="rect">
            <a:avLst/>
          </a:prstGeom>
        </p:spPr>
      </p:pic>
      <p:pic>
        <p:nvPicPr>
          <p:cNvPr id="5" name="Picture 4" descr="A screenshot in Adobe Acrobat with the upper right hand menu open, and &quot;Document Properties&quot; selected.">
            <a:extLst>
              <a:ext uri="{FF2B5EF4-FFF2-40B4-BE49-F238E27FC236}">
                <a16:creationId xmlns:a16="http://schemas.microsoft.com/office/drawing/2014/main" id="{616EAA65-8518-EB05-B442-ED276E691840}"/>
              </a:ext>
            </a:extLst>
          </p:cNvPr>
          <p:cNvPicPr>
            <a:picLocks noChangeAspect="1"/>
          </p:cNvPicPr>
          <p:nvPr/>
        </p:nvPicPr>
        <p:blipFill>
          <a:blip r:embed="rId3"/>
          <a:srcRect r="20812"/>
          <a:stretch>
            <a:fillRect/>
          </a:stretch>
        </p:blipFill>
        <p:spPr>
          <a:xfrm>
            <a:off x="7910021" y="2020686"/>
            <a:ext cx="3064489" cy="40966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9778240"/>
      </p:ext>
    </p:extLst>
  </p:cSld>
  <p:clrMapOvr>
    <a:masterClrMapping/>
  </p:clrMapOvr>
  <mc:AlternateContent xmlns:mc="http://schemas.openxmlformats.org/markup-compatibility/2006" xmlns:p14="http://schemas.microsoft.com/office/powerpoint/2010/main">
    <mc:Choice Requires="p14">
      <p:transition spd="slow" p14:dur="2000" advTm="70839"/>
    </mc:Choice>
    <mc:Fallback xmlns="">
      <p:transition spd="slow" advTm="7083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9812-58FD-FD6B-9600-977302E72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F8DA3-3F80-625A-FF3E-88E6FA13D8DC}"/>
              </a:ext>
            </a:extLst>
          </p:cNvPr>
          <p:cNvSpPr>
            <a:spLocks noGrp="1"/>
          </p:cNvSpPr>
          <p:nvPr>
            <p:ph type="title"/>
          </p:nvPr>
        </p:nvSpPr>
        <p:spPr/>
        <p:txBody>
          <a:bodyPr/>
          <a:lstStyle/>
          <a:p>
            <a:r>
              <a:rPr lang="en-US" dirty="0"/>
              <a:t>Machine-readable</a:t>
            </a:r>
          </a:p>
        </p:txBody>
      </p:sp>
      <p:sp>
        <p:nvSpPr>
          <p:cNvPr id="3" name="Content Placeholder 2">
            <a:extLst>
              <a:ext uri="{FF2B5EF4-FFF2-40B4-BE49-F238E27FC236}">
                <a16:creationId xmlns:a16="http://schemas.microsoft.com/office/drawing/2014/main" id="{B599C8DB-16FB-C411-8218-A2627B2F7D0F}"/>
              </a:ext>
            </a:extLst>
          </p:cNvPr>
          <p:cNvSpPr>
            <a:spLocks noGrp="1"/>
          </p:cNvSpPr>
          <p:nvPr>
            <p:ph idx="1"/>
          </p:nvPr>
        </p:nvSpPr>
        <p:spPr>
          <a:xfrm>
            <a:off x="838200" y="1825625"/>
            <a:ext cx="10515600" cy="4006880"/>
          </a:xfrm>
        </p:spPr>
        <p:txBody>
          <a:bodyPr>
            <a:normAutofit fontScale="77500" lnSpcReduction="20000"/>
          </a:bodyPr>
          <a:lstStyle/>
          <a:p>
            <a:pPr marL="0" indent="0">
              <a:buNone/>
            </a:pPr>
            <a:r>
              <a:rPr lang="en-US" dirty="0"/>
              <a:t>Can you highlight specific words? </a:t>
            </a:r>
            <a:br>
              <a:rPr lang="en-US" dirty="0"/>
            </a:br>
            <a:endParaRPr lang="en-US" dirty="0"/>
          </a:p>
          <a:p>
            <a:pPr marL="514350" indent="-514350">
              <a:buFont typeface="+mj-lt"/>
              <a:buAutoNum type="arabicPeriod"/>
            </a:pPr>
            <a:r>
              <a:rPr lang="en-US" b="1" dirty="0"/>
              <a:t>Digital document</a:t>
            </a:r>
            <a:r>
              <a:rPr lang="en-US" dirty="0"/>
              <a:t> (best option)</a:t>
            </a:r>
          </a:p>
          <a:p>
            <a:pPr lvl="1"/>
            <a:r>
              <a:rPr lang="en-US" dirty="0"/>
              <a:t>Designed with a word processing program from the start</a:t>
            </a:r>
          </a:p>
          <a:p>
            <a:pPr lvl="1"/>
            <a:r>
              <a:rPr lang="en-US" dirty="0"/>
              <a:t>Already machine-readable, but may require additional remediation</a:t>
            </a:r>
            <a:br>
              <a:rPr lang="en-US" dirty="0"/>
            </a:br>
            <a:endParaRPr lang="en-US" dirty="0"/>
          </a:p>
          <a:p>
            <a:pPr marL="514350" indent="-514350">
              <a:buFont typeface="+mj-lt"/>
              <a:buAutoNum type="arabicPeriod"/>
            </a:pPr>
            <a:r>
              <a:rPr lang="en-US" b="1" dirty="0"/>
              <a:t>Optical Character Recognition (OCR)</a:t>
            </a:r>
          </a:p>
          <a:p>
            <a:pPr lvl="1"/>
            <a:r>
              <a:rPr lang="en-US" dirty="0"/>
              <a:t>Tries to recognize text on a scanned image to make it machine-readable</a:t>
            </a:r>
          </a:p>
          <a:p>
            <a:pPr lvl="1"/>
            <a:r>
              <a:rPr lang="en-US" dirty="0"/>
              <a:t>Works best with clear, high-resolution scans</a:t>
            </a:r>
          </a:p>
          <a:p>
            <a:pPr lvl="1"/>
            <a:r>
              <a:rPr lang="en-US" dirty="0"/>
              <a:t>Errors may need to be corrected</a:t>
            </a:r>
          </a:p>
          <a:p>
            <a:pPr lvl="1"/>
            <a:r>
              <a:rPr lang="en-US" dirty="0"/>
              <a:t>Usually requires more extensive remediation</a:t>
            </a:r>
            <a:br>
              <a:rPr lang="en-US" dirty="0"/>
            </a:br>
            <a:endParaRPr lang="en-US" dirty="0"/>
          </a:p>
          <a:p>
            <a:pPr marL="514350" indent="-514350">
              <a:buFont typeface="+mj-lt"/>
              <a:buAutoNum type="arabicPeriod"/>
            </a:pPr>
            <a:r>
              <a:rPr lang="en-US" b="1" dirty="0"/>
              <a:t>Scanned image of document</a:t>
            </a:r>
          </a:p>
          <a:p>
            <a:pPr lvl="1"/>
            <a:r>
              <a:rPr lang="en-US" dirty="0"/>
              <a:t>Not accessible.</a:t>
            </a:r>
          </a:p>
          <a:p>
            <a:endParaRPr lang="en-US" dirty="0"/>
          </a:p>
          <a:p>
            <a:endParaRPr lang="en-US" dirty="0"/>
          </a:p>
          <a:p>
            <a:pPr lvl="1"/>
            <a:endParaRPr lang="en-US" dirty="0"/>
          </a:p>
        </p:txBody>
      </p:sp>
    </p:spTree>
    <p:extLst>
      <p:ext uri="{BB962C8B-B14F-4D97-AF65-F5344CB8AC3E}">
        <p14:creationId xmlns:p14="http://schemas.microsoft.com/office/powerpoint/2010/main" val="344027657"/>
      </p:ext>
    </p:extLst>
  </p:cSld>
  <p:clrMapOvr>
    <a:masterClrMapping/>
  </p:clrMapOvr>
  <mc:AlternateContent xmlns:mc="http://schemas.openxmlformats.org/markup-compatibility/2006" xmlns:p14="http://schemas.microsoft.com/office/powerpoint/2010/main">
    <mc:Choice Requires="p14">
      <p:transition spd="slow" p14:dur="2000" advTm="98124"/>
    </mc:Choice>
    <mc:Fallback xmlns="">
      <p:transition spd="slow" advTm="981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65D6-4DDA-1C44-A390-66C8327F2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46237-1170-2F2E-A353-A6B637603E78}"/>
              </a:ext>
            </a:extLst>
          </p:cNvPr>
          <p:cNvSpPr>
            <a:spLocks noGrp="1"/>
          </p:cNvSpPr>
          <p:nvPr>
            <p:ph type="title"/>
          </p:nvPr>
        </p:nvSpPr>
        <p:spPr>
          <a:xfrm>
            <a:off x="2703443" y="325368"/>
            <a:ext cx="8860442" cy="1404004"/>
          </a:xfrm>
        </p:spPr>
        <p:txBody>
          <a:bodyPr/>
          <a:lstStyle/>
          <a:p>
            <a:r>
              <a:rPr lang="en-US" dirty="0"/>
              <a:t>Machine-readable: How to OCR</a:t>
            </a:r>
          </a:p>
        </p:txBody>
      </p:sp>
      <p:sp>
        <p:nvSpPr>
          <p:cNvPr id="3" name="Content Placeholder 2">
            <a:extLst>
              <a:ext uri="{FF2B5EF4-FFF2-40B4-BE49-F238E27FC236}">
                <a16:creationId xmlns:a16="http://schemas.microsoft.com/office/drawing/2014/main" id="{C225D741-85FA-C5F3-5CF3-FE1EE14051FE}"/>
              </a:ext>
            </a:extLst>
          </p:cNvPr>
          <p:cNvSpPr>
            <a:spLocks noGrp="1"/>
          </p:cNvSpPr>
          <p:nvPr>
            <p:ph idx="1"/>
          </p:nvPr>
        </p:nvSpPr>
        <p:spPr>
          <a:xfrm>
            <a:off x="838201" y="1825625"/>
            <a:ext cx="6763283" cy="3558225"/>
          </a:xfrm>
        </p:spPr>
        <p:txBody>
          <a:bodyPr>
            <a:normAutofit fontScale="92500" lnSpcReduction="10000"/>
          </a:bodyPr>
          <a:lstStyle/>
          <a:p>
            <a:pPr marL="914400" lvl="1" indent="-457200">
              <a:lnSpc>
                <a:spcPct val="110000"/>
              </a:lnSpc>
              <a:buFont typeface="+mj-lt"/>
              <a:buAutoNum type="arabicPeriod"/>
            </a:pPr>
            <a:r>
              <a:rPr lang="en-US" b="1" dirty="0"/>
              <a:t>Enhance scanned file</a:t>
            </a:r>
          </a:p>
          <a:p>
            <a:pPr lvl="2">
              <a:lnSpc>
                <a:spcPct val="110000"/>
              </a:lnSpc>
            </a:pPr>
            <a:r>
              <a:rPr lang="en-US" dirty="0">
                <a:solidFill>
                  <a:schemeClr val="accent1"/>
                </a:solidFill>
              </a:rPr>
              <a:t>All tools &gt; Scan &amp; OCR &gt; Enhance Scanned File </a:t>
            </a:r>
          </a:p>
          <a:p>
            <a:pPr lvl="2">
              <a:lnSpc>
                <a:spcPct val="110000"/>
              </a:lnSpc>
            </a:pPr>
            <a:r>
              <a:rPr lang="en-US" dirty="0"/>
              <a:t>Adjusts brightness/contrasts to make text recognition easier</a:t>
            </a:r>
            <a:br>
              <a:rPr lang="en-US" dirty="0"/>
            </a:br>
            <a:endParaRPr lang="en-US" dirty="0"/>
          </a:p>
          <a:p>
            <a:pPr marL="914400" lvl="1" indent="-457200">
              <a:lnSpc>
                <a:spcPct val="110000"/>
              </a:lnSpc>
              <a:buFont typeface="+mj-lt"/>
              <a:buAutoNum type="arabicPeriod"/>
            </a:pPr>
            <a:r>
              <a:rPr lang="en-US" b="1" dirty="0"/>
              <a:t>Recognize Text</a:t>
            </a:r>
          </a:p>
          <a:p>
            <a:pPr lvl="2">
              <a:lnSpc>
                <a:spcPct val="110000"/>
              </a:lnSpc>
            </a:pPr>
            <a:r>
              <a:rPr lang="en-US" dirty="0">
                <a:solidFill>
                  <a:schemeClr val="accent1"/>
                </a:solidFill>
              </a:rPr>
              <a:t>All tools &gt; Scan &amp; OCR &gt; Recognize Text (in this file)</a:t>
            </a:r>
            <a:br>
              <a:rPr lang="en-US" dirty="0"/>
            </a:br>
            <a:endParaRPr lang="en-US" dirty="0"/>
          </a:p>
          <a:p>
            <a:pPr marL="914400" lvl="1" indent="-457200">
              <a:lnSpc>
                <a:spcPct val="110000"/>
              </a:lnSpc>
              <a:buFont typeface="+mj-lt"/>
              <a:buAutoNum type="arabicPeriod"/>
            </a:pPr>
            <a:r>
              <a:rPr lang="en-US" b="1" dirty="0"/>
              <a:t>Make necessary corrections if needed</a:t>
            </a:r>
          </a:p>
          <a:p>
            <a:pPr lvl="2">
              <a:lnSpc>
                <a:spcPct val="110000"/>
              </a:lnSpc>
            </a:pPr>
            <a:r>
              <a:rPr lang="en-US" dirty="0">
                <a:solidFill>
                  <a:schemeClr val="accent1"/>
                </a:solidFill>
              </a:rPr>
              <a:t>All tools &gt; Scan &amp; OCR &gt; Correct Recognized Text</a:t>
            </a:r>
            <a:endParaRPr lang="en-US" dirty="0"/>
          </a:p>
          <a:p>
            <a:pPr>
              <a:lnSpc>
                <a:spcPct val="110000"/>
              </a:lnSpc>
            </a:pPr>
            <a:endParaRPr lang="en-US" dirty="0"/>
          </a:p>
          <a:p>
            <a:pPr lvl="1">
              <a:lnSpc>
                <a:spcPct val="110000"/>
              </a:lnSpc>
            </a:pPr>
            <a:endParaRPr lang="en-US" dirty="0"/>
          </a:p>
        </p:txBody>
      </p:sp>
      <p:pic>
        <p:nvPicPr>
          <p:cNvPr id="13" name="Picture 12" descr="In the All tools psnrl, a list of 14 tools is displayed in a left side panel. The last tool listed is &quot;Scan &amp; OCR&quot;.">
            <a:extLst>
              <a:ext uri="{FF2B5EF4-FFF2-40B4-BE49-F238E27FC236}">
                <a16:creationId xmlns:a16="http://schemas.microsoft.com/office/drawing/2014/main" id="{7A56E5C5-B6B1-0E88-F2E1-664E55DCB185}"/>
              </a:ext>
            </a:extLst>
          </p:cNvPr>
          <p:cNvPicPr>
            <a:picLocks noChangeAspect="1"/>
          </p:cNvPicPr>
          <p:nvPr/>
        </p:nvPicPr>
        <p:blipFill>
          <a:blip r:embed="rId3"/>
          <a:stretch>
            <a:fillRect/>
          </a:stretch>
        </p:blipFill>
        <p:spPr>
          <a:xfrm>
            <a:off x="7470538" y="1534383"/>
            <a:ext cx="2241665" cy="4686541"/>
          </a:xfrm>
          <a:prstGeom prst="rect">
            <a:avLst/>
          </a:prstGeom>
          <a:effectLst>
            <a:outerShdw blurRad="50800" dist="38100" dir="2700000" algn="tl" rotWithShape="0">
              <a:prstClr val="black">
                <a:alpha val="40000"/>
              </a:prstClr>
            </a:outerShdw>
          </a:effectLst>
        </p:spPr>
      </p:pic>
      <p:pic>
        <p:nvPicPr>
          <p:cNvPr id="5" name="Picture 4" descr="Scan &amp; OCR options include Enhance scanned file, In this file (Recognize Text section), and correct recognized text.">
            <a:extLst>
              <a:ext uri="{FF2B5EF4-FFF2-40B4-BE49-F238E27FC236}">
                <a16:creationId xmlns:a16="http://schemas.microsoft.com/office/drawing/2014/main" id="{DEF24A68-7094-5063-D91E-9EA9B00C8878}"/>
              </a:ext>
            </a:extLst>
          </p:cNvPr>
          <p:cNvPicPr>
            <a:picLocks noChangeAspect="1"/>
          </p:cNvPicPr>
          <p:nvPr/>
        </p:nvPicPr>
        <p:blipFill>
          <a:blip r:embed="rId4"/>
          <a:stretch>
            <a:fillRect/>
          </a:stretch>
        </p:blipFill>
        <p:spPr>
          <a:xfrm>
            <a:off x="9866027" y="2544085"/>
            <a:ext cx="1803493" cy="3676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272967"/>
      </p:ext>
    </p:extLst>
  </p:cSld>
  <p:clrMapOvr>
    <a:masterClrMapping/>
  </p:clrMapOvr>
  <mc:AlternateContent xmlns:mc="http://schemas.openxmlformats.org/markup-compatibility/2006">
    <mc:Choice xmlns:p14="http://schemas.microsoft.com/office/powerpoint/2010/main" Requires="p14">
      <p:transition spd="slow" p14:dur="2000" advTm="54412"/>
    </mc:Choice>
    <mc:Fallback>
      <p:transition spd="slow" advTm="5441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249B-4292-BA4A-2495-87EB44617160}"/>
              </a:ext>
            </a:extLst>
          </p:cNvPr>
          <p:cNvSpPr>
            <a:spLocks noGrp="1"/>
          </p:cNvSpPr>
          <p:nvPr>
            <p:ph type="title"/>
          </p:nvPr>
        </p:nvSpPr>
        <p:spPr/>
        <p:txBody>
          <a:bodyPr/>
          <a:lstStyle/>
          <a:p>
            <a:r>
              <a:rPr lang="en-US" dirty="0"/>
              <a:t>Tags: Overview</a:t>
            </a:r>
          </a:p>
        </p:txBody>
      </p:sp>
      <p:sp>
        <p:nvSpPr>
          <p:cNvPr id="3" name="Content Placeholder 2">
            <a:extLst>
              <a:ext uri="{FF2B5EF4-FFF2-40B4-BE49-F238E27FC236}">
                <a16:creationId xmlns:a16="http://schemas.microsoft.com/office/drawing/2014/main" id="{18E39CBB-C163-ECBC-8FEE-BB9471229406}"/>
              </a:ext>
            </a:extLst>
          </p:cNvPr>
          <p:cNvSpPr>
            <a:spLocks noGrp="1"/>
          </p:cNvSpPr>
          <p:nvPr>
            <p:ph idx="1"/>
          </p:nvPr>
        </p:nvSpPr>
        <p:spPr>
          <a:xfrm>
            <a:off x="838200" y="1825624"/>
            <a:ext cx="10515600" cy="4183289"/>
          </a:xfrm>
        </p:spPr>
        <p:txBody>
          <a:bodyPr>
            <a:normAutofit/>
          </a:bodyPr>
          <a:lstStyle/>
          <a:p>
            <a:r>
              <a:rPr lang="en-US" dirty="0"/>
              <a:t>Convey document’s formatting and structure to a screen reader</a:t>
            </a:r>
          </a:p>
          <a:p>
            <a:r>
              <a:rPr lang="en-US" dirty="0"/>
              <a:t>37 possible tags in various categories:</a:t>
            </a:r>
          </a:p>
          <a:p>
            <a:pPr lvl="1"/>
            <a:r>
              <a:rPr lang="en-US" dirty="0"/>
              <a:t>Container elements</a:t>
            </a:r>
          </a:p>
          <a:p>
            <a:pPr lvl="1"/>
            <a:r>
              <a:rPr lang="en-US" dirty="0"/>
              <a:t>Heading &amp; paragraph elements</a:t>
            </a:r>
          </a:p>
          <a:p>
            <a:pPr lvl="1"/>
            <a:r>
              <a:rPr lang="en-US" dirty="0"/>
              <a:t>Label &amp; list elements</a:t>
            </a:r>
          </a:p>
          <a:p>
            <a:pPr lvl="1"/>
            <a:r>
              <a:rPr lang="en-US" dirty="0"/>
              <a:t>Special text elements</a:t>
            </a:r>
          </a:p>
          <a:p>
            <a:pPr lvl="1"/>
            <a:r>
              <a:rPr lang="en-US" dirty="0"/>
              <a:t>Inline-level elements</a:t>
            </a:r>
          </a:p>
          <a:p>
            <a:pPr lvl="1"/>
            <a:r>
              <a:rPr lang="en-US" dirty="0"/>
              <a:t>Special inline-level elements</a:t>
            </a:r>
          </a:p>
          <a:p>
            <a:pPr lvl="1"/>
            <a:endParaRPr lang="en-US" dirty="0"/>
          </a:p>
        </p:txBody>
      </p:sp>
    </p:spTree>
    <p:extLst>
      <p:ext uri="{BB962C8B-B14F-4D97-AF65-F5344CB8AC3E}">
        <p14:creationId xmlns:p14="http://schemas.microsoft.com/office/powerpoint/2010/main" val="1588938538"/>
      </p:ext>
    </p:extLst>
  </p:cSld>
  <p:clrMapOvr>
    <a:masterClrMapping/>
  </p:clrMapOvr>
  <mc:AlternateContent xmlns:mc="http://schemas.openxmlformats.org/markup-compatibility/2006">
    <mc:Choice xmlns:p14="http://schemas.microsoft.com/office/powerpoint/2010/main" Requires="p14">
      <p:transition spd="slow" p14:dur="2000" advTm="32823"/>
    </mc:Choice>
    <mc:Fallback>
      <p:transition spd="slow" advTm="3282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82abd7-1ab7-48ef-8c98-72d235b81a08">
      <Terms xmlns="http://schemas.microsoft.com/office/infopath/2007/PartnerControls"/>
    </lcf76f155ced4ddcb4097134ff3c332f>
    <Notes xmlns="3882abd7-1ab7-48ef-8c98-72d235b81a08" xsi:nil="true"/>
    <TaxCatchAll xmlns="99231557-d139-4a0a-b246-b8b4047cac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D3B2ECC4948B4AAC4E21187997D365" ma:contentTypeVersion="21" ma:contentTypeDescription="Create a new document." ma:contentTypeScope="" ma:versionID="41ca555bde1d2d66a526a4823af6e70b">
  <xsd:schema xmlns:xsd="http://www.w3.org/2001/XMLSchema" xmlns:xs="http://www.w3.org/2001/XMLSchema" xmlns:p="http://schemas.microsoft.com/office/2006/metadata/properties" xmlns:ns2="3882abd7-1ab7-48ef-8c98-72d235b81a08" xmlns:ns3="99231557-d139-4a0a-b246-b8b4047cac07" targetNamespace="http://schemas.microsoft.com/office/2006/metadata/properties" ma:root="true" ma:fieldsID="20520489816d2c24cdc92780ec7dd7ae" ns2:_="" ns3:_="">
    <xsd:import namespace="3882abd7-1ab7-48ef-8c98-72d235b81a08"/>
    <xsd:import namespace="99231557-d139-4a0a-b246-b8b4047cac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Note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2abd7-1ab7-48ef-8c98-72d235b81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Notes" ma:index="19" nillable="true" ma:displayName="Notes" ma:format="Dropdown" ma:internalName="Notes">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31557-d139-4a0a-b246-b8b4047cac0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83b254f-fc54-4dc1-869e-d2d00e5ecfec}" ma:internalName="TaxCatchAll" ma:showField="CatchAllData" ma:web="99231557-d139-4a0a-b246-b8b4047cac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870D0E-DEF0-4EB4-92CC-B0FCDC5D7840}">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3882abd7-1ab7-48ef-8c98-72d235b81a08"/>
    <ds:schemaRef ds:uri="http://purl.org/dc/terms/"/>
    <ds:schemaRef ds:uri="http://schemas.openxmlformats.org/package/2006/metadata/core-properties"/>
    <ds:schemaRef ds:uri="99231557-d139-4a0a-b246-b8b4047cac07"/>
    <ds:schemaRef ds:uri="http://purl.org/dc/dcmitype/"/>
  </ds:schemaRefs>
</ds:datastoreItem>
</file>

<file path=customXml/itemProps2.xml><?xml version="1.0" encoding="utf-8"?>
<ds:datastoreItem xmlns:ds="http://schemas.openxmlformats.org/officeDocument/2006/customXml" ds:itemID="{42EA4E01-A4C0-4B93-BF3D-8B516F446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2abd7-1ab7-48ef-8c98-72d235b81a08"/>
    <ds:schemaRef ds:uri="99231557-d139-4a0a-b246-b8b4047ca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8BEB93-EE03-4751-B25D-0331C47FE8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6338</TotalTime>
  <Words>4969</Words>
  <Application>Microsoft Office PowerPoint</Application>
  <PresentationFormat>Widescreen</PresentationFormat>
  <Paragraphs>361</Paragraphs>
  <Slides>36</Slides>
  <Notes>18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Aptos</vt:lpstr>
      <vt:lpstr>Aptos Display</vt:lpstr>
      <vt:lpstr>Arial</vt:lpstr>
      <vt:lpstr>Calibri</vt:lpstr>
      <vt:lpstr>Office Theme</vt:lpstr>
      <vt:lpstr>PDF Accessibility</vt:lpstr>
      <vt:lpstr>Topics</vt:lpstr>
      <vt:lpstr>Tools</vt:lpstr>
      <vt:lpstr>Alternatives to PDF remediation </vt:lpstr>
      <vt:lpstr>Accessibility Checklist</vt:lpstr>
      <vt:lpstr>Document properties</vt:lpstr>
      <vt:lpstr>Machine-readable</vt:lpstr>
      <vt:lpstr>Machine-readable: How to OCR</vt:lpstr>
      <vt:lpstr>Tags: Overview</vt:lpstr>
      <vt:lpstr>Three Useful Panels</vt:lpstr>
      <vt:lpstr>Accessibility Tags panel</vt:lpstr>
      <vt:lpstr>Reading Order</vt:lpstr>
      <vt:lpstr>Content panel</vt:lpstr>
      <vt:lpstr>The Reading Order Tool</vt:lpstr>
      <vt:lpstr>Tags: Three Starting Places</vt:lpstr>
      <vt:lpstr>Tags: Artifact</vt:lpstr>
      <vt:lpstr>Tags: Container elements</vt:lpstr>
      <vt:lpstr>Tags: Heading &amp; paragraph elements</vt:lpstr>
      <vt:lpstr>Tags: Label &amp; list elements</vt:lpstr>
      <vt:lpstr>Tags: Special text elements</vt:lpstr>
      <vt:lpstr>Tags: Inline-level elements</vt:lpstr>
      <vt:lpstr>Tags: Special inline-level elements</vt:lpstr>
      <vt:lpstr>Tags: Forms</vt:lpstr>
      <vt:lpstr>Tags: Tables</vt:lpstr>
      <vt:lpstr>Reading Order</vt:lpstr>
      <vt:lpstr>Reading Order</vt:lpstr>
      <vt:lpstr>Alt text: Overview</vt:lpstr>
      <vt:lpstr>Alt text: How to Add</vt:lpstr>
      <vt:lpstr>Alt text: What to write</vt:lpstr>
      <vt:lpstr>Alt text: Working with AI</vt:lpstr>
      <vt:lpstr>Color &amp; Contrast</vt:lpstr>
      <vt:lpstr>Using the Accessibility Checker</vt:lpstr>
      <vt:lpstr>Accessibility Checker: Statuses</vt:lpstr>
      <vt:lpstr>Accessibility Checker: Action Choices</vt:lpstr>
      <vt:lpstr>Equidox interface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Dows, Douglas</dc:creator>
  <cp:lastModifiedBy>Menendez, Becky</cp:lastModifiedBy>
  <cp:revision>35</cp:revision>
  <dcterms:created xsi:type="dcterms:W3CDTF">2025-12-18T20:28:38Z</dcterms:created>
  <dcterms:modified xsi:type="dcterms:W3CDTF">2026-03-27T20:35:27Z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0x01010082D3B2ECC4948B4AAC4E21187997D365</vt:lpwstr>
  </property>
  <property fmtid="{D5CDD505-2E9C-101B-9397-08002B2CF9AE}" pid="3" name="MediaServiceImageTags">
    <vt:lpwstr/>
  </property>
</Properties>
</file>