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 id="2147483654" r:id="rId6"/>
    <p:sldMasterId id="2147483656" r:id="rId7"/>
  </p:sldMasterIdLst>
  <p:notesMasterIdLst>
    <p:notesMasterId r:id="rId57"/>
  </p:notesMasterIdLst>
  <p:sldIdLst>
    <p:sldId id="257" r:id="rId8"/>
    <p:sldId id="258" r:id="rId9"/>
    <p:sldId id="2147480323" r:id="rId10"/>
    <p:sldId id="265" r:id="rId11"/>
    <p:sldId id="347" r:id="rId12"/>
    <p:sldId id="284" r:id="rId13"/>
    <p:sldId id="326" r:id="rId14"/>
    <p:sldId id="2147480290" r:id="rId15"/>
    <p:sldId id="2147480291" r:id="rId16"/>
    <p:sldId id="2147480292" r:id="rId17"/>
    <p:sldId id="2147480293" r:id="rId18"/>
    <p:sldId id="328" r:id="rId19"/>
    <p:sldId id="2147480294" r:id="rId20"/>
    <p:sldId id="2147480295" r:id="rId21"/>
    <p:sldId id="2147480296" r:id="rId22"/>
    <p:sldId id="2147480322" r:id="rId23"/>
    <p:sldId id="2147480298" r:id="rId24"/>
    <p:sldId id="2147480299" r:id="rId25"/>
    <p:sldId id="2147480300" r:id="rId26"/>
    <p:sldId id="2147480301" r:id="rId27"/>
    <p:sldId id="2147480303" r:id="rId28"/>
    <p:sldId id="2147480302" r:id="rId29"/>
    <p:sldId id="2147480304" r:id="rId30"/>
    <p:sldId id="2147480306" r:id="rId31"/>
    <p:sldId id="2147480305" r:id="rId32"/>
    <p:sldId id="2147480307" r:id="rId33"/>
    <p:sldId id="2147480308" r:id="rId34"/>
    <p:sldId id="2147480309" r:id="rId35"/>
    <p:sldId id="2147480310" r:id="rId36"/>
    <p:sldId id="2147480311" r:id="rId37"/>
    <p:sldId id="2147480312" r:id="rId38"/>
    <p:sldId id="2147480313" r:id="rId39"/>
    <p:sldId id="2147480315" r:id="rId40"/>
    <p:sldId id="2147480314" r:id="rId41"/>
    <p:sldId id="2147480316" r:id="rId42"/>
    <p:sldId id="2147480317" r:id="rId43"/>
    <p:sldId id="2147480318" r:id="rId44"/>
    <p:sldId id="2147480319" r:id="rId45"/>
    <p:sldId id="2147480320" r:id="rId46"/>
    <p:sldId id="2147480321" r:id="rId47"/>
    <p:sldId id="2147480324" r:id="rId48"/>
    <p:sldId id="2147480327" r:id="rId49"/>
    <p:sldId id="2147480325" r:id="rId50"/>
    <p:sldId id="2147480328" r:id="rId51"/>
    <p:sldId id="2147480329" r:id="rId52"/>
    <p:sldId id="2147480326" r:id="rId53"/>
    <p:sldId id="2147480330" r:id="rId54"/>
    <p:sldId id="2147480332" r:id="rId55"/>
    <p:sldId id="2147480331"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2"/>
    <a:srgbClr val="CD0E2D"/>
    <a:srgbClr val="CD0E2C"/>
    <a:srgbClr val="FFD102"/>
    <a:srgbClr val="E3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6486" autoAdjust="0"/>
  </p:normalViewPr>
  <p:slideViewPr>
    <p:cSldViewPr snapToGrid="0" snapToObjects="1">
      <p:cViewPr varScale="1">
        <p:scale>
          <a:sx n="74" d="100"/>
          <a:sy n="74" d="100"/>
        </p:scale>
        <p:origin x="691" y="67"/>
      </p:cViewPr>
      <p:guideLst/>
    </p:cSldViewPr>
  </p:slideViewPr>
  <p:outlineViewPr>
    <p:cViewPr>
      <p:scale>
        <a:sx n="33" d="100"/>
        <a:sy n="33" d="100"/>
      </p:scale>
      <p:origin x="0" y="-576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D49827-1FE3-4443-98B3-8798524EF947}" type="datetimeFigureOut">
              <a:rPr lang="en-US" smtClean="0"/>
              <a:t>4/10/2024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BC38A5-AA31-45D4-83C8-9B417E3A8C43}" type="slidenum">
              <a:rPr lang="en-US" smtClean="0"/>
              <a:t>‹#›</a:t>
            </a:fld>
            <a:endParaRPr lang="en-US" dirty="0"/>
          </a:p>
        </p:txBody>
      </p:sp>
    </p:spTree>
    <p:extLst>
      <p:ext uri="{BB962C8B-B14F-4D97-AF65-F5344CB8AC3E}">
        <p14:creationId xmlns:p14="http://schemas.microsoft.com/office/powerpoint/2010/main" val="98398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84BE8-131C-47E5-B431-7854FF32FAFC}" type="slidenum">
              <a:rPr lang="en-US" smtClean="0"/>
              <a:t>6</a:t>
            </a:fld>
            <a:endParaRPr lang="en-US" dirty="0"/>
          </a:p>
        </p:txBody>
      </p:sp>
    </p:spTree>
    <p:extLst>
      <p:ext uri="{BB962C8B-B14F-4D97-AF65-F5344CB8AC3E}">
        <p14:creationId xmlns:p14="http://schemas.microsoft.com/office/powerpoint/2010/main" val="79648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C38A5-AA31-45D4-83C8-9B417E3A8C43}" type="slidenum">
              <a:rPr lang="en-US" smtClean="0"/>
              <a:t>10</a:t>
            </a:fld>
            <a:endParaRPr lang="en-US" dirty="0"/>
          </a:p>
        </p:txBody>
      </p:sp>
    </p:spTree>
    <p:extLst>
      <p:ext uri="{BB962C8B-B14F-4D97-AF65-F5344CB8AC3E}">
        <p14:creationId xmlns:p14="http://schemas.microsoft.com/office/powerpoint/2010/main" val="269798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C38A5-AA31-45D4-83C8-9B417E3A8C43}" type="slidenum">
              <a:rPr lang="en-US" smtClean="0"/>
              <a:t>48</a:t>
            </a:fld>
            <a:endParaRPr lang="en-US" dirty="0"/>
          </a:p>
        </p:txBody>
      </p:sp>
    </p:spTree>
    <p:extLst>
      <p:ext uri="{BB962C8B-B14F-4D97-AF65-F5344CB8AC3E}">
        <p14:creationId xmlns:p14="http://schemas.microsoft.com/office/powerpoint/2010/main" val="47705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6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74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3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927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F99CB8-6E85-4C94-9009-D6C72B72A785}"/>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0806767-F44E-CC8D-815F-07C0198DACD5}"/>
              </a:ext>
            </a:extLst>
          </p:cNvPr>
          <p:cNvSpPr/>
          <p:nvPr userDrawn="1"/>
        </p:nvSpPr>
        <p:spPr>
          <a:xfrm>
            <a:off x="5334000" y="3762375"/>
            <a:ext cx="6457950" cy="2828925"/>
          </a:xfrm>
          <a:prstGeom prst="rect">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US" sz="3200" b="1" baseline="0" dirty="0">
                <a:latin typeface="Gotham" panose="02000504050000020004" pitchFamily="2" charset="0"/>
              </a:rPr>
              <a:t>W</a:t>
            </a:r>
            <a:r>
              <a:rPr lang="en-US" sz="2800" baseline="0" dirty="0">
                <a:latin typeface="Gotham" panose="02000504050000020004" pitchFamily="2" charset="0"/>
              </a:rPr>
              <a:t>ELL-BEING</a:t>
            </a:r>
            <a:r>
              <a:rPr lang="en-US" sz="2800" dirty="0">
                <a:latin typeface="Gotham" panose="02000504050000020004" pitchFamily="2" charset="0"/>
              </a:rPr>
              <a:t> </a:t>
            </a:r>
            <a:r>
              <a:rPr lang="en-US" sz="2800" i="1" kern="1200" dirty="0">
                <a:solidFill>
                  <a:schemeClr val="lt1"/>
                </a:solidFill>
                <a:latin typeface="Times New Roman" panose="02020603050405020304" pitchFamily="18" charset="0"/>
                <a:ea typeface="+mn-ea"/>
                <a:cs typeface="Times New Roman" panose="02020603050405020304" pitchFamily="18" charset="0"/>
              </a:rPr>
              <a:t>and</a:t>
            </a:r>
            <a:r>
              <a:rPr lang="en-US" sz="2800" dirty="0">
                <a:latin typeface="Gotham" panose="02000504050000020004" pitchFamily="2" charset="0"/>
              </a:rPr>
              <a:t> SUSTAINABILITY </a:t>
            </a:r>
            <a:endParaRPr lang="en-US" sz="2800" dirty="0">
              <a:solidFill>
                <a:srgbClr val="E31937"/>
              </a:solidFill>
              <a:latin typeface="Gotham" panose="02000504050000020004" pitchFamily="2" charset="0"/>
            </a:endParaRPr>
          </a:p>
          <a:p>
            <a:pPr algn="l">
              <a:lnSpc>
                <a:spcPct val="100000"/>
              </a:lnSpc>
              <a:spcBef>
                <a:spcPts val="0"/>
              </a:spcBef>
            </a:pPr>
            <a:r>
              <a:rPr lang="en-US" sz="3200" b="1" dirty="0">
                <a:latin typeface="Gotham" panose="02000504050000020004" pitchFamily="2" charset="0"/>
              </a:rPr>
              <a:t>I</a:t>
            </a:r>
            <a:r>
              <a:rPr lang="en-US" sz="2800" dirty="0">
                <a:latin typeface="Gotham" panose="02000504050000020004" pitchFamily="2" charset="0"/>
              </a:rPr>
              <a:t>NNOVATION </a:t>
            </a:r>
            <a:r>
              <a:rPr lang="en-US" sz="2800" i="1" kern="1200" dirty="0">
                <a:solidFill>
                  <a:schemeClr val="lt1"/>
                </a:solidFill>
                <a:latin typeface="Times New Roman" panose="02020603050405020304" pitchFamily="18" charset="0"/>
                <a:ea typeface="+mn-ea"/>
                <a:cs typeface="Times New Roman" panose="02020603050405020304" pitchFamily="18" charset="0"/>
              </a:rPr>
              <a:t>and</a:t>
            </a:r>
            <a:r>
              <a:rPr lang="en-US" sz="2800" kern="1200" dirty="0">
                <a:solidFill>
                  <a:schemeClr val="lt1"/>
                </a:solidFill>
                <a:latin typeface="Gotham" panose="02000504050000020004" pitchFamily="2" charset="0"/>
                <a:ea typeface="+mn-ea"/>
                <a:cs typeface="+mn-cs"/>
              </a:rPr>
              <a:t> </a:t>
            </a:r>
            <a:r>
              <a:rPr lang="en-US" sz="2800" dirty="0">
                <a:latin typeface="Gotham" panose="02000504050000020004" pitchFamily="2" charset="0"/>
              </a:rPr>
              <a:t>DISCOVERY </a:t>
            </a:r>
            <a:endParaRPr lang="en-US" sz="2800" dirty="0">
              <a:solidFill>
                <a:srgbClr val="E31937"/>
              </a:solidFill>
              <a:latin typeface="Gotham" panose="02000504050000020004" pitchFamily="2" charset="0"/>
            </a:endParaRPr>
          </a:p>
          <a:p>
            <a:pPr algn="l">
              <a:lnSpc>
                <a:spcPct val="100000"/>
              </a:lnSpc>
              <a:spcBef>
                <a:spcPts val="0"/>
              </a:spcBef>
            </a:pPr>
            <a:r>
              <a:rPr lang="en-US" sz="3200" b="1" dirty="0">
                <a:latin typeface="Gotham" panose="02000504050000020004" pitchFamily="2" charset="0"/>
              </a:rPr>
              <a:t>S</a:t>
            </a:r>
            <a:r>
              <a:rPr lang="en-US" sz="2800" dirty="0">
                <a:latin typeface="Gotham" panose="02000504050000020004" pitchFamily="2" charset="0"/>
              </a:rPr>
              <a:t>ERVICE EXCELLENCE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ACCOUNTABILITY </a:t>
            </a:r>
          </a:p>
          <a:p>
            <a:pPr algn="l">
              <a:lnSpc>
                <a:spcPct val="100000"/>
              </a:lnSpc>
              <a:spcBef>
                <a:spcPts val="0"/>
              </a:spcBef>
            </a:pPr>
            <a:r>
              <a:rPr lang="en-US" sz="3200" b="1" dirty="0">
                <a:latin typeface="Gotham" panose="02000504050000020004" pitchFamily="2" charset="0"/>
              </a:rPr>
              <a:t>E</a:t>
            </a:r>
            <a:r>
              <a:rPr lang="en-US" sz="2800" dirty="0">
                <a:latin typeface="Gotham" panose="02000504050000020004" pitchFamily="2" charset="0"/>
              </a:rPr>
              <a:t>QUITY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JUSTICE </a:t>
            </a:r>
          </a:p>
          <a:p>
            <a:pPr algn="l">
              <a:lnSpc>
                <a:spcPct val="100000"/>
              </a:lnSpc>
              <a:spcBef>
                <a:spcPts val="0"/>
              </a:spcBef>
            </a:pPr>
            <a:r>
              <a:rPr lang="en-US" sz="3200" b="1" dirty="0">
                <a:latin typeface="Gotham" panose="02000504050000020004" pitchFamily="2" charset="0"/>
              </a:rPr>
              <a:t>R</a:t>
            </a:r>
            <a:r>
              <a:rPr lang="en-US" sz="2800" dirty="0">
                <a:latin typeface="Gotham" panose="02000504050000020004" pitchFamily="2" charset="0"/>
              </a:rPr>
              <a:t>ESPECT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INTEGRITY</a:t>
            </a:r>
          </a:p>
        </p:txBody>
      </p:sp>
      <p:sp>
        <p:nvSpPr>
          <p:cNvPr id="3" name="TextBox 2">
            <a:extLst>
              <a:ext uri="{FF2B5EF4-FFF2-40B4-BE49-F238E27FC236}">
                <a16:creationId xmlns:a16="http://schemas.microsoft.com/office/drawing/2014/main" id="{AC9DCFDA-3C67-D065-C6FB-8EFA2242FAC1}"/>
              </a:ext>
            </a:extLst>
          </p:cNvPr>
          <p:cNvSpPr txBox="1"/>
          <p:nvPr userDrawn="1"/>
        </p:nvSpPr>
        <p:spPr>
          <a:xfrm>
            <a:off x="5334000" y="2693789"/>
            <a:ext cx="6858000" cy="1077218"/>
          </a:xfrm>
          <a:prstGeom prst="rect">
            <a:avLst/>
          </a:prstGeom>
          <a:solidFill>
            <a:srgbClr val="404042"/>
          </a:solidFill>
        </p:spPr>
        <p:txBody>
          <a:bodyPr wrap="square" rtlCol="0">
            <a:spAutoFit/>
          </a:bodyPr>
          <a:lstStyle/>
          <a:p>
            <a:r>
              <a:rPr lang="en-US" sz="3200" b="1" dirty="0">
                <a:solidFill>
                  <a:srgbClr val="CD0E2D"/>
                </a:solidFill>
                <a:latin typeface="Arial" panose="020B0604020202020204" pitchFamily="34" charset="0"/>
                <a:cs typeface="Arial" panose="020B0604020202020204" pitchFamily="34" charset="0"/>
              </a:rPr>
              <a:t>ADMINISTRATION AND FINANCE GUIDING PRINCIPLES</a:t>
            </a:r>
          </a:p>
        </p:txBody>
      </p:sp>
      <p:pic>
        <p:nvPicPr>
          <p:cNvPr id="4" name="Picture 3">
            <a:extLst>
              <a:ext uri="{FF2B5EF4-FFF2-40B4-BE49-F238E27FC236}">
                <a16:creationId xmlns:a16="http://schemas.microsoft.com/office/drawing/2014/main" id="{C1597A52-EF6E-8682-F503-E61C93AB37C0}"/>
              </a:ext>
            </a:extLst>
          </p:cNvPr>
          <p:cNvPicPr>
            <a:picLocks noChangeAspect="1"/>
          </p:cNvPicPr>
          <p:nvPr userDrawn="1"/>
        </p:nvPicPr>
        <p:blipFill>
          <a:blip r:embed="rId4"/>
          <a:stretch>
            <a:fillRect/>
          </a:stretch>
        </p:blipFill>
        <p:spPr>
          <a:xfrm>
            <a:off x="755751" y="309615"/>
            <a:ext cx="2358924" cy="1328684"/>
          </a:xfrm>
          <a:prstGeom prst="rect">
            <a:avLst/>
          </a:prstGeom>
          <a:solidFill>
            <a:schemeClr val="bg1"/>
          </a:solidFill>
        </p:spPr>
      </p:pic>
    </p:spTree>
    <p:extLst>
      <p:ext uri="{BB962C8B-B14F-4D97-AF65-F5344CB8AC3E}">
        <p14:creationId xmlns:p14="http://schemas.microsoft.com/office/powerpoint/2010/main" val="220328469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4040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latin typeface="Gotham" panose="02000504050000020004" pitchFamily="2" charset="0"/>
              </a:rPr>
              <a:t>W</a:t>
            </a:r>
            <a:r>
              <a:rPr lang="en-US" sz="1100" baseline="0" dirty="0">
                <a:latin typeface="Gotham" panose="02000504050000020004" pitchFamily="2" charset="0"/>
              </a:rPr>
              <a:t>ELL-BEING</a:t>
            </a:r>
            <a:r>
              <a:rPr lang="en-US" sz="1100" dirty="0">
                <a:latin typeface="Gotham" panose="02000504050000020004" pitchFamily="2" charset="0"/>
              </a:rPr>
              <a:t>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dirty="0">
                <a:latin typeface="Gotham" panose="02000504050000020004" pitchFamily="2" charset="0"/>
              </a:rPr>
              <a:t> SUSTAINABILITY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I</a:t>
            </a:r>
            <a:r>
              <a:rPr lang="en-US" sz="1100" dirty="0">
                <a:latin typeface="Gotham" panose="02000504050000020004" pitchFamily="2" charset="0"/>
              </a:rPr>
              <a:t>NNOVATION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kern="1200" dirty="0">
                <a:solidFill>
                  <a:schemeClr val="lt1"/>
                </a:solidFill>
                <a:latin typeface="Gotham" panose="02000504050000020004" pitchFamily="2" charset="0"/>
                <a:ea typeface="+mn-ea"/>
                <a:cs typeface="+mn-cs"/>
              </a:rPr>
              <a:t> </a:t>
            </a:r>
            <a:r>
              <a:rPr lang="en-US" sz="1100" dirty="0">
                <a:latin typeface="Gotham" panose="02000504050000020004" pitchFamily="2" charset="0"/>
              </a:rPr>
              <a:t>DISCOVERY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S</a:t>
            </a:r>
            <a:r>
              <a:rPr lang="en-US" sz="1100" dirty="0">
                <a:latin typeface="Gotham" panose="02000504050000020004" pitchFamily="2" charset="0"/>
              </a:rPr>
              <a:t>ERVICE EXCELLENCE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ACCOUNTABILITY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E</a:t>
            </a:r>
            <a:r>
              <a:rPr lang="en-US" sz="1100" dirty="0">
                <a:latin typeface="Gotham" panose="02000504050000020004" pitchFamily="2" charset="0"/>
              </a:rPr>
              <a:t>QUITY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JUSTICE </a:t>
            </a:r>
            <a:r>
              <a:rPr lang="en-US" sz="1100" dirty="0">
                <a:solidFill>
                  <a:srgbClr val="E31937"/>
                </a:solidFill>
                <a:latin typeface="Gotham" panose="02000504050000020004" pitchFamily="2" charset="0"/>
              </a:rPr>
              <a:t>| </a:t>
            </a:r>
            <a:r>
              <a:rPr lang="en-US" sz="1400" b="1" dirty="0">
                <a:latin typeface="Gotham" panose="02000504050000020004" pitchFamily="2" charset="0"/>
              </a:rPr>
              <a:t>R</a:t>
            </a:r>
            <a:r>
              <a:rPr lang="en-US" sz="1100" dirty="0">
                <a:latin typeface="Gotham" panose="02000504050000020004" pitchFamily="2" charset="0"/>
              </a:rPr>
              <a:t>ESPECT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INTEGRITY</a:t>
            </a:r>
          </a:p>
        </p:txBody>
      </p:sp>
      <p:pic>
        <p:nvPicPr>
          <p:cNvPr id="12" name="Picture 11">
            <a:extLst>
              <a:ext uri="{FF2B5EF4-FFF2-40B4-BE49-F238E27FC236}">
                <a16:creationId xmlns:a16="http://schemas.microsoft.com/office/drawing/2014/main" id="{DE025457-69A5-635A-0C6A-76CAB3164235}"/>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373843779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CD0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latin typeface="Gotham" panose="02000504050000020004" pitchFamily="2" charset="0"/>
              </a:rPr>
              <a:t>W</a:t>
            </a:r>
            <a:r>
              <a:rPr lang="en-US" sz="1100" baseline="0" dirty="0">
                <a:latin typeface="Gotham" panose="02000504050000020004" pitchFamily="2" charset="0"/>
              </a:rPr>
              <a:t>ELL-BEING</a:t>
            </a:r>
            <a:r>
              <a:rPr lang="en-US" sz="1100" dirty="0">
                <a:latin typeface="Gotham" panose="02000504050000020004" pitchFamily="2" charset="0"/>
              </a:rPr>
              <a:t>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dirty="0">
                <a:latin typeface="Gotham" panose="02000504050000020004" pitchFamily="2" charset="0"/>
              </a:rPr>
              <a:t> SUSTAINABILITY </a:t>
            </a:r>
            <a:r>
              <a:rPr lang="en-US" sz="1100" dirty="0">
                <a:solidFill>
                  <a:srgbClr val="404042"/>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I</a:t>
            </a:r>
            <a:r>
              <a:rPr lang="en-US" sz="1100" dirty="0">
                <a:latin typeface="Gotham" panose="02000504050000020004" pitchFamily="2" charset="0"/>
              </a:rPr>
              <a:t>NNOVATION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kern="1200" dirty="0">
                <a:solidFill>
                  <a:schemeClr val="lt1"/>
                </a:solidFill>
                <a:latin typeface="Gotham" panose="02000504050000020004" pitchFamily="2" charset="0"/>
                <a:ea typeface="+mn-ea"/>
                <a:cs typeface="+mn-cs"/>
              </a:rPr>
              <a:t> </a:t>
            </a:r>
            <a:r>
              <a:rPr lang="en-US" sz="1100" dirty="0">
                <a:latin typeface="Gotham" panose="02000504050000020004" pitchFamily="2" charset="0"/>
              </a:rPr>
              <a:t>DISCOVERY </a:t>
            </a:r>
            <a:r>
              <a:rPr lang="en-US" sz="1100" dirty="0">
                <a:solidFill>
                  <a:srgbClr val="404042"/>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S</a:t>
            </a:r>
            <a:r>
              <a:rPr lang="en-US" sz="1100" dirty="0">
                <a:latin typeface="Gotham" panose="02000504050000020004" pitchFamily="2" charset="0"/>
              </a:rPr>
              <a:t>ERVICE EXCELLENCE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ACCOUNTABILITY </a:t>
            </a:r>
            <a:r>
              <a:rPr lang="en-US" sz="1100" dirty="0">
                <a:solidFill>
                  <a:srgbClr val="404042"/>
                </a:solidFill>
                <a:latin typeface="Gotham" panose="02000504050000020004" pitchFamily="2" charset="0"/>
              </a:rPr>
              <a:t>| </a:t>
            </a:r>
            <a:r>
              <a:rPr lang="en-US" sz="1400" b="1" dirty="0">
                <a:latin typeface="Gotham" panose="02000504050000020004" pitchFamily="2" charset="0"/>
              </a:rPr>
              <a:t>E</a:t>
            </a:r>
            <a:r>
              <a:rPr lang="en-US" sz="1100" dirty="0">
                <a:latin typeface="Gotham" panose="02000504050000020004" pitchFamily="2" charset="0"/>
              </a:rPr>
              <a:t>QUITY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JUSTICE</a:t>
            </a:r>
            <a:r>
              <a:rPr lang="en-US" sz="1100" dirty="0">
                <a:solidFill>
                  <a:srgbClr val="404042"/>
                </a:solidFill>
                <a:latin typeface="Gotham" panose="02000504050000020004" pitchFamily="2" charset="0"/>
              </a:rPr>
              <a:t> | </a:t>
            </a:r>
            <a:r>
              <a:rPr lang="en-US" sz="1400" b="1" dirty="0">
                <a:latin typeface="Gotham" panose="02000504050000020004" pitchFamily="2" charset="0"/>
              </a:rPr>
              <a:t>R</a:t>
            </a:r>
            <a:r>
              <a:rPr lang="en-US" sz="1100" dirty="0">
                <a:latin typeface="Gotham" panose="02000504050000020004" pitchFamily="2" charset="0"/>
              </a:rPr>
              <a:t>ESPECT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INTEGRITY</a:t>
            </a:r>
          </a:p>
        </p:txBody>
      </p:sp>
      <p:pic>
        <p:nvPicPr>
          <p:cNvPr id="3" name="Picture 2">
            <a:extLst>
              <a:ext uri="{FF2B5EF4-FFF2-40B4-BE49-F238E27FC236}">
                <a16:creationId xmlns:a16="http://schemas.microsoft.com/office/drawing/2014/main" id="{44431B78-E947-57B8-A160-E081300171F2}"/>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284202661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FFD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solidFill>
                  <a:srgbClr val="404042"/>
                </a:solidFill>
                <a:latin typeface="Gotham" panose="02000504050000020004" pitchFamily="2" charset="0"/>
              </a:rPr>
              <a:t>W</a:t>
            </a:r>
            <a:r>
              <a:rPr lang="en-US" sz="1100" baseline="0" dirty="0">
                <a:solidFill>
                  <a:srgbClr val="404042"/>
                </a:solidFill>
                <a:latin typeface="Gotham" panose="02000504050000020004" pitchFamily="2" charset="0"/>
              </a:rPr>
              <a:t>ELL-BEING</a:t>
            </a:r>
            <a:r>
              <a:rPr lang="en-US" sz="1100" dirty="0">
                <a:solidFill>
                  <a:srgbClr val="404042"/>
                </a:solidFill>
                <a:latin typeface="Gotham" panose="02000504050000020004" pitchFamily="2" charset="0"/>
              </a:rPr>
              <a:t> </a:t>
            </a:r>
            <a:r>
              <a:rPr lang="en-US" sz="1100" i="1" kern="1200" dirty="0">
                <a:solidFill>
                  <a:srgbClr val="404042"/>
                </a:solidFill>
                <a:latin typeface="Times New Roman" panose="02020603050405020304" pitchFamily="18" charset="0"/>
                <a:ea typeface="+mn-ea"/>
                <a:cs typeface="Times New Roman" panose="02020603050405020304" pitchFamily="18" charset="0"/>
              </a:rPr>
              <a:t>and</a:t>
            </a:r>
            <a:r>
              <a:rPr lang="en-US" sz="1100" dirty="0">
                <a:solidFill>
                  <a:srgbClr val="404042"/>
                </a:solidFill>
                <a:latin typeface="Gotham" panose="02000504050000020004" pitchFamily="2" charset="0"/>
              </a:rPr>
              <a:t> SUSTAINABILITY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I</a:t>
            </a:r>
            <a:r>
              <a:rPr lang="en-US" sz="1100" dirty="0">
                <a:solidFill>
                  <a:srgbClr val="404042"/>
                </a:solidFill>
                <a:latin typeface="Gotham" panose="02000504050000020004" pitchFamily="2" charset="0"/>
              </a:rPr>
              <a:t>NNOVATION </a:t>
            </a:r>
            <a:r>
              <a:rPr lang="en-US" sz="1100" i="1" kern="1200" dirty="0">
                <a:solidFill>
                  <a:srgbClr val="404042"/>
                </a:solidFill>
                <a:latin typeface="Times New Roman" panose="02020603050405020304" pitchFamily="18" charset="0"/>
                <a:ea typeface="+mn-ea"/>
                <a:cs typeface="Times New Roman" panose="02020603050405020304" pitchFamily="18" charset="0"/>
              </a:rPr>
              <a:t>and</a:t>
            </a:r>
            <a:r>
              <a:rPr lang="en-US" sz="1100" kern="1200" dirty="0">
                <a:solidFill>
                  <a:srgbClr val="404042"/>
                </a:solidFill>
                <a:latin typeface="Gotham" panose="02000504050000020004" pitchFamily="2" charset="0"/>
                <a:ea typeface="+mn-ea"/>
                <a:cs typeface="+mn-cs"/>
              </a:rPr>
              <a:t> </a:t>
            </a:r>
            <a:r>
              <a:rPr lang="en-US" sz="1100" dirty="0">
                <a:solidFill>
                  <a:srgbClr val="404042"/>
                </a:solidFill>
                <a:latin typeface="Gotham" panose="02000504050000020004" pitchFamily="2" charset="0"/>
              </a:rPr>
              <a:t>DISCOVERY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S</a:t>
            </a:r>
            <a:r>
              <a:rPr lang="en-US" sz="1100" dirty="0">
                <a:solidFill>
                  <a:srgbClr val="404042"/>
                </a:solidFill>
                <a:latin typeface="Gotham" panose="02000504050000020004" pitchFamily="2" charset="0"/>
              </a:rPr>
              <a:t>ERVICE EXCELLENCE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ACCOUNTABILITY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E</a:t>
            </a:r>
            <a:r>
              <a:rPr lang="en-US" sz="1100" dirty="0">
                <a:solidFill>
                  <a:srgbClr val="404042"/>
                </a:solidFill>
                <a:latin typeface="Gotham" panose="02000504050000020004" pitchFamily="2" charset="0"/>
              </a:rPr>
              <a:t>QUITY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JUSTICE </a:t>
            </a:r>
            <a:r>
              <a:rPr lang="en-US" sz="1100" dirty="0">
                <a:solidFill>
                  <a:srgbClr val="E31937"/>
                </a:solidFill>
                <a:latin typeface="Gotham" panose="02000504050000020004" pitchFamily="2" charset="0"/>
              </a:rPr>
              <a:t>| </a:t>
            </a:r>
            <a:r>
              <a:rPr lang="en-US" sz="1400" b="1" dirty="0">
                <a:solidFill>
                  <a:srgbClr val="404042"/>
                </a:solidFill>
                <a:latin typeface="Gotham" panose="02000504050000020004" pitchFamily="2" charset="0"/>
              </a:rPr>
              <a:t>R</a:t>
            </a:r>
            <a:r>
              <a:rPr lang="en-US" sz="1100" dirty="0">
                <a:solidFill>
                  <a:srgbClr val="404042"/>
                </a:solidFill>
                <a:latin typeface="Gotham" panose="02000504050000020004" pitchFamily="2" charset="0"/>
              </a:rPr>
              <a:t>ESPECT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INTEGRITY</a:t>
            </a:r>
          </a:p>
        </p:txBody>
      </p:sp>
      <p:pic>
        <p:nvPicPr>
          <p:cNvPr id="3" name="Picture 2">
            <a:extLst>
              <a:ext uri="{FF2B5EF4-FFF2-40B4-BE49-F238E27FC236}">
                <a16:creationId xmlns:a16="http://schemas.microsoft.com/office/drawing/2014/main" id="{F2842ED3-39B2-C799-0C97-CFCDB881B68F}"/>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2601050437"/>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support@online-tax.net"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umaryland.edu/controller/payroll/non-us-citizen-taxes/employee---tax-form-tabl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umaryland.edu/controller/payroll/non-us-citizen-taxes/employee---tax-form-table/"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umaryland.edu/controller/payroll/forms/"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Step 6:  Read the following User Agreement, click on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‘Check Box’ (circled in red) and click ‘I Accept’ at the bottom of the page.</a:t>
            </a:r>
            <a:endParaRPr lang="en-US" altLang="en-US" sz="1800" b="1"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639482" y="1363020"/>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
        <p:nvSpPr>
          <p:cNvPr id="6" name="TextBox 5">
            <a:extLst>
              <a:ext uri="{FF2B5EF4-FFF2-40B4-BE49-F238E27FC236}">
                <a16:creationId xmlns:a16="http://schemas.microsoft.com/office/drawing/2014/main" id="{4F186607-C74E-A0FD-2E34-9F0AA41642EE}"/>
              </a:ext>
            </a:extLst>
          </p:cNvPr>
          <p:cNvSpPr txBox="1"/>
          <p:nvPr/>
        </p:nvSpPr>
        <p:spPr>
          <a:xfrm>
            <a:off x="3049121" y="3244334"/>
            <a:ext cx="609824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‘Check Box’ and click ‘I Accept’ at the bottom of the page.</a:t>
            </a:r>
            <a:endParaRPr lang="en-US" dirty="0"/>
          </a:p>
        </p:txBody>
      </p:sp>
      <p:pic>
        <p:nvPicPr>
          <p:cNvPr id="8" name="Picture 7">
            <a:extLst>
              <a:ext uri="{FF2B5EF4-FFF2-40B4-BE49-F238E27FC236}">
                <a16:creationId xmlns:a16="http://schemas.microsoft.com/office/drawing/2014/main" id="{A7AEBC03-289E-C152-B5EC-B72BDEB1F8E2}"/>
              </a:ext>
            </a:extLst>
          </p:cNvPr>
          <p:cNvPicPr>
            <a:picLocks noChangeAspect="1"/>
          </p:cNvPicPr>
          <p:nvPr/>
        </p:nvPicPr>
        <p:blipFill>
          <a:blip r:embed="rId3"/>
          <a:stretch>
            <a:fillRect/>
          </a:stretch>
        </p:blipFill>
        <p:spPr>
          <a:xfrm>
            <a:off x="468174" y="1002017"/>
            <a:ext cx="11255652" cy="5223298"/>
          </a:xfrm>
          <a:prstGeom prst="rect">
            <a:avLst/>
          </a:prstGeom>
        </p:spPr>
      </p:pic>
    </p:spTree>
    <p:extLst>
      <p:ext uri="{BB962C8B-B14F-4D97-AF65-F5344CB8AC3E}">
        <p14:creationId xmlns:p14="http://schemas.microsoft.com/office/powerpoint/2010/main" val="328109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Cont’d- Step 6:  Read the following User Agreement, click on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‘Check Box’ (circled in red) and click ‘I Accept’ at the bottom of the page.</a:t>
            </a:r>
            <a:endParaRPr lang="en-US" altLang="en-US" sz="1800" b="1"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639482" y="1363020"/>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
        <p:nvSpPr>
          <p:cNvPr id="6" name="TextBox 5">
            <a:extLst>
              <a:ext uri="{FF2B5EF4-FFF2-40B4-BE49-F238E27FC236}">
                <a16:creationId xmlns:a16="http://schemas.microsoft.com/office/drawing/2014/main" id="{4F186607-C74E-A0FD-2E34-9F0AA41642EE}"/>
              </a:ext>
            </a:extLst>
          </p:cNvPr>
          <p:cNvSpPr txBox="1"/>
          <p:nvPr/>
        </p:nvSpPr>
        <p:spPr>
          <a:xfrm>
            <a:off x="3049121" y="3244334"/>
            <a:ext cx="6098240"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‘Check Box’ and click ‘I Accept’ at the bottom of the page.</a:t>
            </a:r>
            <a:endParaRPr lang="en-US" dirty="0"/>
          </a:p>
        </p:txBody>
      </p:sp>
      <p:pic>
        <p:nvPicPr>
          <p:cNvPr id="5" name="Picture 4">
            <a:extLst>
              <a:ext uri="{FF2B5EF4-FFF2-40B4-BE49-F238E27FC236}">
                <a16:creationId xmlns:a16="http://schemas.microsoft.com/office/drawing/2014/main" id="{E630437F-75EA-0FD0-163D-B3A04C9CAA02}"/>
              </a:ext>
            </a:extLst>
          </p:cNvPr>
          <p:cNvPicPr>
            <a:picLocks noChangeAspect="1"/>
          </p:cNvPicPr>
          <p:nvPr/>
        </p:nvPicPr>
        <p:blipFill>
          <a:blip r:embed="rId2"/>
          <a:stretch>
            <a:fillRect/>
          </a:stretch>
        </p:blipFill>
        <p:spPr>
          <a:xfrm>
            <a:off x="856796" y="1196788"/>
            <a:ext cx="10478408" cy="4087905"/>
          </a:xfrm>
          <a:prstGeom prst="rect">
            <a:avLst/>
          </a:prstGeom>
        </p:spPr>
      </p:pic>
    </p:spTree>
    <p:extLst>
      <p:ext uri="{BB962C8B-B14F-4D97-AF65-F5344CB8AC3E}">
        <p14:creationId xmlns:p14="http://schemas.microsoft.com/office/powerpoint/2010/main" val="80651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1734670" y="2817545"/>
            <a:ext cx="8754035"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PART II:  CREATE YOUR GLACIER RECORD</a:t>
            </a:r>
          </a:p>
          <a:p>
            <a:pPr algn="ctr"/>
            <a:endParaRPr lang="en-US" altLang="en-US" dirty="0">
              <a:latin typeface="Calibri" panose="020F0502020204030204" pitchFamily="34" charset="0"/>
            </a:endParaRPr>
          </a:p>
        </p:txBody>
      </p:sp>
    </p:spTree>
    <p:extLst>
      <p:ext uri="{BB962C8B-B14F-4D97-AF65-F5344CB8AC3E}">
        <p14:creationId xmlns:p14="http://schemas.microsoft.com/office/powerpoint/2010/main" val="229489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Step 1:</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80887CBD-5D2E-C370-9490-37E28CC787F7}"/>
              </a:ext>
            </a:extLst>
          </p:cNvPr>
          <p:cNvPicPr>
            <a:picLocks noChangeAspect="1"/>
          </p:cNvPicPr>
          <p:nvPr/>
        </p:nvPicPr>
        <p:blipFill>
          <a:blip r:embed="rId2"/>
          <a:stretch>
            <a:fillRect/>
          </a:stretch>
        </p:blipFill>
        <p:spPr>
          <a:xfrm>
            <a:off x="470647" y="1173814"/>
            <a:ext cx="10327341" cy="3958404"/>
          </a:xfrm>
          <a:prstGeom prst="rect">
            <a:avLst/>
          </a:prstGeom>
        </p:spPr>
      </p:pic>
    </p:spTree>
    <p:extLst>
      <p:ext uri="{BB962C8B-B14F-4D97-AF65-F5344CB8AC3E}">
        <p14:creationId xmlns:p14="http://schemas.microsoft.com/office/powerpoint/2010/main" val="177128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Calibri" panose="020F0502020204030204" pitchFamily="34" charset="0"/>
                <a:ea typeface="Calibri" panose="020F0502020204030204" pitchFamily="34" charset="0"/>
                <a:cs typeface="Times New Roman" panose="02020603050405020304" pitchFamily="18" charset="0"/>
              </a:rPr>
              <a:t>Step 2:</a:t>
            </a:r>
            <a:r>
              <a:rPr lang="en-US" sz="1800" dirty="0">
                <a:effectLst/>
                <a:latin typeface="Calibri" panose="020F0502020204030204" pitchFamily="34" charset="0"/>
                <a:ea typeface="Calibri" panose="020F0502020204030204" pitchFamily="34" charset="0"/>
                <a:cs typeface="Times New Roman" panose="02020603050405020304" pitchFamily="18" charset="0"/>
              </a:rPr>
              <a:t>  Choose your relationship with UMB.  If you are an employee, please only select from boxes circled in red.  If you are a non-employee, select from boxes circled in green.</a:t>
            </a:r>
          </a:p>
          <a:p>
            <a:r>
              <a:rPr lang="en-US" altLang="en-US" sz="1800" dirty="0">
                <a:latin typeface="Calibri" panose="020F0502020204030204" pitchFamily="34" charset="0"/>
                <a:cs typeface="Times New Roman" panose="02020603050405020304" pitchFamily="18" charset="0"/>
              </a:rPr>
              <a:t>Click Next.</a:t>
            </a:r>
            <a:endParaRPr lang="en-US" altLang="en-US" sz="1800"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8" name="Picture 7">
            <a:extLst>
              <a:ext uri="{FF2B5EF4-FFF2-40B4-BE49-F238E27FC236}">
                <a16:creationId xmlns:a16="http://schemas.microsoft.com/office/drawing/2014/main" id="{59C92046-9D68-0F73-271F-942904F71B6B}"/>
              </a:ext>
            </a:extLst>
          </p:cNvPr>
          <p:cNvPicPr>
            <a:picLocks noChangeAspect="1"/>
          </p:cNvPicPr>
          <p:nvPr/>
        </p:nvPicPr>
        <p:blipFill>
          <a:blip r:embed="rId2"/>
          <a:stretch>
            <a:fillRect/>
          </a:stretch>
        </p:blipFill>
        <p:spPr>
          <a:xfrm>
            <a:off x="731520" y="1234116"/>
            <a:ext cx="10989425" cy="4896520"/>
          </a:xfrm>
          <a:prstGeom prst="rect">
            <a:avLst/>
          </a:prstGeom>
        </p:spPr>
      </p:pic>
    </p:spTree>
    <p:extLst>
      <p:ext uri="{BB962C8B-B14F-4D97-AF65-F5344CB8AC3E}">
        <p14:creationId xmlns:p14="http://schemas.microsoft.com/office/powerpoint/2010/main" val="286544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Calibri" panose="020F0502020204030204" pitchFamily="34" charset="0"/>
                <a:ea typeface="Calibri" panose="020F0502020204030204" pitchFamily="34" charset="0"/>
                <a:cs typeface="Times New Roman" panose="02020603050405020304" pitchFamily="18" charset="0"/>
              </a:rPr>
              <a:t>Step 3:</a:t>
            </a:r>
            <a:r>
              <a:rPr lang="en-US" sz="1800" dirty="0">
                <a:effectLst/>
                <a:latin typeface="Calibri" panose="020F0502020204030204" pitchFamily="34" charset="0"/>
                <a:ea typeface="Calibri" panose="020F0502020204030204" pitchFamily="34" charset="0"/>
                <a:cs typeface="Times New Roman" panose="02020603050405020304" pitchFamily="18" charset="0"/>
              </a:rPr>
              <a:t>  Choose the type of payments that you will receive.</a:t>
            </a:r>
          </a:p>
          <a:p>
            <a:r>
              <a:rPr lang="en-US" altLang="en-US" sz="1800" dirty="0">
                <a:latin typeface="Calibri" panose="020F0502020204030204" pitchFamily="34" charset="0"/>
                <a:cs typeface="Times New Roman" panose="02020603050405020304" pitchFamily="18" charset="0"/>
              </a:rPr>
              <a:t>Click Next.</a:t>
            </a:r>
            <a:endParaRPr lang="en-US" altLang="en-US" sz="1800"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55F62958-A62B-74B8-B72B-C033C624D9E4}"/>
              </a:ext>
            </a:extLst>
          </p:cNvPr>
          <p:cNvPicPr>
            <a:picLocks noChangeAspect="1"/>
          </p:cNvPicPr>
          <p:nvPr/>
        </p:nvPicPr>
        <p:blipFill>
          <a:blip r:embed="rId2"/>
          <a:stretch>
            <a:fillRect/>
          </a:stretch>
        </p:blipFill>
        <p:spPr>
          <a:xfrm>
            <a:off x="410988" y="1359990"/>
            <a:ext cx="10750072" cy="3912393"/>
          </a:xfrm>
          <a:prstGeom prst="rect">
            <a:avLst/>
          </a:prstGeom>
        </p:spPr>
      </p:pic>
    </p:spTree>
    <p:extLst>
      <p:ext uri="{BB962C8B-B14F-4D97-AF65-F5344CB8AC3E}">
        <p14:creationId xmlns:p14="http://schemas.microsoft.com/office/powerpoint/2010/main" val="165938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44984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STEP 4:  Enter your Personal Information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First, Middle, and Last Name</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Email Address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Social Security Number (SSN)/Individual Taxpayer Identification Number (ITIN)</a:t>
            </a:r>
          </a:p>
          <a:p>
            <a:pPr marL="800100" lvl="1" indent="-342900">
              <a:lnSpc>
                <a:spcPct val="107000"/>
              </a:lnSpc>
              <a:buFont typeface="Symbol" panose="05050102010706020507" pitchFamily="18" charset="2"/>
              <a:buChar char=""/>
            </a:pPr>
            <a:endParaRPr lang="en-US" sz="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Foreign Taxpayer Identification Number</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Employee ID (UMB)</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461665"/>
          </a:xfrm>
          <a:prstGeom prst="rect">
            <a:avLst/>
          </a:prstGeom>
          <a:noFill/>
        </p:spPr>
        <p:txBody>
          <a:bodyPr wrap="square">
            <a:spAutoFit/>
          </a:bodyPr>
          <a:lstStyle/>
          <a:p>
            <a:pPr marL="1771650" lvl="4" indent="-342900">
              <a:spcBef>
                <a:spcPct val="60000"/>
              </a:spcBef>
              <a:buSzPct val="90000"/>
              <a:buFont typeface="Arial" panose="020B0604020202020204" pitchFamily="34" charset="0"/>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76896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Calibri" panose="020F0502020204030204" pitchFamily="34" charset="0"/>
                <a:ea typeface="Calibri" panose="020F0502020204030204" pitchFamily="34" charset="0"/>
                <a:cs typeface="Times New Roman" panose="02020603050405020304" pitchFamily="18" charset="0"/>
              </a:rPr>
              <a:t>Step 4:</a:t>
            </a:r>
            <a:endParaRPr lang="en-US" altLang="en-US" sz="1800"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CDF8DED8-284A-0875-C009-7722F983C87C}"/>
              </a:ext>
            </a:extLst>
          </p:cNvPr>
          <p:cNvPicPr>
            <a:picLocks noChangeAspect="1"/>
          </p:cNvPicPr>
          <p:nvPr/>
        </p:nvPicPr>
        <p:blipFill>
          <a:blip r:embed="rId2"/>
          <a:stretch>
            <a:fillRect/>
          </a:stretch>
        </p:blipFill>
        <p:spPr>
          <a:xfrm>
            <a:off x="456711" y="874058"/>
            <a:ext cx="11596744" cy="5422833"/>
          </a:xfrm>
          <a:prstGeom prst="rect">
            <a:avLst/>
          </a:prstGeom>
        </p:spPr>
      </p:pic>
    </p:spTree>
    <p:extLst>
      <p:ext uri="{BB962C8B-B14F-4D97-AF65-F5344CB8AC3E}">
        <p14:creationId xmlns:p14="http://schemas.microsoft.com/office/powerpoint/2010/main" val="220249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10728960" cy="863097"/>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Step 5:</a:t>
            </a:r>
            <a:r>
              <a:rPr lang="en-US" sz="1800" dirty="0">
                <a:effectLst/>
                <a:latin typeface="Calibri" panose="020F0502020204030204" pitchFamily="34" charset="0"/>
                <a:ea typeface="Calibri" panose="020F0502020204030204" pitchFamily="34" charset="0"/>
                <a:cs typeface="Times New Roman" panose="02020603050405020304" pitchFamily="18" charset="0"/>
              </a:rPr>
              <a:t>  Enter the US Address you currently live.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do not have a US Address, check the box “I DO NOT currently live in the US/I DO NOT have a US mailing address. (This is not normal for an employee)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CEAFD000-E380-5CED-C7E6-5E57F9B11C33}"/>
              </a:ext>
            </a:extLst>
          </p:cNvPr>
          <p:cNvPicPr>
            <a:picLocks noChangeAspect="1"/>
          </p:cNvPicPr>
          <p:nvPr/>
        </p:nvPicPr>
        <p:blipFill>
          <a:blip r:embed="rId2"/>
          <a:stretch>
            <a:fillRect/>
          </a:stretch>
        </p:blipFill>
        <p:spPr>
          <a:xfrm>
            <a:off x="468142" y="1333108"/>
            <a:ext cx="11255715" cy="4343776"/>
          </a:xfrm>
          <a:prstGeom prst="rect">
            <a:avLst/>
          </a:prstGeom>
        </p:spPr>
      </p:pic>
    </p:spTree>
    <p:extLst>
      <p:ext uri="{BB962C8B-B14F-4D97-AF65-F5344CB8AC3E}">
        <p14:creationId xmlns:p14="http://schemas.microsoft.com/office/powerpoint/2010/main" val="78133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Step 6:  </a:t>
            </a:r>
            <a:r>
              <a:rPr lang="en-US" sz="1800" dirty="0">
                <a:effectLst/>
                <a:latin typeface="Calibri" panose="020F0502020204030204" pitchFamily="34" charset="0"/>
                <a:ea typeface="Calibri" panose="020F0502020204030204" pitchFamily="34" charset="0"/>
                <a:cs typeface="Times New Roman" panose="02020603050405020304" pitchFamily="18" charset="0"/>
              </a:rPr>
              <a:t>Enter your permanent foreign address.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FF8060EF-FFB6-99AD-4F06-043BA029E1F5}"/>
              </a:ext>
            </a:extLst>
          </p:cNvPr>
          <p:cNvPicPr>
            <a:picLocks noChangeAspect="1"/>
          </p:cNvPicPr>
          <p:nvPr/>
        </p:nvPicPr>
        <p:blipFill>
          <a:blip r:embed="rId2"/>
          <a:stretch>
            <a:fillRect/>
          </a:stretch>
        </p:blipFill>
        <p:spPr>
          <a:xfrm>
            <a:off x="468142" y="1299678"/>
            <a:ext cx="11255715" cy="4674622"/>
          </a:xfrm>
          <a:prstGeom prst="rect">
            <a:avLst/>
          </a:prstGeom>
        </p:spPr>
      </p:pic>
    </p:spTree>
    <p:extLst>
      <p:ext uri="{BB962C8B-B14F-4D97-AF65-F5344CB8AC3E}">
        <p14:creationId xmlns:p14="http://schemas.microsoft.com/office/powerpoint/2010/main" val="5464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522C0-37BB-746E-1115-74590A83A54F}"/>
              </a:ext>
            </a:extLst>
          </p:cNvPr>
          <p:cNvSpPr txBox="1"/>
          <p:nvPr/>
        </p:nvSpPr>
        <p:spPr>
          <a:xfrm>
            <a:off x="3618865" y="1366870"/>
            <a:ext cx="6106160" cy="1077218"/>
          </a:xfrm>
          <a:prstGeom prst="rect">
            <a:avLst/>
          </a:prstGeom>
          <a:noFill/>
        </p:spPr>
        <p:txBody>
          <a:bodyPr wrap="square">
            <a:spAutoFit/>
          </a:bodyPr>
          <a:lstStyle/>
          <a:p>
            <a:pPr algn="ctr"/>
            <a:endParaRPr lang="en-US" altLang="en-US" sz="3200" dirty="0">
              <a:latin typeface="Calibri" panose="020F0502020204030204" pitchFamily="34" charset="0"/>
            </a:endParaRPr>
          </a:p>
          <a:p>
            <a:pPr algn="ctr"/>
            <a:br>
              <a:rPr lang="en-US" altLang="en-US" sz="1400" dirty="0">
                <a:latin typeface="Calibri" panose="020F0502020204030204" pitchFamily="34" charset="0"/>
              </a:rPr>
            </a:br>
            <a:endParaRPr lang="en-US" dirty="0"/>
          </a:p>
        </p:txBody>
      </p:sp>
      <p:graphicFrame>
        <p:nvGraphicFramePr>
          <p:cNvPr id="2" name="Table 1">
            <a:extLst>
              <a:ext uri="{FF2B5EF4-FFF2-40B4-BE49-F238E27FC236}">
                <a16:creationId xmlns:a16="http://schemas.microsoft.com/office/drawing/2014/main" id="{52D0FF9E-F3DA-F3D7-8307-4AD02C7FC5EA}"/>
              </a:ext>
            </a:extLst>
          </p:cNvPr>
          <p:cNvGraphicFramePr>
            <a:graphicFrameLocks noGrp="1"/>
          </p:cNvGraphicFramePr>
          <p:nvPr>
            <p:extLst>
              <p:ext uri="{D42A27DB-BD31-4B8C-83A1-F6EECF244321}">
                <p14:modId xmlns:p14="http://schemas.microsoft.com/office/powerpoint/2010/main" val="3429597418"/>
              </p:ext>
            </p:extLst>
          </p:nvPr>
        </p:nvGraphicFramePr>
        <p:xfrm>
          <a:off x="1344705" y="1905479"/>
          <a:ext cx="8380320" cy="2036703"/>
        </p:xfrm>
        <a:graphic>
          <a:graphicData uri="http://schemas.openxmlformats.org/drawingml/2006/table">
            <a:tbl>
              <a:tblPr firstRow="1" firstCol="1" bandRow="1">
                <a:tableStyleId>{5C22544A-7EE6-4342-B048-85BDC9FD1C3A}</a:tableStyleId>
              </a:tblPr>
              <a:tblGrid>
                <a:gridCol w="2474504">
                  <a:extLst>
                    <a:ext uri="{9D8B030D-6E8A-4147-A177-3AD203B41FA5}">
                      <a16:colId xmlns:a16="http://schemas.microsoft.com/office/drawing/2014/main" val="2546791314"/>
                    </a:ext>
                  </a:extLst>
                </a:gridCol>
                <a:gridCol w="2967205">
                  <a:extLst>
                    <a:ext uri="{9D8B030D-6E8A-4147-A177-3AD203B41FA5}">
                      <a16:colId xmlns:a16="http://schemas.microsoft.com/office/drawing/2014/main" val="446967342"/>
                    </a:ext>
                  </a:extLst>
                </a:gridCol>
                <a:gridCol w="2938611">
                  <a:extLst>
                    <a:ext uri="{9D8B030D-6E8A-4147-A177-3AD203B41FA5}">
                      <a16:colId xmlns:a16="http://schemas.microsoft.com/office/drawing/2014/main" val="723184100"/>
                    </a:ext>
                  </a:extLst>
                </a:gridCol>
              </a:tblGrid>
              <a:tr h="804267">
                <a:tc gridSpan="3">
                  <a:txBody>
                    <a:bodyPr/>
                    <a:lstStyle/>
                    <a:p>
                      <a:pPr marL="0" marR="0" algn="ctr">
                        <a:lnSpc>
                          <a:spcPct val="107000"/>
                        </a:lnSpc>
                        <a:spcBef>
                          <a:spcPts val="0"/>
                        </a:spcBef>
                        <a:spcAft>
                          <a:spcPts val="0"/>
                        </a:spcAft>
                      </a:pPr>
                      <a:r>
                        <a:rPr lang="en-US" sz="2000" dirty="0">
                          <a:effectLst/>
                        </a:rPr>
                        <a:t>Office of the Controller Job 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1209405"/>
                  </a:ext>
                </a:extLst>
              </a:tr>
              <a:tr h="616218">
                <a:tc>
                  <a:txBody>
                    <a:bodyPr/>
                    <a:lstStyle/>
                    <a:p>
                      <a:pPr marL="0" marR="0" algn="ctr">
                        <a:lnSpc>
                          <a:spcPct val="107000"/>
                        </a:lnSpc>
                        <a:spcBef>
                          <a:spcPts val="0"/>
                        </a:spcBef>
                        <a:spcAft>
                          <a:spcPts val="0"/>
                        </a:spcAft>
                      </a:pPr>
                      <a:r>
                        <a:rPr lang="en-US" sz="1600">
                          <a:effectLst/>
                        </a:rPr>
                        <a:t>Responsible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Payroll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04/09/24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116619"/>
                  </a:ext>
                </a:extLst>
              </a:tr>
              <a:tr h="616218">
                <a:tc>
                  <a:txBody>
                    <a:bodyPr/>
                    <a:lstStyle/>
                    <a:p>
                      <a:pPr marL="0" marR="0" algn="ctr">
                        <a:lnSpc>
                          <a:spcPct val="107000"/>
                        </a:lnSpc>
                        <a:spcBef>
                          <a:spcPts val="0"/>
                        </a:spcBef>
                        <a:spcAft>
                          <a:spcPts val="0"/>
                        </a:spcAft>
                      </a:pPr>
                      <a:r>
                        <a:rPr lang="en-US" sz="1600" dirty="0">
                          <a:effectLst/>
                        </a:rPr>
                        <a:t>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000" dirty="0">
                          <a:effectLst/>
                        </a:rPr>
                        <a:t>Glacier Processing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25422150"/>
                  </a:ext>
                </a:extLst>
              </a:tr>
            </a:tbl>
          </a:graphicData>
        </a:graphic>
      </p:graphicFrame>
    </p:spTree>
    <p:extLst>
      <p:ext uri="{BB962C8B-B14F-4D97-AF65-F5344CB8AC3E}">
        <p14:creationId xmlns:p14="http://schemas.microsoft.com/office/powerpoint/2010/main" val="416522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Step 7:  </a:t>
            </a:r>
            <a:r>
              <a:rPr lang="en-US" sz="1800" dirty="0">
                <a:effectLst/>
                <a:latin typeface="Calibri" panose="020F0502020204030204" pitchFamily="34" charset="0"/>
                <a:ea typeface="Calibri" panose="020F0502020204030204" pitchFamily="34" charset="0"/>
                <a:cs typeface="Times New Roman" panose="02020603050405020304" pitchFamily="18" charset="0"/>
              </a:rPr>
              <a:t>Enter your County of Citizenship/Tax Residency from the dropdowns.  Please do not select the United States.  If your Country of Citizenship and Tax Residence are not the same, your account will be placed on ‘Hold’ and you will receive further instructions.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4CE1BF18-F7EF-21E8-4AF5-7B9D2AEE42C5}"/>
              </a:ext>
            </a:extLst>
          </p:cNvPr>
          <p:cNvPicPr>
            <a:picLocks noChangeAspect="1"/>
          </p:cNvPicPr>
          <p:nvPr/>
        </p:nvPicPr>
        <p:blipFill>
          <a:blip r:embed="rId2"/>
          <a:stretch>
            <a:fillRect/>
          </a:stretch>
        </p:blipFill>
        <p:spPr>
          <a:xfrm>
            <a:off x="934720" y="1459059"/>
            <a:ext cx="10808189" cy="4740035"/>
          </a:xfrm>
          <a:prstGeom prst="rect">
            <a:avLst/>
          </a:prstGeom>
        </p:spPr>
      </p:pic>
    </p:spTree>
    <p:extLst>
      <p:ext uri="{BB962C8B-B14F-4D97-AF65-F5344CB8AC3E}">
        <p14:creationId xmlns:p14="http://schemas.microsoft.com/office/powerpoint/2010/main" val="64328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1226128" y="2639291"/>
            <a:ext cx="9881584" cy="17562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latin typeface="Calibri" panose="020F0502020204030204" pitchFamily="34" charset="0"/>
              </a:rPr>
              <a:t>PART III:  ENTER INFORMATION ON IMMIGRATION AND DATE OF ENTRY TO THE US</a:t>
            </a:r>
          </a:p>
        </p:txBody>
      </p:sp>
    </p:spTree>
    <p:extLst>
      <p:ext uri="{BB962C8B-B14F-4D97-AF65-F5344CB8AC3E}">
        <p14:creationId xmlns:p14="http://schemas.microsoft.com/office/powerpoint/2010/main" val="209047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1132961"/>
            <a:ext cx="9958892" cy="44352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Step 1:  </a:t>
            </a:r>
            <a:r>
              <a:rPr lang="en-US" sz="2800" dirty="0">
                <a:effectLst/>
                <a:latin typeface="Calibri" panose="020F0502020204030204" pitchFamily="34" charset="0"/>
                <a:ea typeface="Calibri" panose="020F0502020204030204" pitchFamily="34" charset="0"/>
                <a:cs typeface="Times New Roman" panose="02020603050405020304" pitchFamily="18" charset="0"/>
              </a:rPr>
              <a:t>If you are on an F-1, J-1 or H1-B, select the institution that sponsored your immigration status.  This can be found on your I-20 (Certificate of Eligibility for Nonimmigrant Student Status issued by F-1 Sponsors), DS-2019 (Certificate of Eligibility issued by J-1 sponsors) or Form I-797 (H1-B).  Then select your immigration status from the dropdown.</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Then 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854439" y="809469"/>
            <a:ext cx="10897516"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428474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Cont’d- Step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A653E3F4-9A50-0EAC-AD59-07B03C93E16D}"/>
              </a:ext>
            </a:extLst>
          </p:cNvPr>
          <p:cNvPicPr>
            <a:picLocks noChangeAspect="1"/>
          </p:cNvPicPr>
          <p:nvPr/>
        </p:nvPicPr>
        <p:blipFill>
          <a:blip r:embed="rId2"/>
          <a:stretch>
            <a:fillRect/>
          </a:stretch>
        </p:blipFill>
        <p:spPr>
          <a:xfrm>
            <a:off x="468142" y="998009"/>
            <a:ext cx="11479019" cy="5222909"/>
          </a:xfrm>
          <a:prstGeom prst="rect">
            <a:avLst/>
          </a:prstGeom>
        </p:spPr>
      </p:pic>
    </p:spTree>
    <p:extLst>
      <p:ext uri="{BB962C8B-B14F-4D97-AF65-F5344CB8AC3E}">
        <p14:creationId xmlns:p14="http://schemas.microsoft.com/office/powerpoint/2010/main" val="212308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1132961"/>
            <a:ext cx="9958892" cy="44352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Step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Original Date of Entry:  Enter the arrival date from your current visa.</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Date Permission To Stay:  Enter the expiration date from your current immigration status.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Departure Date:  Enter the approximate date you will permanently leave the US (not including vacations).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Then Click NEXT.</a:t>
            </a:r>
          </a:p>
        </p:txBody>
      </p:sp>
      <p:sp>
        <p:nvSpPr>
          <p:cNvPr id="4" name="TextBox 3">
            <a:extLst>
              <a:ext uri="{FF2B5EF4-FFF2-40B4-BE49-F238E27FC236}">
                <a16:creationId xmlns:a16="http://schemas.microsoft.com/office/drawing/2014/main" id="{46D40B23-2ACD-12E2-A30E-58FF7780AD9F}"/>
              </a:ext>
            </a:extLst>
          </p:cNvPr>
          <p:cNvSpPr txBox="1"/>
          <p:nvPr/>
        </p:nvSpPr>
        <p:spPr>
          <a:xfrm>
            <a:off x="-599607" y="944381"/>
            <a:ext cx="10897516"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72372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Cont’d- Step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19EADA7C-BCCA-FC67-8CB8-E57BFA659D55}"/>
              </a:ext>
            </a:extLst>
          </p:cNvPr>
          <p:cNvPicPr>
            <a:picLocks noChangeAspect="1"/>
          </p:cNvPicPr>
          <p:nvPr/>
        </p:nvPicPr>
        <p:blipFill>
          <a:blip r:embed="rId2"/>
          <a:stretch>
            <a:fillRect/>
          </a:stretch>
        </p:blipFill>
        <p:spPr>
          <a:xfrm>
            <a:off x="677710" y="1443818"/>
            <a:ext cx="10836579" cy="4597218"/>
          </a:xfrm>
          <a:prstGeom prst="rect">
            <a:avLst/>
          </a:prstGeom>
        </p:spPr>
      </p:pic>
    </p:spTree>
    <p:extLst>
      <p:ext uri="{BB962C8B-B14F-4D97-AF65-F5344CB8AC3E}">
        <p14:creationId xmlns:p14="http://schemas.microsoft.com/office/powerpoint/2010/main" val="3732402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394855"/>
            <a:ext cx="9958892" cy="90482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4900" dirty="0">
                <a:latin typeface="Calibri" panose="020F0502020204030204" pitchFamily="34" charset="0"/>
                <a:ea typeface="Calibri" panose="020F0502020204030204" pitchFamily="34" charset="0"/>
                <a:cs typeface="Times New Roman" panose="02020603050405020304" pitchFamily="18" charset="0"/>
              </a:rPr>
              <a:t>Step 3:  </a:t>
            </a:r>
            <a:r>
              <a:rPr lang="en-US" sz="4900" dirty="0">
                <a:effectLst/>
                <a:latin typeface="Calibri" panose="020F0502020204030204" pitchFamily="34" charset="0"/>
                <a:ea typeface="Calibri" panose="020F0502020204030204" pitchFamily="34" charset="0"/>
                <a:cs typeface="Times New Roman" panose="02020603050405020304" pitchFamily="18" charset="0"/>
              </a:rPr>
              <a:t>If your immigration status has not changed since you entered the US, select the first option. </a:t>
            </a:r>
          </a:p>
          <a:p>
            <a:pPr marL="0" marR="0">
              <a:lnSpc>
                <a:spcPct val="107000"/>
              </a:lnSpc>
              <a:spcBef>
                <a:spcPts val="0"/>
              </a:spcBef>
              <a:spcAft>
                <a:spcPts val="800"/>
              </a:spcAft>
            </a:pPr>
            <a:r>
              <a:rPr lang="en-US" sz="4900" dirty="0">
                <a:effectLst/>
                <a:latin typeface="Calibri" panose="020F0502020204030204" pitchFamily="34" charset="0"/>
                <a:ea typeface="Calibri" panose="020F0502020204030204" pitchFamily="34" charset="0"/>
                <a:cs typeface="Times New Roman" panose="02020603050405020304" pitchFamily="18" charset="0"/>
              </a:rPr>
              <a:t>If your immigration status has changed since you entered the US, select the second option.</a:t>
            </a:r>
          </a:p>
          <a:p>
            <a:pPr marL="0" marR="0">
              <a:lnSpc>
                <a:spcPct val="107000"/>
              </a:lnSpc>
              <a:spcBef>
                <a:spcPts val="0"/>
              </a:spcBef>
              <a:spcAft>
                <a:spcPts val="800"/>
              </a:spcAft>
            </a:pPr>
            <a:r>
              <a:rPr lang="en-US" sz="49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8" name="Picture 7">
            <a:extLst>
              <a:ext uri="{FF2B5EF4-FFF2-40B4-BE49-F238E27FC236}">
                <a16:creationId xmlns:a16="http://schemas.microsoft.com/office/drawing/2014/main" id="{BA9F8A41-CC11-F002-34F9-E77749C47531}"/>
              </a:ext>
            </a:extLst>
          </p:cNvPr>
          <p:cNvPicPr>
            <a:picLocks noChangeAspect="1"/>
          </p:cNvPicPr>
          <p:nvPr/>
        </p:nvPicPr>
        <p:blipFill>
          <a:blip r:embed="rId2"/>
          <a:stretch>
            <a:fillRect/>
          </a:stretch>
        </p:blipFill>
        <p:spPr>
          <a:xfrm>
            <a:off x="677710" y="1289818"/>
            <a:ext cx="10836579" cy="4706248"/>
          </a:xfrm>
          <a:prstGeom prst="rect">
            <a:avLst/>
          </a:prstGeom>
        </p:spPr>
      </p:pic>
    </p:spTree>
    <p:extLst>
      <p:ext uri="{BB962C8B-B14F-4D97-AF65-F5344CB8AC3E}">
        <p14:creationId xmlns:p14="http://schemas.microsoft.com/office/powerpoint/2010/main" val="34528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934720" y="889531"/>
            <a:ext cx="9958892" cy="43270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Step 4:  </a:t>
            </a:r>
            <a:r>
              <a:rPr lang="en-US" sz="2800" dirty="0">
                <a:effectLst/>
                <a:latin typeface="Calibri" panose="020F0502020204030204" pitchFamily="34" charset="0"/>
                <a:ea typeface="Calibri" panose="020F0502020204030204" pitchFamily="34" charset="0"/>
                <a:cs typeface="Times New Roman" panose="02020603050405020304" pitchFamily="18" charset="0"/>
              </a:rPr>
              <a:t>Glacier calculates Number of Days Present in the US based on the information provided.</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this is your first time been to the US, select the first option.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you have previously visited the US, select the second option- enter the visits below.</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b="1"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280521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Cont’d- Step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542BC776-1367-8673-4255-4608866A03AE}"/>
              </a:ext>
            </a:extLst>
          </p:cNvPr>
          <p:cNvPicPr>
            <a:picLocks noChangeAspect="1"/>
          </p:cNvPicPr>
          <p:nvPr/>
        </p:nvPicPr>
        <p:blipFill>
          <a:blip r:embed="rId2"/>
          <a:stretch>
            <a:fillRect/>
          </a:stretch>
        </p:blipFill>
        <p:spPr>
          <a:xfrm>
            <a:off x="353832" y="914401"/>
            <a:ext cx="11484335" cy="4343558"/>
          </a:xfrm>
          <a:prstGeom prst="rect">
            <a:avLst/>
          </a:prstGeom>
        </p:spPr>
      </p:pic>
    </p:spTree>
    <p:extLst>
      <p:ext uri="{BB962C8B-B14F-4D97-AF65-F5344CB8AC3E}">
        <p14:creationId xmlns:p14="http://schemas.microsoft.com/office/powerpoint/2010/main" val="304191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Cont’d- Step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ADAA9168-D91B-1BDD-1B2B-ACC917C52E92}"/>
              </a:ext>
            </a:extLst>
          </p:cNvPr>
          <p:cNvPicPr>
            <a:picLocks noChangeAspect="1"/>
          </p:cNvPicPr>
          <p:nvPr/>
        </p:nvPicPr>
        <p:blipFill>
          <a:blip r:embed="rId2"/>
          <a:stretch>
            <a:fillRect/>
          </a:stretch>
        </p:blipFill>
        <p:spPr>
          <a:xfrm>
            <a:off x="266195" y="716045"/>
            <a:ext cx="11659610" cy="5425910"/>
          </a:xfrm>
          <a:prstGeom prst="rect">
            <a:avLst/>
          </a:prstGeom>
        </p:spPr>
      </p:pic>
    </p:spTree>
    <p:extLst>
      <p:ext uri="{BB962C8B-B14F-4D97-AF65-F5344CB8AC3E}">
        <p14:creationId xmlns:p14="http://schemas.microsoft.com/office/powerpoint/2010/main" val="386896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BCEE3-1735-DA3A-931D-6B490FB304D9}"/>
              </a:ext>
            </a:extLst>
          </p:cNvPr>
          <p:cNvSpPr txBox="1"/>
          <p:nvPr/>
        </p:nvSpPr>
        <p:spPr>
          <a:xfrm>
            <a:off x="2758141" y="687899"/>
            <a:ext cx="6096000" cy="595932"/>
          </a:xfrm>
          <a:prstGeom prst="rect">
            <a:avLst/>
          </a:prstGeom>
          <a:noFill/>
        </p:spPr>
        <p:txBody>
          <a:bodyPr wrap="square">
            <a:spAutoFit/>
          </a:bodyPr>
          <a:lstStyle/>
          <a:p>
            <a:pPr marL="0" marR="0" algn="ctr">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Glacier Guide for Foreign Nationals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0E171D0-7F4C-3068-EA05-0D17DDF27D11}"/>
              </a:ext>
            </a:extLst>
          </p:cNvPr>
          <p:cNvSpPr txBox="1"/>
          <p:nvPr/>
        </p:nvSpPr>
        <p:spPr>
          <a:xfrm>
            <a:off x="884129" y="1431349"/>
            <a:ext cx="10698166" cy="3884140"/>
          </a:xfrm>
          <a:prstGeom prst="rect">
            <a:avLst/>
          </a:prstGeom>
          <a:noFill/>
        </p:spPr>
        <p:txBody>
          <a:bodyPr wrap="square">
            <a:spAutoFit/>
          </a:bodyPr>
          <a:lstStyle/>
          <a:p>
            <a:pPr>
              <a:spcBef>
                <a:spcPct val="40000"/>
              </a:spcBef>
            </a:pPr>
            <a:r>
              <a:rPr lang="en-US" altLang="en-US" sz="2800" dirty="0">
                <a:latin typeface="Calibri" panose="020F0502020204030204" pitchFamily="34" charset="0"/>
              </a:rPr>
              <a:t>Foreign National employees and/or individuals who expect to receive payments from the University of Maryland, Baltimore (UMB) must complete a Glacier record.</a:t>
            </a:r>
          </a:p>
          <a:p>
            <a:pPr>
              <a:spcBef>
                <a:spcPct val="40000"/>
              </a:spcBef>
            </a:pPr>
            <a:r>
              <a:rPr lang="en-US" altLang="en-US" sz="2800" dirty="0">
                <a:latin typeface="Calibri" panose="020F0502020204030204" pitchFamily="34" charset="0"/>
              </a:rPr>
              <a:t>You will receive an email from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support@online-tax.net</a:t>
            </a:r>
            <a:r>
              <a:rPr lang="en-US" sz="2800" dirty="0">
                <a:effectLst/>
                <a:latin typeface="Calibri" panose="020F0502020204030204" pitchFamily="34" charset="0"/>
                <a:ea typeface="Calibri" panose="020F0502020204030204" pitchFamily="34" charset="0"/>
                <a:cs typeface="Times New Roman" panose="02020603050405020304" pitchFamily="18" charset="0"/>
              </a:rPr>
              <a:t> (see below example):</a:t>
            </a:r>
          </a:p>
          <a:p>
            <a:pPr>
              <a:spcBef>
                <a:spcPct val="40000"/>
              </a:spcBef>
            </a:pPr>
            <a:r>
              <a:rPr lang="en-US" altLang="en-US" sz="2800" dirty="0">
                <a:latin typeface="Calibri" panose="020F0502020204030204" pitchFamily="34" charset="0"/>
                <a:cs typeface="Times New Roman" panose="02020603050405020304" pitchFamily="18" charset="0"/>
              </a:rPr>
              <a:t>Please note:  If you have any questions on any GLACIER pages, click on the ‘Online Support’ or ‘Contact GLACIER support’ icon on the bottom right, you will get immediate support from GLACIER.</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92043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Step 5:  Review the Tax Residency Status Summary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DE0C7643-6B09-E06C-4398-A53B99307C97}"/>
              </a:ext>
            </a:extLst>
          </p:cNvPr>
          <p:cNvPicPr>
            <a:picLocks noChangeAspect="1"/>
          </p:cNvPicPr>
          <p:nvPr/>
        </p:nvPicPr>
        <p:blipFill>
          <a:blip r:embed="rId2"/>
          <a:stretch>
            <a:fillRect/>
          </a:stretch>
        </p:blipFill>
        <p:spPr>
          <a:xfrm>
            <a:off x="284594" y="1299678"/>
            <a:ext cx="11907406" cy="4258644"/>
          </a:xfrm>
          <a:prstGeom prst="rect">
            <a:avLst/>
          </a:prstGeom>
        </p:spPr>
      </p:pic>
    </p:spTree>
    <p:extLst>
      <p:ext uri="{BB962C8B-B14F-4D97-AF65-F5344CB8AC3E}">
        <p14:creationId xmlns:p14="http://schemas.microsoft.com/office/powerpoint/2010/main" val="87566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Step 6:  </a:t>
            </a:r>
            <a:r>
              <a:rPr lang="en-US" sz="6400" dirty="0">
                <a:effectLst/>
                <a:latin typeface="Calibri" panose="020F0502020204030204" pitchFamily="34" charset="0"/>
                <a:ea typeface="Calibri" panose="020F0502020204030204" pitchFamily="34" charset="0"/>
                <a:cs typeface="Times New Roman" panose="02020603050405020304" pitchFamily="18" charset="0"/>
              </a:rPr>
              <a:t>Tax Withholding and Tax Treaty Exemption Review.</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1F13F2DB-F822-A118-CEB0-98CFB09ED13A}"/>
              </a:ext>
            </a:extLst>
          </p:cNvPr>
          <p:cNvPicPr>
            <a:picLocks noChangeAspect="1"/>
          </p:cNvPicPr>
          <p:nvPr/>
        </p:nvPicPr>
        <p:blipFill>
          <a:blip r:embed="rId2"/>
          <a:stretch>
            <a:fillRect/>
          </a:stretch>
        </p:blipFill>
        <p:spPr>
          <a:xfrm>
            <a:off x="445280" y="1299678"/>
            <a:ext cx="11301439" cy="4036820"/>
          </a:xfrm>
          <a:prstGeom prst="rect">
            <a:avLst/>
          </a:prstGeom>
        </p:spPr>
      </p:pic>
    </p:spTree>
    <p:extLst>
      <p:ext uri="{BB962C8B-B14F-4D97-AF65-F5344CB8AC3E}">
        <p14:creationId xmlns:p14="http://schemas.microsoft.com/office/powerpoint/2010/main" val="287065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6400" dirty="0">
                <a:latin typeface="Calibri" panose="020F0502020204030204" pitchFamily="34" charset="0"/>
                <a:ea typeface="Calibri" panose="020F0502020204030204" pitchFamily="34" charset="0"/>
                <a:cs typeface="Times New Roman" panose="02020603050405020304" pitchFamily="18" charset="0"/>
              </a:rPr>
              <a:t>Step 7:  </a:t>
            </a:r>
            <a:r>
              <a:rPr lang="en-US" sz="6400" dirty="0">
                <a:effectLst/>
                <a:latin typeface="Calibri" panose="020F0502020204030204" pitchFamily="34" charset="0"/>
                <a:ea typeface="Calibri" panose="020F0502020204030204" pitchFamily="34" charset="0"/>
                <a:cs typeface="Times New Roman" panose="02020603050405020304" pitchFamily="18" charset="0"/>
              </a:rPr>
              <a:t>Tax Treaty Exemption Verification Review.</a:t>
            </a:r>
          </a:p>
          <a:p>
            <a:pPr marL="0" marR="0">
              <a:lnSpc>
                <a:spcPct val="107000"/>
              </a:lnSpc>
              <a:spcBef>
                <a:spcPts val="0"/>
              </a:spcBef>
              <a:spcAft>
                <a:spcPts val="800"/>
              </a:spcAft>
            </a:pPr>
            <a:r>
              <a:rPr lang="en-US" sz="64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150EFACC-9ABF-F52F-4D99-BA9E6AB757DA}"/>
              </a:ext>
            </a:extLst>
          </p:cNvPr>
          <p:cNvPicPr>
            <a:picLocks noChangeAspect="1"/>
          </p:cNvPicPr>
          <p:nvPr/>
        </p:nvPicPr>
        <p:blipFill>
          <a:blip r:embed="rId2"/>
          <a:stretch>
            <a:fillRect/>
          </a:stretch>
        </p:blipFill>
        <p:spPr>
          <a:xfrm>
            <a:off x="731520" y="1299678"/>
            <a:ext cx="11087596" cy="4080211"/>
          </a:xfrm>
          <a:prstGeom prst="rect">
            <a:avLst/>
          </a:prstGeom>
        </p:spPr>
      </p:pic>
    </p:spTree>
    <p:extLst>
      <p:ext uri="{BB962C8B-B14F-4D97-AF65-F5344CB8AC3E}">
        <p14:creationId xmlns:p14="http://schemas.microsoft.com/office/powerpoint/2010/main" val="1328333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934720" y="889531"/>
            <a:ext cx="9958892" cy="43270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Step 8:  </a:t>
            </a:r>
            <a:r>
              <a:rPr lang="en-US" sz="2000" dirty="0">
                <a:effectLst/>
                <a:latin typeface="Calibri" panose="020F0502020204030204" pitchFamily="34" charset="0"/>
                <a:ea typeface="Calibri" panose="020F0502020204030204" pitchFamily="34" charset="0"/>
                <a:cs typeface="Times New Roman" panose="02020603050405020304" pitchFamily="18" charset="0"/>
              </a:rPr>
              <a:t>Tax Summary Report is available.  Based on the information provided, GLACIER has made the determination.</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Nonresident Alien for US Tax Purposes.  Employee must file a ‘NRA’ W4 and MW507 forms.</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No Tax Treaty exemptions</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FICA Tax Exempt</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Forms required to be completed-</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Tax Summary Report </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Tax forms W-4 (Federal) and MW507 (State)– Forms must be retrieved from link </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Employee - Tax Form Table - Payroll Services (umaryland.edu)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Attach required document copies-</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I-94/I-o4W</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Visa sticker page</a:t>
            </a:r>
          </a:p>
          <a:p>
            <a:pPr marL="742950" marR="0" lvl="1" indent="-285750">
              <a:lnSpc>
                <a:spcPct val="107000"/>
              </a:lnSpc>
              <a:spcBef>
                <a:spcPts val="0"/>
              </a:spcBef>
              <a:spcAft>
                <a:spcPts val="80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Form DS-2019</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b="1"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7846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Cont’d Step 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77AEFBFB-8159-63AD-5F41-7E7F6DC15F03}"/>
              </a:ext>
            </a:extLst>
          </p:cNvPr>
          <p:cNvPicPr>
            <a:picLocks noChangeAspect="1"/>
          </p:cNvPicPr>
          <p:nvPr/>
        </p:nvPicPr>
        <p:blipFill>
          <a:blip r:embed="rId2"/>
          <a:stretch>
            <a:fillRect/>
          </a:stretch>
        </p:blipFill>
        <p:spPr>
          <a:xfrm>
            <a:off x="731520" y="1173284"/>
            <a:ext cx="10728959" cy="5122585"/>
          </a:xfrm>
          <a:prstGeom prst="rect">
            <a:avLst/>
          </a:prstGeom>
        </p:spPr>
      </p:pic>
    </p:spTree>
    <p:extLst>
      <p:ext uri="{BB962C8B-B14F-4D97-AF65-F5344CB8AC3E}">
        <p14:creationId xmlns:p14="http://schemas.microsoft.com/office/powerpoint/2010/main" val="3993450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Step 9: </a:t>
            </a:r>
            <a:r>
              <a:rPr lang="en-US" sz="1400" dirty="0">
                <a:effectLst/>
                <a:latin typeface="Calibri" panose="020F0502020204030204" pitchFamily="34" charset="0"/>
                <a:ea typeface="Calibri" panose="020F0502020204030204" pitchFamily="34" charset="0"/>
                <a:cs typeface="Times New Roman" panose="02020603050405020304" pitchFamily="18" charset="0"/>
              </a:rPr>
              <a:t>Click ‘Review and PRINT Forms’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84E6FF75-4A46-5477-FACA-43596DDB9228}"/>
              </a:ext>
            </a:extLst>
          </p:cNvPr>
          <p:cNvPicPr>
            <a:picLocks noChangeAspect="1"/>
          </p:cNvPicPr>
          <p:nvPr/>
        </p:nvPicPr>
        <p:blipFill>
          <a:blip r:embed="rId2"/>
          <a:stretch>
            <a:fillRect/>
          </a:stretch>
        </p:blipFill>
        <p:spPr>
          <a:xfrm>
            <a:off x="709534" y="997527"/>
            <a:ext cx="11141405" cy="5353997"/>
          </a:xfrm>
          <a:prstGeom prst="rect">
            <a:avLst/>
          </a:prstGeom>
        </p:spPr>
      </p:pic>
    </p:spTree>
    <p:extLst>
      <p:ext uri="{BB962C8B-B14F-4D97-AF65-F5344CB8AC3E}">
        <p14:creationId xmlns:p14="http://schemas.microsoft.com/office/powerpoint/2010/main" val="117875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934720" y="889531"/>
            <a:ext cx="9958892" cy="45219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Step 10:  </a:t>
            </a:r>
            <a:r>
              <a:rPr lang="en-US" sz="1800" dirty="0">
                <a:effectLst/>
                <a:latin typeface="Calibri" panose="020F0502020204030204" pitchFamily="34" charset="0"/>
                <a:ea typeface="Calibri" panose="020F0502020204030204" pitchFamily="34" charset="0"/>
                <a:cs typeface="Times New Roman" panose="02020603050405020304" pitchFamily="18" charset="0"/>
              </a:rPr>
              <a:t>Print the Tax Summary Report.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date should be the same as the Immigration Document, i.e.  DS-2019 for J1, I-20 for F1, etc.</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Tax Residency has been determined as </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N</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on</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R</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esident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lien For US Tax Purposes (NRA).</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 Tax Treaty available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FICA tax Exempt- submit the GLACIER packet to your department payroll representative at your earliest convenience.  FICA tax will not be turned off until GLACIER packet has been processed by The Office Of The Controller- Payroll Services (OOTC-PS).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the Required Forms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Form W4- You must complete the following 2 Tax forms (forms must be typed with wet signature).  The forms must be retrieved from our webpage at: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Employee - Tax Form Table - Payroll Services (umaryland.edu)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W-4 (Federal) and </a:t>
            </a:r>
          </a:p>
          <a:p>
            <a:pPr marL="1143000" marR="0" lvl="2" indent="-228600">
              <a:lnSpc>
                <a:spcPct val="107000"/>
              </a:lnSpc>
              <a:spcBef>
                <a:spcPts val="0"/>
              </a:spcBef>
              <a:spcAft>
                <a:spcPts val="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MW507 (State)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Attach the required Document Copies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 and Date the Tax Summary Report in black ink</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b="1"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4111456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Cont’d- Step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8331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1873B51B-B2EE-367E-B4D7-AEBD02503244}"/>
              </a:ext>
            </a:extLst>
          </p:cNvPr>
          <p:cNvPicPr>
            <a:picLocks noChangeAspect="1"/>
          </p:cNvPicPr>
          <p:nvPr/>
        </p:nvPicPr>
        <p:blipFill>
          <a:blip r:embed="rId2"/>
          <a:stretch>
            <a:fillRect/>
          </a:stretch>
        </p:blipFill>
        <p:spPr>
          <a:xfrm>
            <a:off x="2891512" y="436581"/>
            <a:ext cx="6408975" cy="5747287"/>
          </a:xfrm>
          <a:prstGeom prst="rect">
            <a:avLst/>
          </a:prstGeom>
        </p:spPr>
      </p:pic>
    </p:spTree>
    <p:extLst>
      <p:ext uri="{BB962C8B-B14F-4D97-AF65-F5344CB8AC3E}">
        <p14:creationId xmlns:p14="http://schemas.microsoft.com/office/powerpoint/2010/main" val="3875144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Cont’d- Step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8331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D1834157-22DE-E552-8151-E71B65816F50}"/>
              </a:ext>
            </a:extLst>
          </p:cNvPr>
          <p:cNvPicPr>
            <a:picLocks noChangeAspect="1"/>
          </p:cNvPicPr>
          <p:nvPr/>
        </p:nvPicPr>
        <p:blipFill>
          <a:blip r:embed="rId2"/>
          <a:stretch>
            <a:fillRect/>
          </a:stretch>
        </p:blipFill>
        <p:spPr>
          <a:xfrm>
            <a:off x="2952477" y="436581"/>
            <a:ext cx="6791130" cy="5724376"/>
          </a:xfrm>
          <a:prstGeom prst="rect">
            <a:avLst/>
          </a:prstGeom>
        </p:spPr>
      </p:pic>
    </p:spTree>
    <p:extLst>
      <p:ext uri="{BB962C8B-B14F-4D97-AF65-F5344CB8AC3E}">
        <p14:creationId xmlns:p14="http://schemas.microsoft.com/office/powerpoint/2010/main" val="664509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8000" dirty="0">
                <a:latin typeface="Calibri" panose="020F0502020204030204" pitchFamily="34" charset="0"/>
                <a:ea typeface="Calibri" panose="020F0502020204030204" pitchFamily="34" charset="0"/>
                <a:cs typeface="Times New Roman" panose="02020603050405020304" pitchFamily="18" charset="0"/>
              </a:rPr>
              <a:t>Step 11:  </a:t>
            </a:r>
            <a:r>
              <a:rPr lang="en-US" sz="8000" dirty="0">
                <a:effectLst/>
                <a:latin typeface="Calibri" panose="020F0502020204030204" pitchFamily="34" charset="0"/>
                <a:ea typeface="Calibri" panose="020F0502020204030204" pitchFamily="34" charset="0"/>
                <a:cs typeface="Times New Roman" panose="02020603050405020304" pitchFamily="18" charset="0"/>
              </a:rPr>
              <a:t>Submit the GLACIER packet to your department payroll representative for review and submission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0" dirty="0">
                <a:effectLst/>
                <a:latin typeface="Calibri" panose="020F0502020204030204" pitchFamily="34" charset="0"/>
                <a:ea typeface="Calibri" panose="020F0502020204030204" pitchFamily="34" charset="0"/>
                <a:cs typeface="Times New Roman" panose="02020603050405020304" pitchFamily="18" charset="0"/>
              </a:rPr>
              <a:t>Then Click NEXT.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27E42788-2C36-82CB-913C-543AD658198A}"/>
              </a:ext>
            </a:extLst>
          </p:cNvPr>
          <p:cNvPicPr>
            <a:picLocks noChangeAspect="1"/>
          </p:cNvPicPr>
          <p:nvPr/>
        </p:nvPicPr>
        <p:blipFill>
          <a:blip r:embed="rId2"/>
          <a:stretch>
            <a:fillRect/>
          </a:stretch>
        </p:blipFill>
        <p:spPr>
          <a:xfrm>
            <a:off x="731520" y="1568115"/>
            <a:ext cx="11460480" cy="3975525"/>
          </a:xfrm>
          <a:prstGeom prst="rect">
            <a:avLst/>
          </a:prstGeom>
        </p:spPr>
      </p:pic>
    </p:spTree>
    <p:extLst>
      <p:ext uri="{BB962C8B-B14F-4D97-AF65-F5344CB8AC3E}">
        <p14:creationId xmlns:p14="http://schemas.microsoft.com/office/powerpoint/2010/main" val="153859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288587" y="2639987"/>
            <a:ext cx="11614825"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0" i="0" strike="noStrike" dirty="0">
              <a:effectLst/>
              <a:latin typeface="+mn-lt"/>
            </a:endParaRPr>
          </a:p>
        </p:txBody>
      </p:sp>
      <p:pic>
        <p:nvPicPr>
          <p:cNvPr id="4" name="Picture 3">
            <a:extLst>
              <a:ext uri="{FF2B5EF4-FFF2-40B4-BE49-F238E27FC236}">
                <a16:creationId xmlns:a16="http://schemas.microsoft.com/office/drawing/2014/main" id="{E48F77FB-49A3-A79F-EEDC-6743AB89AE16}"/>
              </a:ext>
            </a:extLst>
          </p:cNvPr>
          <p:cNvPicPr>
            <a:picLocks noChangeAspect="1"/>
          </p:cNvPicPr>
          <p:nvPr/>
        </p:nvPicPr>
        <p:blipFill>
          <a:blip r:embed="rId2"/>
          <a:stretch>
            <a:fillRect/>
          </a:stretch>
        </p:blipFill>
        <p:spPr>
          <a:xfrm>
            <a:off x="380973" y="400455"/>
            <a:ext cx="11522439" cy="4873436"/>
          </a:xfrm>
          <a:prstGeom prst="rect">
            <a:avLst/>
          </a:prstGeom>
        </p:spPr>
      </p:pic>
    </p:spTree>
    <p:extLst>
      <p:ext uri="{BB962C8B-B14F-4D97-AF65-F5344CB8AC3E}">
        <p14:creationId xmlns:p14="http://schemas.microsoft.com/office/powerpoint/2010/main" val="2797766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5000" dirty="0">
                <a:latin typeface="Calibri" panose="020F0502020204030204" pitchFamily="34" charset="0"/>
                <a:ea typeface="Calibri" panose="020F0502020204030204" pitchFamily="34" charset="0"/>
                <a:cs typeface="Times New Roman" panose="02020603050405020304" pitchFamily="18" charset="0"/>
              </a:rPr>
              <a:t>Step 12:  </a:t>
            </a:r>
            <a:r>
              <a:rPr lang="en-US" sz="5000" dirty="0">
                <a:effectLst/>
                <a:latin typeface="Calibri" panose="020F0502020204030204" pitchFamily="34" charset="0"/>
                <a:ea typeface="Calibri" panose="020F0502020204030204" pitchFamily="34" charset="0"/>
                <a:cs typeface="Times New Roman" panose="02020603050405020304" pitchFamily="18" charset="0"/>
              </a:rPr>
              <a:t>Click ‘Exit’ to Exit and Save your Individual Record OR</a:t>
            </a:r>
          </a:p>
          <a:p>
            <a:pPr marL="0" marR="0">
              <a:lnSpc>
                <a:spcPct val="107000"/>
              </a:lnSpc>
              <a:spcBef>
                <a:spcPts val="0"/>
              </a:spcBef>
              <a:spcAft>
                <a:spcPts val="800"/>
              </a:spcAft>
            </a:pPr>
            <a:r>
              <a:rPr lang="en-US" sz="5000" dirty="0">
                <a:effectLst/>
                <a:latin typeface="Calibri" panose="020F0502020204030204" pitchFamily="34" charset="0"/>
                <a:ea typeface="Calibri" panose="020F0502020204030204" pitchFamily="34" charset="0"/>
                <a:cs typeface="Times New Roman" panose="02020603050405020304" pitchFamily="18" charset="0"/>
              </a:rPr>
              <a:t>Click ‘Return’ to Select other activities to perform.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B1B68889-21A6-9605-0AE7-2334F7CCADEB}"/>
              </a:ext>
            </a:extLst>
          </p:cNvPr>
          <p:cNvPicPr>
            <a:picLocks noChangeAspect="1"/>
          </p:cNvPicPr>
          <p:nvPr/>
        </p:nvPicPr>
        <p:blipFill>
          <a:blip r:embed="rId2"/>
          <a:stretch>
            <a:fillRect/>
          </a:stretch>
        </p:blipFill>
        <p:spPr>
          <a:xfrm>
            <a:off x="599606" y="1299678"/>
            <a:ext cx="11592393" cy="4021830"/>
          </a:xfrm>
          <a:prstGeom prst="rect">
            <a:avLst/>
          </a:prstGeom>
        </p:spPr>
      </p:pic>
    </p:spTree>
    <p:extLst>
      <p:ext uri="{BB962C8B-B14F-4D97-AF65-F5344CB8AC3E}">
        <p14:creationId xmlns:p14="http://schemas.microsoft.com/office/powerpoint/2010/main" val="694675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4081117"/>
          </a:xfrm>
          <a:prstGeom prst="rect">
            <a:avLst/>
          </a:prstGeom>
          <a:noFill/>
        </p:spPr>
        <p:txBody>
          <a:bodyPr wrap="square">
            <a:spAutoFit/>
          </a:bodyPr>
          <a:lstStyle/>
          <a:p>
            <a:pPr marL="971550" lvl="3">
              <a:spcBef>
                <a:spcPct val="60000"/>
              </a:spcBef>
              <a:buSzPct val="90000"/>
            </a:pPr>
            <a:r>
              <a:rPr lang="en-US" altLang="en-US" sz="2400" dirty="0">
                <a:latin typeface="Calibri" panose="020F0502020204030204" pitchFamily="34" charset="0"/>
              </a:rPr>
              <a:t>Employees must update their GLACIER record if they have any changes on Visa type, Status, or estimated departure date.  This is important because it may affect their tax treaty benefits and/or FICA taxes.  Employees should also validate their paychecks.  See below example 1 and 2.</a:t>
            </a:r>
          </a:p>
          <a:p>
            <a:pPr marL="971550" lvl="3">
              <a:spcBef>
                <a:spcPct val="60000"/>
              </a:spcBef>
              <a:buSzPct val="90000"/>
            </a:pPr>
            <a:r>
              <a:rPr lang="en-US" altLang="en-US" sz="2400" dirty="0">
                <a:latin typeface="Calibri" panose="020F0502020204030204" pitchFamily="34" charset="0"/>
              </a:rPr>
              <a:t>Employees who was granted a green card or permanent residency must update their GLACIER record.  Print and Submit the updated change.  See below example on Status change to US Permanent Residence.</a:t>
            </a:r>
          </a:p>
          <a:p>
            <a:pPr marL="514350" lvl="2">
              <a:spcBef>
                <a:spcPct val="60000"/>
              </a:spcBef>
              <a:buSzPct val="90000"/>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322415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158419"/>
            <a:ext cx="9958892" cy="863097"/>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 1:  GLACIER Tax Summary Report Decision </a:t>
            </a:r>
          </a:p>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Eligible for Tax Treaty </a:t>
            </a:r>
            <a:r>
              <a:rPr lang="en-US" sz="2800" dirty="0">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Exempt from FICA Tax</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A55F169B-1FBC-E85F-3F01-B4480A5DA031}"/>
              </a:ext>
            </a:extLst>
          </p:cNvPr>
          <p:cNvPicPr>
            <a:picLocks noChangeAspect="1"/>
          </p:cNvPicPr>
          <p:nvPr/>
        </p:nvPicPr>
        <p:blipFill>
          <a:blip r:embed="rId2"/>
          <a:stretch>
            <a:fillRect/>
          </a:stretch>
        </p:blipFill>
        <p:spPr>
          <a:xfrm>
            <a:off x="315729" y="1114237"/>
            <a:ext cx="11560542" cy="4343776"/>
          </a:xfrm>
          <a:prstGeom prst="rect">
            <a:avLst/>
          </a:prstGeom>
        </p:spPr>
      </p:pic>
    </p:spTree>
    <p:extLst>
      <p:ext uri="{BB962C8B-B14F-4D97-AF65-F5344CB8AC3E}">
        <p14:creationId xmlns:p14="http://schemas.microsoft.com/office/powerpoint/2010/main" val="1408530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246990"/>
            <a:ext cx="10412730" cy="863097"/>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 1:  Validate Pay</a:t>
            </a:r>
            <a:r>
              <a:rPr lang="en-US" sz="2800" dirty="0">
                <a:latin typeface="Calibri" panose="020F0502020204030204" pitchFamily="34" charset="0"/>
                <a:ea typeface="Calibri" panose="020F0502020204030204" pitchFamily="34" charset="0"/>
                <a:cs typeface="Times New Roman" panose="02020603050405020304" pitchFamily="18" charset="0"/>
              </a:rPr>
              <a:t>check based on GLACIER Tax Summary Report Decision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Eligible for Tax Treaty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Exempt from FICA Tax </a:t>
            </a: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12" name="Picture 11">
            <a:extLst>
              <a:ext uri="{FF2B5EF4-FFF2-40B4-BE49-F238E27FC236}">
                <a16:creationId xmlns:a16="http://schemas.microsoft.com/office/drawing/2014/main" id="{9CDA01A7-8F81-D35D-7913-1B65B4DF7074}"/>
              </a:ext>
            </a:extLst>
          </p:cNvPr>
          <p:cNvPicPr>
            <a:picLocks noChangeAspect="1"/>
          </p:cNvPicPr>
          <p:nvPr/>
        </p:nvPicPr>
        <p:blipFill>
          <a:blip r:embed="rId2"/>
          <a:stretch>
            <a:fillRect/>
          </a:stretch>
        </p:blipFill>
        <p:spPr>
          <a:xfrm>
            <a:off x="525297" y="1173284"/>
            <a:ext cx="11141405" cy="4511431"/>
          </a:xfrm>
          <a:prstGeom prst="rect">
            <a:avLst/>
          </a:prstGeom>
        </p:spPr>
      </p:pic>
    </p:spTree>
    <p:extLst>
      <p:ext uri="{BB962C8B-B14F-4D97-AF65-F5344CB8AC3E}">
        <p14:creationId xmlns:p14="http://schemas.microsoft.com/office/powerpoint/2010/main" val="268823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158419"/>
            <a:ext cx="9958892" cy="863097"/>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 2:  GLACIER Tax Summary Report Decision </a:t>
            </a:r>
          </a:p>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Eligible for Tax Treaty </a:t>
            </a:r>
            <a:r>
              <a:rPr lang="en-US" sz="2800" dirty="0">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Subject to FICA Tax</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7C304F12-6036-560F-B816-FB50493F95F1}"/>
              </a:ext>
            </a:extLst>
          </p:cNvPr>
          <p:cNvPicPr>
            <a:picLocks noChangeAspect="1"/>
          </p:cNvPicPr>
          <p:nvPr/>
        </p:nvPicPr>
        <p:blipFill>
          <a:blip r:embed="rId2"/>
          <a:stretch>
            <a:fillRect/>
          </a:stretch>
        </p:blipFill>
        <p:spPr>
          <a:xfrm>
            <a:off x="292867" y="897691"/>
            <a:ext cx="11606266" cy="4398209"/>
          </a:xfrm>
          <a:prstGeom prst="rect">
            <a:avLst/>
          </a:prstGeom>
        </p:spPr>
      </p:pic>
    </p:spTree>
    <p:extLst>
      <p:ext uri="{BB962C8B-B14F-4D97-AF65-F5344CB8AC3E}">
        <p14:creationId xmlns:p14="http://schemas.microsoft.com/office/powerpoint/2010/main" val="287139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246990"/>
            <a:ext cx="10412730" cy="863097"/>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 2:  Validate Pay</a:t>
            </a:r>
            <a:r>
              <a:rPr lang="en-US" sz="2800" dirty="0">
                <a:latin typeface="Calibri" panose="020F0502020204030204" pitchFamily="34" charset="0"/>
                <a:ea typeface="Calibri" panose="020F0502020204030204" pitchFamily="34" charset="0"/>
                <a:cs typeface="Times New Roman" panose="02020603050405020304" pitchFamily="18" charset="0"/>
              </a:rPr>
              <a:t>check based on GLACIER Tax Summary Report Decision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Eligible for Tax Treaty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Subject to FICA Tax </a:t>
            </a: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9BE2931E-D194-7920-D867-CC60660F326E}"/>
              </a:ext>
            </a:extLst>
          </p:cNvPr>
          <p:cNvPicPr>
            <a:picLocks noChangeAspect="1"/>
          </p:cNvPicPr>
          <p:nvPr/>
        </p:nvPicPr>
        <p:blipFill>
          <a:blip r:embed="rId2"/>
          <a:stretch>
            <a:fillRect/>
          </a:stretch>
        </p:blipFill>
        <p:spPr>
          <a:xfrm>
            <a:off x="572547" y="1110088"/>
            <a:ext cx="11383472" cy="4448234"/>
          </a:xfrm>
          <a:prstGeom prst="rect">
            <a:avLst/>
          </a:prstGeom>
        </p:spPr>
      </p:pic>
    </p:spTree>
    <p:extLst>
      <p:ext uri="{BB962C8B-B14F-4D97-AF65-F5344CB8AC3E}">
        <p14:creationId xmlns:p14="http://schemas.microsoft.com/office/powerpoint/2010/main" val="127457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Update Immigration Status to US Permanent Resident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8" name="Picture 7">
            <a:extLst>
              <a:ext uri="{FF2B5EF4-FFF2-40B4-BE49-F238E27FC236}">
                <a16:creationId xmlns:a16="http://schemas.microsoft.com/office/drawing/2014/main" id="{B6494DEC-AE4B-A6D7-CBFB-C63594245CD8}"/>
              </a:ext>
            </a:extLst>
          </p:cNvPr>
          <p:cNvPicPr>
            <a:picLocks noChangeAspect="1"/>
          </p:cNvPicPr>
          <p:nvPr/>
        </p:nvPicPr>
        <p:blipFill>
          <a:blip r:embed="rId2"/>
          <a:stretch>
            <a:fillRect/>
          </a:stretch>
        </p:blipFill>
        <p:spPr>
          <a:xfrm>
            <a:off x="434195" y="1459635"/>
            <a:ext cx="11026285" cy="3979140"/>
          </a:xfrm>
          <a:prstGeom prst="rect">
            <a:avLst/>
          </a:prstGeom>
        </p:spPr>
      </p:pic>
    </p:spTree>
    <p:extLst>
      <p:ext uri="{BB962C8B-B14F-4D97-AF65-F5344CB8AC3E}">
        <p14:creationId xmlns:p14="http://schemas.microsoft.com/office/powerpoint/2010/main" val="1810081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201927"/>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Updated status to Permanent Resident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99678"/>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57F8E159-D007-9124-5CA6-714D3314C1B0}"/>
              </a:ext>
            </a:extLst>
          </p:cNvPr>
          <p:cNvPicPr>
            <a:picLocks noChangeAspect="1"/>
          </p:cNvPicPr>
          <p:nvPr/>
        </p:nvPicPr>
        <p:blipFill>
          <a:blip r:embed="rId2"/>
          <a:stretch>
            <a:fillRect/>
          </a:stretch>
        </p:blipFill>
        <p:spPr>
          <a:xfrm>
            <a:off x="1068470" y="904875"/>
            <a:ext cx="5425910" cy="4905581"/>
          </a:xfrm>
          <a:prstGeom prst="rect">
            <a:avLst/>
          </a:prstGeom>
        </p:spPr>
      </p:pic>
      <p:sp>
        <p:nvSpPr>
          <p:cNvPr id="7" name="TextBox 6">
            <a:extLst>
              <a:ext uri="{FF2B5EF4-FFF2-40B4-BE49-F238E27FC236}">
                <a16:creationId xmlns:a16="http://schemas.microsoft.com/office/drawing/2014/main" id="{4B5FEF9A-E595-5E31-38BD-D23E649E73F0}"/>
              </a:ext>
            </a:extLst>
          </p:cNvPr>
          <p:cNvSpPr txBox="1"/>
          <p:nvPr/>
        </p:nvSpPr>
        <p:spPr>
          <a:xfrm>
            <a:off x="6724650" y="2000250"/>
            <a:ext cx="5239511" cy="2031325"/>
          </a:xfrm>
          <a:prstGeom prst="rect">
            <a:avLst/>
          </a:prstGeom>
          <a:noFill/>
        </p:spPr>
        <p:txBody>
          <a:bodyPr wrap="none" rtlCol="0">
            <a:spAutoFit/>
          </a:bodyPr>
          <a:lstStyle/>
          <a:p>
            <a:r>
              <a:rPr lang="en-US" dirty="0"/>
              <a:t>Print out the GLACIER Record Summary and Complete</a:t>
            </a:r>
          </a:p>
          <a:p>
            <a:r>
              <a:rPr lang="en-US" dirty="0"/>
              <a:t>A Permanent Resident Certificate and send them </a:t>
            </a:r>
          </a:p>
          <a:p>
            <a:r>
              <a:rPr lang="en-US" dirty="0"/>
              <a:t>To your Payroll Representative to be submitted</a:t>
            </a:r>
          </a:p>
          <a:p>
            <a:r>
              <a:rPr lang="en-US" dirty="0"/>
              <a:t>To the OOTC-PS office.</a:t>
            </a:r>
          </a:p>
          <a:p>
            <a:endParaRPr lang="en-US" dirty="0"/>
          </a:p>
          <a:p>
            <a:r>
              <a:rPr lang="en-US" dirty="0"/>
              <a:t>The Permanent Resident Certificate can be found at:</a:t>
            </a:r>
          </a:p>
          <a:p>
            <a:r>
              <a:rPr lang="en-US" dirty="0">
                <a:hlinkClick r:id="rId3"/>
              </a:rPr>
              <a:t>Payroll Forms - Payroll Services (umaryland.edu)</a:t>
            </a:r>
            <a:endParaRPr lang="en-US" dirty="0"/>
          </a:p>
        </p:txBody>
      </p:sp>
    </p:spTree>
    <p:extLst>
      <p:ext uri="{BB962C8B-B14F-4D97-AF65-F5344CB8AC3E}">
        <p14:creationId xmlns:p14="http://schemas.microsoft.com/office/powerpoint/2010/main" val="1796388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5CB1-9C2C-02B5-C1C5-BB6C2A1EEB4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4C935A7-601C-1737-0048-A65E4976D567}"/>
              </a:ext>
            </a:extLst>
          </p:cNvPr>
          <p:cNvSpPr txBox="1">
            <a:spLocks noChangeArrowheads="1"/>
          </p:cNvSpPr>
          <p:nvPr/>
        </p:nvSpPr>
        <p:spPr>
          <a:xfrm>
            <a:off x="1668223" y="201927"/>
            <a:ext cx="995889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2800" b="1" i="0" strike="noStrike" dirty="0">
                <a:solidFill>
                  <a:srgbClr val="000000"/>
                </a:solidFill>
                <a:effectLst/>
                <a:latin typeface="+mn-lt"/>
              </a:rPr>
              <a:t>When to update/submit an updated Glacier Packet</a:t>
            </a:r>
            <a:r>
              <a:rPr lang="en-US" sz="2800" dirty="0">
                <a:latin typeface="+mn-lt"/>
              </a:rPr>
              <a:t> </a:t>
            </a:r>
            <a:endParaRPr lang="en-US" sz="2800" dirty="0">
              <a:effectLst/>
              <a:latin typeface="+mn-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45DD12E-1E15-70B4-CD7B-BBFE07F0984B}"/>
              </a:ext>
            </a:extLst>
          </p:cNvPr>
          <p:cNvPicPr>
            <a:picLocks noChangeAspect="1"/>
          </p:cNvPicPr>
          <p:nvPr/>
        </p:nvPicPr>
        <p:blipFill>
          <a:blip r:embed="rId3"/>
          <a:stretch>
            <a:fillRect/>
          </a:stretch>
        </p:blipFill>
        <p:spPr>
          <a:xfrm>
            <a:off x="564885" y="904009"/>
            <a:ext cx="10607959" cy="4800600"/>
          </a:xfrm>
          <a:prstGeom prst="rect">
            <a:avLst/>
          </a:prstGeom>
        </p:spPr>
      </p:pic>
    </p:spTree>
    <p:extLst>
      <p:ext uri="{BB962C8B-B14F-4D97-AF65-F5344CB8AC3E}">
        <p14:creationId xmlns:p14="http://schemas.microsoft.com/office/powerpoint/2010/main" val="2740243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71475" y="2639291"/>
            <a:ext cx="11220449" cy="17562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latin typeface="Calibri" panose="020F0502020204030204" pitchFamily="34" charset="0"/>
              </a:rPr>
              <a:t>THE END</a:t>
            </a:r>
          </a:p>
          <a:p>
            <a:pPr algn="ctr"/>
            <a:endParaRPr lang="en-US" altLang="en-US" sz="4000" dirty="0">
              <a:latin typeface="Calibri" panose="020F0502020204030204" pitchFamily="34" charset="0"/>
            </a:endParaRPr>
          </a:p>
          <a:p>
            <a:pPr algn="ctr"/>
            <a:r>
              <a:rPr lang="en-US" altLang="en-US" sz="4000" dirty="0">
                <a:latin typeface="Calibri" panose="020F0502020204030204" pitchFamily="34" charset="0"/>
              </a:rPr>
              <a:t>Contact </a:t>
            </a:r>
            <a:r>
              <a:rPr lang="en-US" altLang="en-US" sz="4000" u="sng" dirty="0">
                <a:solidFill>
                  <a:srgbClr val="0070C0"/>
                </a:solidFill>
                <a:latin typeface="Calibri" panose="020F0502020204030204" pitchFamily="34" charset="0"/>
              </a:rPr>
              <a:t>DL-BF NRA Help </a:t>
            </a:r>
            <a:r>
              <a:rPr lang="en-US" altLang="en-US" sz="4000" dirty="0">
                <a:latin typeface="Calibri" panose="020F0502020204030204" pitchFamily="34" charset="0"/>
              </a:rPr>
              <a:t>if you have any questions.</a:t>
            </a:r>
          </a:p>
        </p:txBody>
      </p:sp>
    </p:spTree>
    <p:extLst>
      <p:ext uri="{BB962C8B-B14F-4D97-AF65-F5344CB8AC3E}">
        <p14:creationId xmlns:p14="http://schemas.microsoft.com/office/powerpoint/2010/main" val="9661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288587" y="2639987"/>
            <a:ext cx="11614825"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0" i="0" strike="noStrike" dirty="0">
                <a:effectLst/>
                <a:latin typeface="+mn-lt"/>
              </a:rPr>
              <a:t>PART 1:  GLACIER LOGIN</a:t>
            </a:r>
          </a:p>
        </p:txBody>
      </p:sp>
    </p:spTree>
    <p:extLst>
      <p:ext uri="{BB962C8B-B14F-4D97-AF65-F5344CB8AC3E}">
        <p14:creationId xmlns:p14="http://schemas.microsoft.com/office/powerpoint/2010/main" val="414817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715E7B-C01E-78F3-860D-5A34BA841E0A}"/>
              </a:ext>
            </a:extLst>
          </p:cNvPr>
          <p:cNvSpPr txBox="1"/>
          <p:nvPr/>
        </p:nvSpPr>
        <p:spPr>
          <a:xfrm>
            <a:off x="931117" y="509135"/>
            <a:ext cx="9414588" cy="1107611"/>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STEP 1:  Click on the GLACIER web link from the email.</a:t>
            </a: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08B54C2-4AA7-AC7A-2742-BACCFBBB6BA4}"/>
              </a:ext>
            </a:extLst>
          </p:cNvPr>
          <p:cNvPicPr>
            <a:picLocks noChangeAspect="1"/>
          </p:cNvPicPr>
          <p:nvPr/>
        </p:nvPicPr>
        <p:blipFill>
          <a:blip r:embed="rId3"/>
          <a:stretch>
            <a:fillRect/>
          </a:stretch>
        </p:blipFill>
        <p:spPr>
          <a:xfrm>
            <a:off x="931117" y="1095866"/>
            <a:ext cx="8508718" cy="3751729"/>
          </a:xfrm>
          <a:prstGeom prst="rect">
            <a:avLst/>
          </a:prstGeom>
        </p:spPr>
      </p:pic>
    </p:spTree>
    <p:extLst>
      <p:ext uri="{BB962C8B-B14F-4D97-AF65-F5344CB8AC3E}">
        <p14:creationId xmlns:p14="http://schemas.microsoft.com/office/powerpoint/2010/main" val="300216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Step 3:</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6D9C6800-C119-F907-A8A1-6AE90BA237B5}"/>
              </a:ext>
            </a:extLst>
          </p:cNvPr>
          <p:cNvPicPr>
            <a:picLocks noChangeAspect="1"/>
          </p:cNvPicPr>
          <p:nvPr/>
        </p:nvPicPr>
        <p:blipFill>
          <a:blip r:embed="rId2"/>
          <a:stretch>
            <a:fillRect/>
          </a:stretch>
        </p:blipFill>
        <p:spPr>
          <a:xfrm>
            <a:off x="731520" y="827097"/>
            <a:ext cx="9308171" cy="4514689"/>
          </a:xfrm>
          <a:prstGeom prst="rect">
            <a:avLst/>
          </a:prstGeom>
        </p:spPr>
      </p:pic>
    </p:spTree>
    <p:extLst>
      <p:ext uri="{BB962C8B-B14F-4D97-AF65-F5344CB8AC3E}">
        <p14:creationId xmlns:p14="http://schemas.microsoft.com/office/powerpoint/2010/main" val="85553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Step 4:</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6" name="Picture 5">
            <a:extLst>
              <a:ext uri="{FF2B5EF4-FFF2-40B4-BE49-F238E27FC236}">
                <a16:creationId xmlns:a16="http://schemas.microsoft.com/office/drawing/2014/main" id="{89885F25-425D-80A3-E721-5FD66E5F1E49}"/>
              </a:ext>
            </a:extLst>
          </p:cNvPr>
          <p:cNvPicPr>
            <a:picLocks noChangeAspect="1"/>
          </p:cNvPicPr>
          <p:nvPr/>
        </p:nvPicPr>
        <p:blipFill>
          <a:blip r:embed="rId2"/>
          <a:stretch>
            <a:fillRect/>
          </a:stretch>
        </p:blipFill>
        <p:spPr>
          <a:xfrm>
            <a:off x="201706" y="748322"/>
            <a:ext cx="10108519" cy="4361560"/>
          </a:xfrm>
          <a:prstGeom prst="rect">
            <a:avLst/>
          </a:prstGeom>
        </p:spPr>
      </p:pic>
    </p:spTree>
    <p:extLst>
      <p:ext uri="{BB962C8B-B14F-4D97-AF65-F5344CB8AC3E}">
        <p14:creationId xmlns:p14="http://schemas.microsoft.com/office/powerpoint/2010/main" val="179595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731520" y="436581"/>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b="1" dirty="0">
                <a:latin typeface="Calibri" panose="020F0502020204030204" pitchFamily="34" charset="0"/>
              </a:rPr>
              <a:t>Step 5:</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20" y="1289817"/>
            <a:ext cx="10525760" cy="1643527"/>
          </a:xfrm>
          <a:prstGeom prst="rect">
            <a:avLst/>
          </a:prstGeom>
          <a:noFill/>
        </p:spPr>
        <p:txBody>
          <a:bodyPr wrap="square">
            <a:spAutoFit/>
          </a:bodyPr>
          <a:lstStyle/>
          <a:p>
            <a:pPr marL="971550" lvl="3">
              <a:spcBef>
                <a:spcPct val="60000"/>
              </a:spcBef>
              <a:buSzPct val="90000"/>
            </a:pPr>
            <a:endParaRPr lang="en-US" altLang="en-US" sz="2400" dirty="0">
              <a:latin typeface="Calibri" panose="020F0502020204030204" pitchFamily="34" charset="0"/>
            </a:endParaRPr>
          </a:p>
          <a:p>
            <a:pPr marL="971550" lvl="2" indent="-457200">
              <a:spcBef>
                <a:spcPct val="60000"/>
              </a:spcBef>
              <a:buSzPct val="90000"/>
              <a:buFont typeface="Symbol" pitchFamily="18" charset="2"/>
              <a:buChar char="·"/>
            </a:pPr>
            <a:endParaRPr lang="en-US" altLang="en-US" sz="2400" dirty="0">
              <a:latin typeface="Calibri" panose="020F0502020204030204" pitchFamily="34" charset="0"/>
            </a:endParaRPr>
          </a:p>
          <a:p>
            <a:pPr marL="1428750" lvl="3" indent="-457200">
              <a:spcBef>
                <a:spcPct val="60000"/>
              </a:spcBef>
              <a:buSzPct val="90000"/>
              <a:buFont typeface="Symbol" pitchFamily="18" charset="2"/>
              <a:buChar char="·"/>
            </a:pPr>
            <a:endParaRPr lang="en-US" altLang="en-US" sz="2400" dirty="0">
              <a:latin typeface="Calibri" panose="020F0502020204030204" pitchFamily="34" charset="0"/>
            </a:endParaRPr>
          </a:p>
        </p:txBody>
      </p:sp>
      <p:pic>
        <p:nvPicPr>
          <p:cNvPr id="5" name="Picture 4">
            <a:extLst>
              <a:ext uri="{FF2B5EF4-FFF2-40B4-BE49-F238E27FC236}">
                <a16:creationId xmlns:a16="http://schemas.microsoft.com/office/drawing/2014/main" id="{BD0D97EC-0CF6-4B40-4614-FC91D576AF2C}"/>
              </a:ext>
            </a:extLst>
          </p:cNvPr>
          <p:cNvPicPr>
            <a:picLocks noChangeAspect="1"/>
          </p:cNvPicPr>
          <p:nvPr/>
        </p:nvPicPr>
        <p:blipFill>
          <a:blip r:embed="rId2"/>
          <a:stretch>
            <a:fillRect/>
          </a:stretch>
        </p:blipFill>
        <p:spPr>
          <a:xfrm>
            <a:off x="682951" y="971234"/>
            <a:ext cx="10020908" cy="4178566"/>
          </a:xfrm>
          <a:prstGeom prst="rect">
            <a:avLst/>
          </a:prstGeom>
        </p:spPr>
      </p:pic>
    </p:spTree>
    <p:extLst>
      <p:ext uri="{BB962C8B-B14F-4D97-AF65-F5344CB8AC3E}">
        <p14:creationId xmlns:p14="http://schemas.microsoft.com/office/powerpoint/2010/main" val="3542379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65A1B334CB7429ED7C144031CC1CF" ma:contentTypeVersion="18" ma:contentTypeDescription="Create a new document." ma:contentTypeScope="" ma:versionID="a0f1753befcc6707dc32a2c1c3d4d6f1">
  <xsd:schema xmlns:xsd="http://www.w3.org/2001/XMLSchema" xmlns:xs="http://www.w3.org/2001/XMLSchema" xmlns:p="http://schemas.microsoft.com/office/2006/metadata/properties" xmlns:ns1="http://schemas.microsoft.com/sharepoint/v3" xmlns:ns3="baac796e-7952-49e0-be90-9000f2fb1017" xmlns:ns4="27c64e79-88a6-4358-97f3-12938cc15064" targetNamespace="http://schemas.microsoft.com/office/2006/metadata/properties" ma:root="true" ma:fieldsID="764e18a1d5dcb619a5ed84c772793c25" ns1:_="" ns3:_="" ns4:_="">
    <xsd:import namespace="http://schemas.microsoft.com/sharepoint/v3"/>
    <xsd:import namespace="baac796e-7952-49e0-be90-9000f2fb1017"/>
    <xsd:import namespace="27c64e79-88a6-4358-97f3-12938cc150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LengthInSeconds" minOccurs="0"/>
                <xsd:element ref="ns3:MediaServiceSystemTag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c796e-7952-49e0-be90-9000f2fb1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c64e79-88a6-4358-97f3-12938cc150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baac796e-7952-49e0-be90-9000f2fb1017"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9CC612-9BDC-4D4D-93BE-6B1D21478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ac796e-7952-49e0-be90-9000f2fb1017"/>
    <ds:schemaRef ds:uri="27c64e79-88a6-4358-97f3-12938cc15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5FC001-46AA-4B25-BCC7-E2303FC2203C}">
  <ds:schemaRefs>
    <ds:schemaRef ds:uri="27c64e79-88a6-4358-97f3-12938cc15064"/>
    <ds:schemaRef ds:uri="http://purl.org/dc/terms/"/>
    <ds:schemaRef ds:uri="http://schemas.microsoft.com/office/2006/documentManagement/types"/>
    <ds:schemaRef ds:uri="http://purl.org/dc/dcmitype/"/>
    <ds:schemaRef ds:uri="http://schemas.microsoft.com/sharepoint/v3"/>
    <ds:schemaRef ds:uri="baac796e-7952-49e0-be90-9000f2fb1017"/>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E183D90-7A66-4F7F-8DE2-9ACD4EFF3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15553</TotalTime>
  <Words>1363</Words>
  <Application>Microsoft Office PowerPoint</Application>
  <PresentationFormat>Widescreen</PresentationFormat>
  <Paragraphs>169</Paragraphs>
  <Slides>49</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49</vt:i4>
      </vt:variant>
    </vt:vector>
  </HeadingPairs>
  <TitlesOfParts>
    <vt:vector size="58" baseType="lpstr">
      <vt:lpstr>Arial</vt:lpstr>
      <vt:lpstr>Calibri</vt:lpstr>
      <vt:lpstr>Gotham</vt:lpstr>
      <vt:lpstr>Symbol</vt:lpstr>
      <vt:lpstr>Times New Roman</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Rhodes</dc:creator>
  <cp:lastModifiedBy>Chow, Candace</cp:lastModifiedBy>
  <cp:revision>50</cp:revision>
  <cp:lastPrinted>2023-09-18T12:11:30Z</cp:lastPrinted>
  <dcterms:created xsi:type="dcterms:W3CDTF">2022-10-24T15:39:48Z</dcterms:created>
  <dcterms:modified xsi:type="dcterms:W3CDTF">2024-04-10T19:22:11Z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5e5178-20cb-4c9f-b31a-2c16abe10585_Enabled">
    <vt:lpwstr>true</vt:lpwstr>
  </property>
  <property fmtid="{D5CDD505-2E9C-101B-9397-08002B2CF9AE}" pid="3" name="MSIP_Label_a95e5178-20cb-4c9f-b31a-2c16abe10585_SetDate">
    <vt:lpwstr>2022-10-24T15:39:52Z</vt:lpwstr>
  </property>
  <property fmtid="{D5CDD505-2E9C-101B-9397-08002B2CF9AE}" pid="4" name="MSIP_Label_a95e5178-20cb-4c9f-b31a-2c16abe10585_Method">
    <vt:lpwstr>Standard</vt:lpwstr>
  </property>
  <property fmtid="{D5CDD505-2E9C-101B-9397-08002B2CF9AE}" pid="5" name="MSIP_Label_a95e5178-20cb-4c9f-b31a-2c16abe10585_Name">
    <vt:lpwstr>General</vt:lpwstr>
  </property>
  <property fmtid="{D5CDD505-2E9C-101B-9397-08002B2CF9AE}" pid="6" name="MSIP_Label_a95e5178-20cb-4c9f-b31a-2c16abe10585_SiteId">
    <vt:lpwstr>b7d27e93-356b-4ad8-8a70-89c35df207c0</vt:lpwstr>
  </property>
  <property fmtid="{D5CDD505-2E9C-101B-9397-08002B2CF9AE}" pid="7" name="MSIP_Label_a95e5178-20cb-4c9f-b31a-2c16abe10585_ActionId">
    <vt:lpwstr>87760a27-a2de-4b6b-8f03-d2a6db42bc90</vt:lpwstr>
  </property>
  <property fmtid="{D5CDD505-2E9C-101B-9397-08002B2CF9AE}" pid="8" name="MSIP_Label_a95e5178-20cb-4c9f-b31a-2c16abe10585_ContentBits">
    <vt:lpwstr>0</vt:lpwstr>
  </property>
  <property fmtid="{D5CDD505-2E9C-101B-9397-08002B2CF9AE}" pid="9" name="ContentTypeId">
    <vt:lpwstr>0x01010023B65A1B334CB7429ED7C144031CC1CF</vt:lpwstr>
  </property>
</Properties>
</file>