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35"/>
  </p:notesMasterIdLst>
  <p:sldIdLst>
    <p:sldId id="258" r:id="rId3"/>
    <p:sldId id="257" r:id="rId4"/>
    <p:sldId id="287" r:id="rId5"/>
    <p:sldId id="288" r:id="rId6"/>
    <p:sldId id="256" r:id="rId7"/>
    <p:sldId id="261" r:id="rId8"/>
    <p:sldId id="262" r:id="rId9"/>
    <p:sldId id="263" r:id="rId10"/>
    <p:sldId id="264" r:id="rId11"/>
    <p:sldId id="266" r:id="rId12"/>
    <p:sldId id="268" r:id="rId13"/>
    <p:sldId id="281" r:id="rId14"/>
    <p:sldId id="267" r:id="rId15"/>
    <p:sldId id="260" r:id="rId16"/>
    <p:sldId id="272" r:id="rId17"/>
    <p:sldId id="265" r:id="rId18"/>
    <p:sldId id="269" r:id="rId19"/>
    <p:sldId id="273" r:id="rId20"/>
    <p:sldId id="282" r:id="rId21"/>
    <p:sldId id="275" r:id="rId22"/>
    <p:sldId id="278" r:id="rId23"/>
    <p:sldId id="284" r:id="rId24"/>
    <p:sldId id="283" r:id="rId25"/>
    <p:sldId id="289" r:id="rId26"/>
    <p:sldId id="280" r:id="rId27"/>
    <p:sldId id="274" r:id="rId28"/>
    <p:sldId id="290" r:id="rId29"/>
    <p:sldId id="270" r:id="rId30"/>
    <p:sldId id="277" r:id="rId31"/>
    <p:sldId id="279" r:id="rId32"/>
    <p:sldId id="259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9AB25-5D79-1FE1-71B9-80E8B6000B86}" name="Lyons, Cynthia" initials="LC" userId="S::clyons@umaryland.edu::a4e285ba-ab40-4068-a301-1f58674f9da2" providerId="AD"/>
  <p188:author id="{8F5CE936-05CE-9804-2C14-65F7DED25215}" name="Zouras-Wieneke, Alexandra (Alex)" initials="ZWA(" userId="S::azouras@umaryland.edu::2586273c-cd5b-4253-bad0-c8cea1eab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78482-BDBB-4614-A435-C114A7FF7D51}" v="8" dt="2023-09-27T12:26:02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11"/>
  </p:normalViewPr>
  <p:slideViewPr>
    <p:cSldViewPr snapToGrid="0" snapToObjects="1">
      <p:cViewPr varScale="1">
        <p:scale>
          <a:sx n="104" d="100"/>
          <a:sy n="10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uras-Wieneke, Alexandra (Alex)" userId="2586273c-cd5b-4253-bad0-c8cea1eab8ac" providerId="ADAL" clId="{D0B78482-BDBB-4614-A435-C114A7FF7D51}"/>
    <pc:docChg chg="custSel addSld delSld modSld sldOrd">
      <pc:chgData name="Zouras-Wieneke, Alexandra (Alex)" userId="2586273c-cd5b-4253-bad0-c8cea1eab8ac" providerId="ADAL" clId="{D0B78482-BDBB-4614-A435-C114A7FF7D51}" dt="2023-09-27T12:26:15.741" v="622" actId="948"/>
      <pc:docMkLst>
        <pc:docMk/>
      </pc:docMkLst>
      <pc:sldChg chg="modSp mod">
        <pc:chgData name="Zouras-Wieneke, Alexandra (Alex)" userId="2586273c-cd5b-4253-bad0-c8cea1eab8ac" providerId="ADAL" clId="{D0B78482-BDBB-4614-A435-C114A7FF7D51}" dt="2023-09-25T18:18:59.228" v="304" actId="20577"/>
        <pc:sldMkLst>
          <pc:docMk/>
          <pc:sldMk cId="2402579859" sldId="257"/>
        </pc:sldMkLst>
        <pc:spChg chg="mod">
          <ac:chgData name="Zouras-Wieneke, Alexandra (Alex)" userId="2586273c-cd5b-4253-bad0-c8cea1eab8ac" providerId="ADAL" clId="{D0B78482-BDBB-4614-A435-C114A7FF7D51}" dt="2023-09-25T18:18:59.228" v="304" actId="20577"/>
          <ac:spMkLst>
            <pc:docMk/>
            <pc:sldMk cId="2402579859" sldId="257"/>
            <ac:spMk id="3" creationId="{2621C2C4-FFD4-67FC-1E3A-A70D20AE1720}"/>
          </ac:spMkLst>
        </pc:spChg>
      </pc:sldChg>
      <pc:sldChg chg="modSp mod">
        <pc:chgData name="Zouras-Wieneke, Alexandra (Alex)" userId="2586273c-cd5b-4253-bad0-c8cea1eab8ac" providerId="ADAL" clId="{D0B78482-BDBB-4614-A435-C114A7FF7D51}" dt="2023-09-25T18:17:03.082" v="300" actId="20577"/>
        <pc:sldMkLst>
          <pc:docMk/>
          <pc:sldMk cId="4095959255" sldId="261"/>
        </pc:sldMkLst>
        <pc:spChg chg="mod">
          <ac:chgData name="Zouras-Wieneke, Alexandra (Alex)" userId="2586273c-cd5b-4253-bad0-c8cea1eab8ac" providerId="ADAL" clId="{D0B78482-BDBB-4614-A435-C114A7FF7D51}" dt="2023-09-25T18:17:03.082" v="300" actId="20577"/>
          <ac:spMkLst>
            <pc:docMk/>
            <pc:sldMk cId="4095959255" sldId="261"/>
            <ac:spMk id="3" creationId="{2621C2C4-FFD4-67FC-1E3A-A70D20AE1720}"/>
          </ac:spMkLst>
        </pc:spChg>
      </pc:sldChg>
      <pc:sldChg chg="modSp mod">
        <pc:chgData name="Zouras-Wieneke, Alexandra (Alex)" userId="2586273c-cd5b-4253-bad0-c8cea1eab8ac" providerId="ADAL" clId="{D0B78482-BDBB-4614-A435-C114A7FF7D51}" dt="2023-09-25T18:28:05.326" v="476" actId="20577"/>
        <pc:sldMkLst>
          <pc:docMk/>
          <pc:sldMk cId="622369303" sldId="263"/>
        </pc:sldMkLst>
        <pc:spChg chg="mod">
          <ac:chgData name="Zouras-Wieneke, Alexandra (Alex)" userId="2586273c-cd5b-4253-bad0-c8cea1eab8ac" providerId="ADAL" clId="{D0B78482-BDBB-4614-A435-C114A7FF7D51}" dt="2023-09-25T18:28:05.326" v="476" actId="20577"/>
          <ac:spMkLst>
            <pc:docMk/>
            <pc:sldMk cId="622369303" sldId="263"/>
            <ac:spMk id="3" creationId="{2621C2C4-FFD4-67FC-1E3A-A70D20AE1720}"/>
          </ac:spMkLst>
        </pc:spChg>
      </pc:sldChg>
      <pc:sldChg chg="modSp mod">
        <pc:chgData name="Zouras-Wieneke, Alexandra (Alex)" userId="2586273c-cd5b-4253-bad0-c8cea1eab8ac" providerId="ADAL" clId="{D0B78482-BDBB-4614-A435-C114A7FF7D51}" dt="2023-09-25T18:58:32.864" v="516" actId="20577"/>
        <pc:sldMkLst>
          <pc:docMk/>
          <pc:sldMk cId="3402082795" sldId="267"/>
        </pc:sldMkLst>
        <pc:spChg chg="mod">
          <ac:chgData name="Zouras-Wieneke, Alexandra (Alex)" userId="2586273c-cd5b-4253-bad0-c8cea1eab8ac" providerId="ADAL" clId="{D0B78482-BDBB-4614-A435-C114A7FF7D51}" dt="2023-09-25T18:58:32.864" v="516" actId="20577"/>
          <ac:spMkLst>
            <pc:docMk/>
            <pc:sldMk cId="3402082795" sldId="267"/>
            <ac:spMk id="3" creationId="{2621C2C4-FFD4-67FC-1E3A-A70D20AE1720}"/>
          </ac:spMkLst>
        </pc:spChg>
      </pc:sldChg>
      <pc:sldChg chg="modSp mod">
        <pc:chgData name="Zouras-Wieneke, Alexandra (Alex)" userId="2586273c-cd5b-4253-bad0-c8cea1eab8ac" providerId="ADAL" clId="{D0B78482-BDBB-4614-A435-C114A7FF7D51}" dt="2023-09-25T19:03:47.687" v="517" actId="6549"/>
        <pc:sldMkLst>
          <pc:docMk/>
          <pc:sldMk cId="3511971146" sldId="269"/>
        </pc:sldMkLst>
        <pc:spChg chg="mod">
          <ac:chgData name="Zouras-Wieneke, Alexandra (Alex)" userId="2586273c-cd5b-4253-bad0-c8cea1eab8ac" providerId="ADAL" clId="{D0B78482-BDBB-4614-A435-C114A7FF7D51}" dt="2023-09-25T19:03:47.687" v="517" actId="6549"/>
          <ac:spMkLst>
            <pc:docMk/>
            <pc:sldMk cId="3511971146" sldId="269"/>
            <ac:spMk id="3" creationId="{2621C2C4-FFD4-67FC-1E3A-A70D20AE1720}"/>
          </ac:spMkLst>
        </pc:spChg>
      </pc:sldChg>
      <pc:sldChg chg="modAnim">
        <pc:chgData name="Zouras-Wieneke, Alexandra (Alex)" userId="2586273c-cd5b-4253-bad0-c8cea1eab8ac" providerId="ADAL" clId="{D0B78482-BDBB-4614-A435-C114A7FF7D51}" dt="2023-09-25T19:19:21.200" v="563"/>
        <pc:sldMkLst>
          <pc:docMk/>
          <pc:sldMk cId="2409605572" sldId="277"/>
        </pc:sldMkLst>
      </pc:sldChg>
      <pc:sldChg chg="ord">
        <pc:chgData name="Zouras-Wieneke, Alexandra (Alex)" userId="2586273c-cd5b-4253-bad0-c8cea1eab8ac" providerId="ADAL" clId="{D0B78482-BDBB-4614-A435-C114A7FF7D51}" dt="2023-09-25T19:12:55.658" v="547"/>
        <pc:sldMkLst>
          <pc:docMk/>
          <pc:sldMk cId="2395305302" sldId="278"/>
        </pc:sldMkLst>
      </pc:sldChg>
      <pc:sldChg chg="modSp mod">
        <pc:chgData name="Zouras-Wieneke, Alexandra (Alex)" userId="2586273c-cd5b-4253-bad0-c8cea1eab8ac" providerId="ADAL" clId="{D0B78482-BDBB-4614-A435-C114A7FF7D51}" dt="2023-09-25T18:50:31.733" v="478" actId="14100"/>
        <pc:sldMkLst>
          <pc:docMk/>
          <pc:sldMk cId="2287053506" sldId="281"/>
        </pc:sldMkLst>
        <pc:spChg chg="mod">
          <ac:chgData name="Zouras-Wieneke, Alexandra (Alex)" userId="2586273c-cd5b-4253-bad0-c8cea1eab8ac" providerId="ADAL" clId="{D0B78482-BDBB-4614-A435-C114A7FF7D51}" dt="2023-09-25T18:50:31.733" v="478" actId="14100"/>
          <ac:spMkLst>
            <pc:docMk/>
            <pc:sldMk cId="2287053506" sldId="281"/>
            <ac:spMk id="3" creationId="{2621C2C4-FFD4-67FC-1E3A-A70D20AE1720}"/>
          </ac:spMkLst>
        </pc:spChg>
      </pc:sldChg>
      <pc:sldChg chg="addSp delSp modSp mod">
        <pc:chgData name="Zouras-Wieneke, Alexandra (Alex)" userId="2586273c-cd5b-4253-bad0-c8cea1eab8ac" providerId="ADAL" clId="{D0B78482-BDBB-4614-A435-C114A7FF7D51}" dt="2023-09-22T15:46:48.756" v="170" actId="692"/>
        <pc:sldMkLst>
          <pc:docMk/>
          <pc:sldMk cId="3553851323" sldId="282"/>
        </pc:sldMkLst>
        <pc:spChg chg="mod">
          <ac:chgData name="Zouras-Wieneke, Alexandra (Alex)" userId="2586273c-cd5b-4253-bad0-c8cea1eab8ac" providerId="ADAL" clId="{D0B78482-BDBB-4614-A435-C114A7FF7D51}" dt="2023-09-22T15:46:24.944" v="169" actId="20577"/>
          <ac:spMkLst>
            <pc:docMk/>
            <pc:sldMk cId="3553851323" sldId="282"/>
            <ac:spMk id="3" creationId="{2621C2C4-FFD4-67FC-1E3A-A70D20AE1720}"/>
          </ac:spMkLst>
        </pc:spChg>
        <pc:spChg chg="mod">
          <ac:chgData name="Zouras-Wieneke, Alexandra (Alex)" userId="2586273c-cd5b-4253-bad0-c8cea1eab8ac" providerId="ADAL" clId="{D0B78482-BDBB-4614-A435-C114A7FF7D51}" dt="2023-09-22T15:39:08.202" v="145" actId="1076"/>
          <ac:spMkLst>
            <pc:docMk/>
            <pc:sldMk cId="3553851323" sldId="282"/>
            <ac:spMk id="13" creationId="{141C79AA-0E5B-7CEA-1A78-E79181CFC263}"/>
          </ac:spMkLst>
        </pc:spChg>
        <pc:picChg chg="add mod">
          <ac:chgData name="Zouras-Wieneke, Alexandra (Alex)" userId="2586273c-cd5b-4253-bad0-c8cea1eab8ac" providerId="ADAL" clId="{D0B78482-BDBB-4614-A435-C114A7FF7D51}" dt="2023-09-22T15:46:48.756" v="170" actId="692"/>
          <ac:picMkLst>
            <pc:docMk/>
            <pc:sldMk cId="3553851323" sldId="282"/>
            <ac:picMk id="6" creationId="{92BAC79B-D0F5-BCC4-F3E5-D690C6F4F48B}"/>
          </ac:picMkLst>
        </pc:picChg>
        <pc:picChg chg="del mod">
          <ac:chgData name="Zouras-Wieneke, Alexandra (Alex)" userId="2586273c-cd5b-4253-bad0-c8cea1eab8ac" providerId="ADAL" clId="{D0B78482-BDBB-4614-A435-C114A7FF7D51}" dt="2023-09-22T15:38:54.899" v="144" actId="478"/>
          <ac:picMkLst>
            <pc:docMk/>
            <pc:sldMk cId="3553851323" sldId="282"/>
            <ac:picMk id="10" creationId="{74FA51A5-395D-526B-7E5F-307128068961}"/>
          </ac:picMkLst>
        </pc:picChg>
        <pc:picChg chg="mod">
          <ac:chgData name="Zouras-Wieneke, Alexandra (Alex)" userId="2586273c-cd5b-4253-bad0-c8cea1eab8ac" providerId="ADAL" clId="{D0B78482-BDBB-4614-A435-C114A7FF7D51}" dt="2023-09-22T15:38:11.436" v="38" actId="1076"/>
          <ac:picMkLst>
            <pc:docMk/>
            <pc:sldMk cId="3553851323" sldId="282"/>
            <ac:picMk id="12" creationId="{B9B00BC5-E420-2479-63DE-A07762423CC6}"/>
          </ac:picMkLst>
        </pc:picChg>
      </pc:sldChg>
      <pc:sldChg chg="modSp mod">
        <pc:chgData name="Zouras-Wieneke, Alexandra (Alex)" userId="2586273c-cd5b-4253-bad0-c8cea1eab8ac" providerId="ADAL" clId="{D0B78482-BDBB-4614-A435-C114A7FF7D51}" dt="2023-09-25T19:16:10.434" v="559" actId="20577"/>
        <pc:sldMkLst>
          <pc:docMk/>
          <pc:sldMk cId="2982235183" sldId="283"/>
        </pc:sldMkLst>
        <pc:spChg chg="mod">
          <ac:chgData name="Zouras-Wieneke, Alexandra (Alex)" userId="2586273c-cd5b-4253-bad0-c8cea1eab8ac" providerId="ADAL" clId="{D0B78482-BDBB-4614-A435-C114A7FF7D51}" dt="2023-09-25T19:16:10.434" v="559" actId="20577"/>
          <ac:spMkLst>
            <pc:docMk/>
            <pc:sldMk cId="2982235183" sldId="283"/>
            <ac:spMk id="3" creationId="{2621C2C4-FFD4-67FC-1E3A-A70D20AE1720}"/>
          </ac:spMkLst>
        </pc:spChg>
      </pc:sldChg>
      <pc:sldChg chg="modSp mod">
        <pc:chgData name="Zouras-Wieneke, Alexandra (Alex)" userId="2586273c-cd5b-4253-bad0-c8cea1eab8ac" providerId="ADAL" clId="{D0B78482-BDBB-4614-A435-C114A7FF7D51}" dt="2023-09-27T12:26:15.741" v="622" actId="948"/>
        <pc:sldMkLst>
          <pc:docMk/>
          <pc:sldMk cId="3770174681" sldId="285"/>
        </pc:sldMkLst>
        <pc:spChg chg="mod">
          <ac:chgData name="Zouras-Wieneke, Alexandra (Alex)" userId="2586273c-cd5b-4253-bad0-c8cea1eab8ac" providerId="ADAL" clId="{D0B78482-BDBB-4614-A435-C114A7FF7D51}" dt="2023-09-27T12:26:15.741" v="622" actId="948"/>
          <ac:spMkLst>
            <pc:docMk/>
            <pc:sldMk cId="3770174681" sldId="285"/>
            <ac:spMk id="3" creationId="{2621C2C4-FFD4-67FC-1E3A-A70D20AE1720}"/>
          </ac:spMkLst>
        </pc:spChg>
      </pc:sldChg>
      <pc:sldChg chg="del">
        <pc:chgData name="Zouras-Wieneke, Alexandra (Alex)" userId="2586273c-cd5b-4253-bad0-c8cea1eab8ac" providerId="ADAL" clId="{D0B78482-BDBB-4614-A435-C114A7FF7D51}" dt="2023-09-25T18:13:08.625" v="271" actId="47"/>
        <pc:sldMkLst>
          <pc:docMk/>
          <pc:sldMk cId="2831893107" sldId="286"/>
        </pc:sldMkLst>
      </pc:sldChg>
      <pc:sldChg chg="modSp add mod ord">
        <pc:chgData name="Zouras-Wieneke, Alexandra (Alex)" userId="2586273c-cd5b-4253-bad0-c8cea1eab8ac" providerId="ADAL" clId="{D0B78482-BDBB-4614-A435-C114A7FF7D51}" dt="2023-09-25T18:12:03.367" v="221" actId="20577"/>
        <pc:sldMkLst>
          <pc:docMk/>
          <pc:sldMk cId="544004571" sldId="287"/>
        </pc:sldMkLst>
        <pc:spChg chg="mod">
          <ac:chgData name="Zouras-Wieneke, Alexandra (Alex)" userId="2586273c-cd5b-4253-bad0-c8cea1eab8ac" providerId="ADAL" clId="{D0B78482-BDBB-4614-A435-C114A7FF7D51}" dt="2023-09-25T18:12:03.367" v="221" actId="20577"/>
          <ac:spMkLst>
            <pc:docMk/>
            <pc:sldMk cId="544004571" sldId="287"/>
            <ac:spMk id="2" creationId="{00000000-0000-0000-0000-000000000000}"/>
          </ac:spMkLst>
        </pc:spChg>
      </pc:sldChg>
      <pc:sldChg chg="modSp add mod ord">
        <pc:chgData name="Zouras-Wieneke, Alexandra (Alex)" userId="2586273c-cd5b-4253-bad0-c8cea1eab8ac" providerId="ADAL" clId="{D0B78482-BDBB-4614-A435-C114A7FF7D51}" dt="2023-09-25T18:22:32.390" v="447" actId="403"/>
        <pc:sldMkLst>
          <pc:docMk/>
          <pc:sldMk cId="889446561" sldId="288"/>
        </pc:sldMkLst>
        <pc:spChg chg="mod">
          <ac:chgData name="Zouras-Wieneke, Alexandra (Alex)" userId="2586273c-cd5b-4253-bad0-c8cea1eab8ac" providerId="ADAL" clId="{D0B78482-BDBB-4614-A435-C114A7FF7D51}" dt="2023-09-25T18:20:32.561" v="391" actId="1076"/>
          <ac:spMkLst>
            <pc:docMk/>
            <pc:sldMk cId="889446561" sldId="288"/>
            <ac:spMk id="2" creationId="{C538D177-AADB-0E58-06F4-D45F6EBB0459}"/>
          </ac:spMkLst>
        </pc:spChg>
        <pc:spChg chg="mod">
          <ac:chgData name="Zouras-Wieneke, Alexandra (Alex)" userId="2586273c-cd5b-4253-bad0-c8cea1eab8ac" providerId="ADAL" clId="{D0B78482-BDBB-4614-A435-C114A7FF7D51}" dt="2023-09-25T18:22:32.390" v="447" actId="403"/>
          <ac:spMkLst>
            <pc:docMk/>
            <pc:sldMk cId="889446561" sldId="288"/>
            <ac:spMk id="3" creationId="{2621C2C4-FFD4-67FC-1E3A-A70D20AE1720}"/>
          </ac:spMkLst>
        </pc:spChg>
      </pc:sldChg>
      <pc:sldChg chg="add ord">
        <pc:chgData name="Zouras-Wieneke, Alexandra (Alex)" userId="2586273c-cd5b-4253-bad0-c8cea1eab8ac" providerId="ADAL" clId="{D0B78482-BDBB-4614-A435-C114A7FF7D51}" dt="2023-09-25T19:13:00.779" v="551"/>
        <pc:sldMkLst>
          <pc:docMk/>
          <pc:sldMk cId="4142109541" sldId="289"/>
        </pc:sldMkLst>
      </pc:sldChg>
      <pc:sldChg chg="add ord">
        <pc:chgData name="Zouras-Wieneke, Alexandra (Alex)" userId="2586273c-cd5b-4253-bad0-c8cea1eab8ac" providerId="ADAL" clId="{D0B78482-BDBB-4614-A435-C114A7FF7D51}" dt="2023-09-25T19:13:04.692" v="555"/>
        <pc:sldMkLst>
          <pc:docMk/>
          <pc:sldMk cId="1621946751" sldId="290"/>
        </pc:sldMkLst>
      </pc:sldChg>
      <pc:sldChg chg="add del">
        <pc:chgData name="Zouras-Wieneke, Alexandra (Alex)" userId="2586273c-cd5b-4253-bad0-c8cea1eab8ac" providerId="ADAL" clId="{D0B78482-BDBB-4614-A435-C114A7FF7D51}" dt="2023-09-25T19:12:39.211" v="538" actId="47"/>
        <pc:sldMkLst>
          <pc:docMk/>
          <pc:sldMk cId="3160953556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EE39-0612-4895-A1F1-9C744E7C12D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C133D-AD41-4AFB-A9A9-1B64EF40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C133D-AD41-4AFB-A9A9-1B64EF40E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79EEF-C23B-89B8-2E3B-4ED507072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D062D-3412-3771-1BD8-B7BE91B5F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371AA-9299-7CF9-93DB-16A3D25D3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B0920F-362B-CF44-B54D-9166ACF9D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A8BF7-CEA4-AC41-9D59-B57B9B6B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230" y="803274"/>
            <a:ext cx="6987540" cy="165576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7CD26-EB16-9247-9A2C-9F5D667CB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230" y="2743203"/>
            <a:ext cx="698754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566AE-4061-57E1-E802-EE582D1B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074F-94F0-4AC3-AAFF-D4AAFD1343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eneralAccounting@umaryland.edu" TargetMode="External"/><Relationship Id="rId2" Type="http://schemas.openxmlformats.org/officeDocument/2006/relationships/hyperlink" Target="https://efzv.fa.us6.oraclecloud.com/analytics/saw.dll?bipublisherEnt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spa/policies-and-procedures/equipment-management/equipment-transfer-policy/" TargetMode="External"/><Relationship Id="rId2" Type="http://schemas.openxmlformats.org/officeDocument/2006/relationships/hyperlink" Target="mailto:GeneralAccounting@umarylan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werforms.docusign.net/f155b440-75da-44e7-a952-7948da405f3f?env=na3&amp;acct=f779d0ec-0798-4308-920b-6ee2bfff1782" TargetMode="External"/><Relationship Id="rId4" Type="http://schemas.openxmlformats.org/officeDocument/2006/relationships/hyperlink" Target="https://www.umaryland.edu/media/umb/af/fs/forms/CapitalEquipmentTransfer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uth.umaryland.edu/idp/profile/SAML2/Redirect/SSO?execution=e1s1" TargetMode="External"/><Relationship Id="rId2" Type="http://schemas.openxmlformats.org/officeDocument/2006/relationships/hyperlink" Target="https://www.umaryland.edu/policies-and-procedures/library/financial-affairs/procedures/controller/non-capital-assets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policies-and-procedures/library/financial-affairs/policies/viii-120a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2000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human-resources/policies/vii-611a.php" TargetMode="External"/><Relationship Id="rId2" Type="http://schemas.openxmlformats.org/officeDocument/2006/relationships/hyperlink" Target="https://www.umaryland.edu/controller/disbursements/employee-reimbursement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2000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st-it-sticky-note-note-memo-15026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Guide-Help-Faq-Question-Answer-Test-Question-Mark-16007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media/umb/af/fs/forms/CapitalEquipmentTransfer.pdf" TargetMode="External"/><Relationship Id="rId7" Type="http://schemas.openxmlformats.org/officeDocument/2006/relationships/hyperlink" Target="https://www.umaryland.edu/policies-and-procedures/library/financial-affairs/policies/viii-120a.php" TargetMode="External"/><Relationship Id="rId2" Type="http://schemas.openxmlformats.org/officeDocument/2006/relationships/hyperlink" Target="https://www.umaryland.edu/media/umb/af/fs/policies/CapitalAssetManagem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aryland.edu/policies-and-procedures/library/financial-affairs/procedures/controller/non-capital-assets.php" TargetMode="External"/><Relationship Id="rId5" Type="http://schemas.openxmlformats.org/officeDocument/2006/relationships/hyperlink" Target="https://powerforms.docusign.net/f155b440-75da-44e7-a952-7948da405f3f?env=na3&amp;acct=f779d0ec-0798-4308-920b-6ee2bfff1782" TargetMode="External"/><Relationship Id="rId4" Type="http://schemas.openxmlformats.org/officeDocument/2006/relationships/hyperlink" Target="https://www.umaryland.edu/spa/policies-and-procedures/equipment-management/equipment-transfer-polic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uth.umaryland.edu/idp/profile/SAML2/Redirect/SSO?execution=e1s1" TargetMode="External"/><Relationship Id="rId2" Type="http://schemas.openxmlformats.org/officeDocument/2006/relationships/hyperlink" Target="https://www.umaryland.edu/controller/general-accounting/non-capital-ass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maryland.edu/policies-and-procedures/library/human-resources/policies/vii-611a.php" TargetMode="External"/><Relationship Id="rId4" Type="http://schemas.openxmlformats.org/officeDocument/2006/relationships/hyperlink" Target="https://www.umaryland.edu/controller/disbursements/employee-reimbursement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media/umb/af/fs/policies/CapitalAssetManagemen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D153-2D8E-7042-833E-0BD9C507A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695" y="1474164"/>
            <a:ext cx="6987540" cy="1358843"/>
          </a:xfrm>
        </p:spPr>
        <p:txBody>
          <a:bodyPr/>
          <a:lstStyle/>
          <a:p>
            <a:r>
              <a:rPr lang="en-US" sz="5400" dirty="0">
                <a:latin typeface="Calisto MT" panose="02040603050505030304" pitchFamily="18" charset="0"/>
              </a:rPr>
              <a:t>Asset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695" y="2833007"/>
            <a:ext cx="6987540" cy="518798"/>
          </a:xfrm>
        </p:spPr>
        <p:txBody>
          <a:bodyPr/>
          <a:lstStyle/>
          <a:p>
            <a:r>
              <a:rPr lang="en-US" sz="4000" dirty="0">
                <a:latin typeface="Caslisto"/>
              </a:rPr>
              <a:t>Capital and Non-Capital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444BA-D8D0-9245-4C96-7C5CD241A92D}"/>
              </a:ext>
            </a:extLst>
          </p:cNvPr>
          <p:cNvSpPr txBox="1"/>
          <p:nvPr/>
        </p:nvSpPr>
        <p:spPr>
          <a:xfrm>
            <a:off x="877455" y="3730185"/>
            <a:ext cx="7536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sto MT" panose="02040603050505030304" pitchFamily="18" charset="0"/>
              </a:rPr>
              <a:t>Presenters</a:t>
            </a:r>
            <a:r>
              <a:rPr lang="en-US" sz="1600" dirty="0">
                <a:latin typeface="Calisto MT" panose="02040603050505030304" pitchFamily="18" charset="0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latin typeface="Calisto MT" panose="02040603050505030304" pitchFamily="18" charset="0"/>
              </a:rPr>
              <a:t>Alexandra Zouras-Wieneke, Deputy Controller (OOTC)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latin typeface="Calisto MT" panose="02040603050505030304" pitchFamily="18" charset="0"/>
              </a:rPr>
              <a:t>Jennifer Thompson, Director (MAS)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4001F-10A5-06AF-80B4-5C44D5F9E9C1}"/>
              </a:ext>
            </a:extLst>
          </p:cNvPr>
          <p:cNvSpPr txBox="1"/>
          <p:nvPr/>
        </p:nvSpPr>
        <p:spPr>
          <a:xfrm>
            <a:off x="1607127" y="5368403"/>
            <a:ext cx="615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sto  "/>
              </a:rPr>
              <a:t>September 26, 2023</a:t>
            </a:r>
          </a:p>
        </p:txBody>
      </p:sp>
    </p:spTree>
    <p:extLst>
      <p:ext uri="{BB962C8B-B14F-4D97-AF65-F5344CB8AC3E}">
        <p14:creationId xmlns:p14="http://schemas.microsoft.com/office/powerpoint/2010/main" val="5083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8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slisto"/>
              </a:rPr>
              <a:t>Invoice Example where the unit cost is under $5,000 but the total equipment purchase is over $5,000.</a:t>
            </a:r>
          </a:p>
          <a:p>
            <a:pPr marL="0" indent="0">
              <a:buNone/>
            </a:pPr>
            <a:r>
              <a:rPr lang="en-US" sz="2000" dirty="0">
                <a:latin typeface="Caslisto"/>
              </a:rPr>
              <a:t>This does NOT qualify as a capital asset purchase, use the correct non-capital asset/supply object code.</a:t>
            </a:r>
          </a:p>
          <a:p>
            <a:pPr marL="0" indent="0">
              <a:buNone/>
            </a:pPr>
            <a:endParaRPr lang="en-US" sz="2400" dirty="0">
              <a:latin typeface="Caslis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1A10A-E321-92C0-AEBA-ACF475D7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08352"/>
            <a:ext cx="7839075" cy="3867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20EF0-C227-5F3C-C3BE-66270A896C0A}"/>
              </a:ext>
            </a:extLst>
          </p:cNvPr>
          <p:cNvSpPr txBox="1"/>
          <p:nvPr/>
        </p:nvSpPr>
        <p:spPr>
          <a:xfrm>
            <a:off x="1681018" y="5840404"/>
            <a:ext cx="172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8947D8E-BFB3-A5C4-272A-02A6D528A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9872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6782"/>
            <a:ext cx="8229600" cy="539671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slisto"/>
              </a:rPr>
              <a:t>Correct capital asset object codes to use when the purchase qualifies as a capital asset: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FB702-9560-C1EC-64B6-3BC780B86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B00BC5-E420-2479-63DE-A0776242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7" y="2798675"/>
            <a:ext cx="2598478" cy="2695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1C79AA-0E5B-7CEA-1A78-E79181CFC263}"/>
              </a:ext>
            </a:extLst>
          </p:cNvPr>
          <p:cNvSpPr/>
          <p:nvPr/>
        </p:nvSpPr>
        <p:spPr>
          <a:xfrm>
            <a:off x="457200" y="3805382"/>
            <a:ext cx="1861127" cy="240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302390-8B74-2760-20B9-F6BD97F7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24" y="1921995"/>
            <a:ext cx="5060026" cy="4616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9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6782"/>
            <a:ext cx="8354291" cy="539671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00" dirty="0">
                <a:latin typeface="Caslisto"/>
              </a:rPr>
              <a:t>Physical Count of Capital Asset Inventory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slisto"/>
              </a:rPr>
              <a:t>Biennial (every 2 years) physical count of all capital assets assigned, conducted by department/division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slisto"/>
              </a:rPr>
              <a:t>Resuming count process September/October 2023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slisto"/>
                <a:hlinkClick r:id="rId2"/>
              </a:rPr>
              <a:t>Inventory Reports </a:t>
            </a:r>
            <a:r>
              <a:rPr lang="en-US" sz="2100" dirty="0">
                <a:latin typeface="Caslisto"/>
              </a:rPr>
              <a:t>now available in Quantum Financials for users to run and begin counting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100" dirty="0">
                <a:latin typeface="Caslisto"/>
              </a:rPr>
              <a:t>Great time to catchup on tagging equipment, please contact </a:t>
            </a:r>
            <a:r>
              <a:rPr lang="en-US" sz="1800" dirty="0">
                <a:latin typeface="Caslisto"/>
                <a:hlinkClick r:id="rId3"/>
              </a:rPr>
              <a:t>GeneralAccounting@umaryland.edu</a:t>
            </a:r>
            <a:r>
              <a:rPr lang="en-US" sz="1800" dirty="0">
                <a:latin typeface="Caslisto"/>
              </a:rPr>
              <a:t> </a:t>
            </a:r>
            <a:r>
              <a:rPr lang="en-US" sz="2100" dirty="0">
                <a:latin typeface="Caslisto"/>
              </a:rPr>
              <a:t>to arrange pickup or delivery of tags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slisto"/>
              </a:rPr>
              <a:t>General Accounting will send out instructions for the inventory count submission process to all Department Administrative Deans and Financial management personnel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slisto"/>
              </a:rPr>
              <a:t>General Accounting will perform independent verification after inventory counts are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FB702-9560-C1EC-64B6-3BC780B86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526433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latin typeface="Caslisto"/>
              </a:rPr>
              <a:t>Transferring Capital Assets to UMB from another university or accepting donated Capital Assets, these assets must be accounted for and recorded in the Fixed Asset System, please notify General Accounting </a:t>
            </a:r>
            <a:r>
              <a:rPr lang="en-US" sz="2000" dirty="0">
                <a:latin typeface="Caslisto"/>
                <a:hlinkClick r:id="rId2"/>
              </a:rPr>
              <a:t>GeneralAccounting@umaryland.edu</a:t>
            </a:r>
            <a:endParaRPr lang="en-US" sz="2000" dirty="0">
              <a:latin typeface="Caslisto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latin typeface="Caslisto"/>
              </a:rPr>
              <a:t>Transferring Capital Assets purchased with sponsored funds to another university, the department must follow the </a:t>
            </a:r>
            <a:r>
              <a:rPr lang="en-US" sz="2000" dirty="0">
                <a:latin typeface="Caslisto"/>
                <a:hlinkClick r:id="rId3"/>
              </a:rPr>
              <a:t>Office of Research &amp; Development (ORD) Transfer Policy </a:t>
            </a:r>
            <a:endParaRPr lang="en-US" sz="2000" dirty="0">
              <a:latin typeface="Caslisto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Caslisto"/>
              </a:rPr>
              <a:t>Changes to Assets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slisto"/>
              </a:rPr>
              <a:t> Location changes or department transfers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slisto"/>
                <a:hlinkClick r:id="rId4"/>
              </a:rPr>
              <a:t>Capital Equipment Transfer Form </a:t>
            </a:r>
            <a:r>
              <a:rPr lang="en-US" sz="2000" dirty="0">
                <a:latin typeface="Caslisto"/>
              </a:rPr>
              <a:t>and send it to </a:t>
            </a:r>
            <a:r>
              <a:rPr lang="en-US" sz="2000" dirty="0">
                <a:latin typeface="Caslisto"/>
                <a:hlinkClick r:id="rId2"/>
              </a:rPr>
              <a:t>GeneralAccounting@umaryland.edu</a:t>
            </a:r>
            <a:endParaRPr lang="en-US" sz="2000" dirty="0">
              <a:latin typeface="Caslist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slisto"/>
              </a:rPr>
              <a:t>Asset disposals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slisto"/>
                <a:hlinkClick r:id="rId5"/>
              </a:rPr>
              <a:t>UMB Surplus Property Form</a:t>
            </a:r>
            <a:r>
              <a:rPr lang="en-US" sz="2000" dirty="0">
                <a:latin typeface="Caslisto"/>
              </a:rPr>
              <a:t>, </a:t>
            </a:r>
            <a:r>
              <a:rPr lang="en-US" sz="2000" dirty="0" err="1">
                <a:latin typeface="Caslisto"/>
              </a:rPr>
              <a:t>docusign</a:t>
            </a:r>
            <a:r>
              <a:rPr lang="en-US" sz="2000" dirty="0">
                <a:latin typeface="Caslisto"/>
              </a:rPr>
              <a:t> form, is routed to facilities and then to General Accounting to retire the asset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48F25-E593-859E-CCBA-FCC9A8617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940378"/>
            <a:ext cx="7772400" cy="1157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Questions</a:t>
            </a:r>
          </a:p>
        </p:txBody>
      </p:sp>
      <p:pic>
        <p:nvPicPr>
          <p:cNvPr id="5" name="Picture 4" descr="A person leaning on a question mark&#10;&#10;Description automatically generated">
            <a:extLst>
              <a:ext uri="{FF2B5EF4-FFF2-40B4-BE49-F238E27FC236}">
                <a16:creationId xmlns:a16="http://schemas.microsoft.com/office/drawing/2014/main" id="{43DB1A4E-0B12-71BA-0E00-703296F9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6530" y="2111086"/>
            <a:ext cx="3930939" cy="3930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4F274-E9EC-F830-29D2-709D38AD77E4}"/>
              </a:ext>
            </a:extLst>
          </p:cNvPr>
          <p:cNvSpPr txBox="1"/>
          <p:nvPr/>
        </p:nvSpPr>
        <p:spPr>
          <a:xfrm>
            <a:off x="2011401" y="70612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25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293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Non-Capital </a:t>
            </a:r>
            <a:br>
              <a:rPr lang="en-US" sz="5400" dirty="0">
                <a:latin typeface="Calisto MT" panose="02040603050505030304" pitchFamily="18" charset="0"/>
              </a:rPr>
            </a:br>
            <a:r>
              <a:rPr lang="en-US" sz="5400" dirty="0">
                <a:latin typeface="Calisto MT" panose="02040603050505030304" pitchFamily="18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36086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5283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Non-Capital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982"/>
            <a:ext cx="8229600" cy="4671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Non-Capital Asset </a:t>
            </a:r>
            <a:r>
              <a:rPr lang="en-US" sz="2400" dirty="0">
                <a:latin typeface="Caslisto"/>
                <a:hlinkClick r:id="rId2"/>
              </a:rPr>
              <a:t>Procedures</a:t>
            </a:r>
            <a:r>
              <a:rPr lang="en-US" sz="2400" dirty="0">
                <a:latin typeface="Caslisto"/>
              </a:rPr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slisto"/>
              </a:rPr>
              <a:t>Definitions and Terms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slisto"/>
              </a:rPr>
              <a:t>Non-Capital Asset (NCA) – Equipment or other physical assets with the acquisition cost of $1,000 or more but less than $5,000 per unit and have a useful life greater than one year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slisto"/>
              </a:rPr>
              <a:t>Designated Non-Capital Asset (DNCA) – a subset of NCA’s that require additional stewardship and documentation. DNCA’s are sensitive items that are easily converted to personal use and susceptible to theft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slisto"/>
                <a:hlinkClick r:id="rId3"/>
              </a:rPr>
              <a:t>Employee Equipment Acknowledgment System </a:t>
            </a:r>
            <a:r>
              <a:rPr lang="en-US" sz="2200" dirty="0">
                <a:latin typeface="Caslisto"/>
              </a:rPr>
              <a:t>– used to generate and store the EEA Form for employees to acknowledge DNCA’s assigned to them and their responsibilities for the equipment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82AD2-BF04-E6D6-395B-0DC9F49C7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Non-Capital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Operational Units are required to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Identify an NCA Custodian who oversees the assignment, tagging, disposing, and recordkeeping of NCAs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Properly segregate duties (authorization, purchasing, custody, and recordkeeping)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Record NCA purchases appropriately (3953 obj)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Tag assets (tags available from Genera Accounting)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Assign DNCA’s to employees using the EEAF and the EEAF sys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slisto"/>
              </a:rPr>
              <a:t>Retain appropriate NCA/DNCA documentation and records 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Caslis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3854B-CDA5-7B72-6839-152C9BCFB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Non-Capital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slisto"/>
              </a:rPr>
              <a:t>Designated Non-Capital Assets (DNCA)</a:t>
            </a:r>
          </a:p>
          <a:p>
            <a:pPr marL="517525">
              <a:buFont typeface="Wingdings" panose="05000000000000000000" pitchFamily="2" charset="2"/>
              <a:buChar char="ü"/>
            </a:pPr>
            <a:r>
              <a:rPr lang="en-US" sz="2200" dirty="0">
                <a:latin typeface="Caslisto"/>
              </a:rPr>
              <a:t>Laptops</a:t>
            </a:r>
          </a:p>
          <a:p>
            <a:pPr marL="517525">
              <a:buFont typeface="Wingdings" panose="05000000000000000000" pitchFamily="2" charset="2"/>
              <a:buChar char="ü"/>
            </a:pPr>
            <a:r>
              <a:rPr lang="en-US" sz="2200" dirty="0">
                <a:latin typeface="Caslisto"/>
              </a:rPr>
              <a:t>Tablets</a:t>
            </a:r>
          </a:p>
          <a:p>
            <a:pPr marL="517525">
              <a:buFont typeface="Wingdings" panose="05000000000000000000" pitchFamily="2" charset="2"/>
              <a:buChar char="ü"/>
            </a:pPr>
            <a:r>
              <a:rPr lang="en-US" sz="2200" dirty="0">
                <a:latin typeface="Caslisto"/>
              </a:rPr>
              <a:t>Audio/Visual</a:t>
            </a:r>
          </a:p>
          <a:p>
            <a:pPr marL="517525">
              <a:buFont typeface="Wingdings" panose="05000000000000000000" pitchFamily="2" charset="2"/>
              <a:buChar char="ü"/>
            </a:pPr>
            <a:r>
              <a:rPr lang="en-US" sz="2200" dirty="0">
                <a:latin typeface="Caslisto"/>
              </a:rPr>
              <a:t>NCAs located in a residence </a:t>
            </a:r>
          </a:p>
          <a:p>
            <a:pPr marL="517525">
              <a:buFont typeface="Wingdings" panose="05000000000000000000" pitchFamily="2" charset="2"/>
              <a:buChar char="ü"/>
            </a:pPr>
            <a:r>
              <a:rPr lang="en-US" sz="2200" dirty="0">
                <a:latin typeface="Caslisto"/>
              </a:rPr>
              <a:t>Optional – Operational Units may choose to classify additional items as DNCA’s</a:t>
            </a:r>
          </a:p>
          <a:p>
            <a:pPr marL="974725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Mobile phones</a:t>
            </a:r>
          </a:p>
          <a:p>
            <a:pPr marL="974725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Desktop Computers </a:t>
            </a:r>
          </a:p>
          <a:p>
            <a:pPr marL="974725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Equipment costing less than $1,000 located in a residence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slisto"/>
              </a:rPr>
              <a:t>All DNCAs must be assigned/recorded into the EEAF system within 30 days of purchase by the NCA Custodian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0FECF-B301-8340-C66E-9F50DC766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729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Non-Capital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6782"/>
            <a:ext cx="8229600" cy="539671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slisto"/>
              </a:rPr>
              <a:t>Correct object code to use when the purchase qualifies as a non-capital asset = </a:t>
            </a:r>
            <a:r>
              <a:rPr lang="en-US" sz="2200" b="1" u="sng" dirty="0">
                <a:latin typeface="Caslisto"/>
              </a:rPr>
              <a:t>3953 Non-Capital Assets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slisto"/>
              </a:rPr>
              <a:t>If your purchase </a:t>
            </a:r>
            <a:r>
              <a:rPr lang="en-US" sz="2200" b="1" u="sng" dirty="0">
                <a:latin typeface="Caslisto"/>
              </a:rPr>
              <a:t>does not qualify </a:t>
            </a:r>
            <a:r>
              <a:rPr lang="en-US" sz="2200" dirty="0">
                <a:latin typeface="Caslisto"/>
              </a:rPr>
              <a:t>as a non-capital asset, use an appropriate supply object code: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100" dirty="0">
              <a:latin typeface="Caslis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FB702-9560-C1EC-64B6-3BC780B86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B00BC5-E420-2479-63DE-A0776242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7" y="3445750"/>
            <a:ext cx="2598478" cy="2695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1C79AA-0E5B-7CEA-1A78-E79181CFC263}"/>
              </a:ext>
            </a:extLst>
          </p:cNvPr>
          <p:cNvSpPr/>
          <p:nvPr/>
        </p:nvSpPr>
        <p:spPr>
          <a:xfrm>
            <a:off x="521855" y="4442691"/>
            <a:ext cx="1861127" cy="240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AC79B-D0F5-BCC4-F3E5-D690C6F4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85" y="3016122"/>
            <a:ext cx="5151960" cy="335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8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5854"/>
            <a:ext cx="8229600" cy="808038"/>
          </a:xfrm>
        </p:spPr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45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Caslisto"/>
              </a:rPr>
              <a:t>Introductions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Caslisto"/>
              </a:rPr>
              <a:t>Procedural Overview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latin typeface="Caslisto"/>
              </a:rPr>
              <a:t>Capital Assets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latin typeface="Caslisto"/>
              </a:rPr>
              <a:t>Non-Capital Assets</a:t>
            </a:r>
          </a:p>
          <a:p>
            <a:pPr marL="401638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slisto"/>
              </a:rPr>
              <a:t>Employee Reimbursements </a:t>
            </a:r>
          </a:p>
          <a:p>
            <a:pPr marL="401638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slisto"/>
              </a:rPr>
              <a:t>Compliance</a:t>
            </a:r>
          </a:p>
          <a:p>
            <a:pPr marL="401638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slisto"/>
              </a:rPr>
              <a:t>Important Reminders</a:t>
            </a:r>
          </a:p>
          <a:p>
            <a:pPr marL="58738" lvl="1" indent="0">
              <a:buNone/>
            </a:pPr>
            <a:endParaRPr lang="en-US" dirty="0">
              <a:latin typeface="Caslis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8C7CE-BA7F-0B16-1DC8-2B8704881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985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Non-Capital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NCA Disposals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Follow the Disposal of Surplus Property </a:t>
            </a:r>
            <a:r>
              <a:rPr lang="en-US" sz="2400" dirty="0">
                <a:latin typeface="Caslisto"/>
                <a:hlinkClick r:id="rId2"/>
              </a:rPr>
              <a:t>Policy </a:t>
            </a:r>
            <a:endParaRPr lang="en-US" sz="2400" dirty="0">
              <a:latin typeface="Caslisto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Be mindful that disposing computer equipment has additional processes and must comply with</a:t>
            </a:r>
          </a:p>
          <a:p>
            <a:pPr marL="5095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Disposal of Media Containing Data Policy </a:t>
            </a:r>
          </a:p>
          <a:p>
            <a:pPr marL="5095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Using the IT Disposal System if disposing items containing data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Caslisto"/>
              </a:rPr>
              <a:t>For items not containing data, complete the Excess Property Declaration Form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Caslisto"/>
              </a:rPr>
              <a:t>DNCA’s disposals must also be recorded in the EEAF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1D766-21B1-03EC-86DF-0D5565174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940378"/>
            <a:ext cx="7772400" cy="1157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Questions</a:t>
            </a:r>
          </a:p>
        </p:txBody>
      </p:sp>
      <p:pic>
        <p:nvPicPr>
          <p:cNvPr id="3" name="Picture 2" descr="A person holding a question mark&#10;&#10;Description automatically generated">
            <a:extLst>
              <a:ext uri="{FF2B5EF4-FFF2-40B4-BE49-F238E27FC236}">
                <a16:creationId xmlns:a16="http://schemas.microsoft.com/office/drawing/2014/main" id="{4498CB67-DDD4-DF6B-C1D2-98806401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727" y="2189018"/>
            <a:ext cx="3980873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293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Employee </a:t>
            </a:r>
            <a:br>
              <a:rPr lang="en-US" sz="5400" dirty="0">
                <a:latin typeface="Calisto MT" panose="02040603050505030304" pitchFamily="18" charset="0"/>
              </a:rPr>
            </a:br>
            <a:r>
              <a:rPr lang="en-US" sz="5400" dirty="0">
                <a:latin typeface="Calisto MT" panose="02040603050505030304" pitchFamily="18" charset="0"/>
              </a:rPr>
              <a:t>Reimbursements</a:t>
            </a:r>
          </a:p>
        </p:txBody>
      </p:sp>
    </p:spTree>
    <p:extLst>
      <p:ext uri="{BB962C8B-B14F-4D97-AF65-F5344CB8AC3E}">
        <p14:creationId xmlns:p14="http://schemas.microsoft.com/office/powerpoint/2010/main" val="414868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5355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Employee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6531"/>
            <a:ext cx="8229600" cy="4865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Employee Reimbursements for certain business expenses are processed through Concur.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Reimbursement for items that are extravagant or excessive may be denied or employee may be required to repay UMB.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Equipment, supplies, and materials for use at an off-campus site must be shipped to UMB and picked up by the employee.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If the appropriate </a:t>
            </a:r>
            <a:r>
              <a:rPr lang="en-US" sz="2200" dirty="0">
                <a:latin typeface="Caslisto"/>
                <a:hlinkClick r:id="rId2"/>
              </a:rPr>
              <a:t>object code </a:t>
            </a:r>
            <a:r>
              <a:rPr lang="en-US" sz="2200" dirty="0">
                <a:latin typeface="Caslisto"/>
              </a:rPr>
              <a:t>is not available in concur, the reimbursement must be submitted via a NONPO payment request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slisto"/>
              </a:rPr>
              <a:t>Per the </a:t>
            </a:r>
            <a:r>
              <a:rPr lang="en-US" sz="2200" dirty="0">
                <a:latin typeface="Caslisto"/>
                <a:hlinkClick r:id="rId3"/>
              </a:rPr>
              <a:t>telework policy</a:t>
            </a:r>
            <a:r>
              <a:rPr lang="en-US" sz="2200" dirty="0">
                <a:latin typeface="Caslisto"/>
              </a:rPr>
              <a:t>, employees are responsible for the cost of operating their remote worksite including personal equipment, furniture, and internet service (section F-1).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slisto"/>
              </a:rPr>
              <a:t>Equipment provided by UMB for remote worksites are the property of UMB and must be returned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1D766-21B1-03EC-86DF-0D5565174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940378"/>
            <a:ext cx="7772400" cy="1157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Questions</a:t>
            </a:r>
          </a:p>
        </p:txBody>
      </p:sp>
      <p:pic>
        <p:nvPicPr>
          <p:cNvPr id="5" name="Picture 4" descr="A person leaning on a question mark&#10;&#10;Description automatically generated">
            <a:extLst>
              <a:ext uri="{FF2B5EF4-FFF2-40B4-BE49-F238E27FC236}">
                <a16:creationId xmlns:a16="http://schemas.microsoft.com/office/drawing/2014/main" id="{43DB1A4E-0B12-71BA-0E00-703296F9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6530" y="2111086"/>
            <a:ext cx="3930939" cy="3930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4F274-E9EC-F830-29D2-709D38AD77E4}"/>
              </a:ext>
            </a:extLst>
          </p:cNvPr>
          <p:cNvSpPr txBox="1"/>
          <p:nvPr/>
        </p:nvSpPr>
        <p:spPr>
          <a:xfrm>
            <a:off x="2011401" y="70612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421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09" y="2481407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44802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914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Audit Findings </a:t>
            </a:r>
          </a:p>
          <a:p>
            <a:pPr marL="573088"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Donated capital assets not recorded in inventory</a:t>
            </a:r>
          </a:p>
          <a:p>
            <a:pPr marL="573088"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Disposal procedures not followed </a:t>
            </a:r>
          </a:p>
          <a:p>
            <a:pPr marL="10302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slisto"/>
              </a:rPr>
              <a:t>Media Containing Data / Assets taken with departing PIs </a:t>
            </a:r>
          </a:p>
          <a:p>
            <a:pPr marL="573088"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Failure to follow Non-Capital Asset Policy </a:t>
            </a:r>
          </a:p>
          <a:p>
            <a:pPr marL="10302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slisto"/>
              </a:rPr>
              <a:t>Purchases not recorded in EEAF or details inaccurate</a:t>
            </a:r>
          </a:p>
          <a:p>
            <a:pPr marL="10302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slisto"/>
              </a:rPr>
              <a:t>Assets not assigned or not accepted</a:t>
            </a:r>
          </a:p>
          <a:p>
            <a:pPr marL="10302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slisto"/>
              </a:rPr>
              <a:t>EEAF system not being used at all </a:t>
            </a:r>
            <a:r>
              <a:rPr lang="en-US" sz="2000" dirty="0">
                <a:latin typeface="Caslisto"/>
                <a:sym typeface="Wingdings" panose="05000000000000000000" pitchFamily="2" charset="2"/>
              </a:rPr>
              <a:t></a:t>
            </a:r>
            <a:endParaRPr lang="en-US" sz="2000" dirty="0">
              <a:latin typeface="Caslisto"/>
            </a:endParaRPr>
          </a:p>
          <a:p>
            <a:pPr marL="0" indent="0">
              <a:buNone/>
            </a:pPr>
            <a:endParaRPr lang="en-US" sz="1100" dirty="0">
              <a:latin typeface="Caslisto"/>
            </a:endParaRPr>
          </a:p>
          <a:p>
            <a:pPr marL="0" indent="0">
              <a:buNone/>
            </a:pPr>
            <a:r>
              <a:rPr lang="en-US" sz="2400" dirty="0">
                <a:latin typeface="Caslisto"/>
              </a:rPr>
              <a:t>Key Reminder</a:t>
            </a:r>
          </a:p>
          <a:p>
            <a:pPr marL="573088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slisto"/>
              </a:rPr>
              <a:t>Pcard</a:t>
            </a:r>
            <a:r>
              <a:rPr lang="en-US" sz="2400" dirty="0">
                <a:latin typeface="Caslisto"/>
              </a:rPr>
              <a:t> point of purchase and/or centralized IT office receiving offer opportunities to ensure compliance (record tag number!)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400" dirty="0">
                <a:latin typeface="Calisto  "/>
              </a:rPr>
              <a:t>Management Advisory Services </a:t>
            </a:r>
          </a:p>
          <a:p>
            <a:pPr marL="573088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sto  "/>
              </a:rPr>
              <a:t>Routine </a:t>
            </a:r>
            <a:r>
              <a:rPr lang="en-US" sz="2400" dirty="0" err="1">
                <a:latin typeface="Calisto  "/>
              </a:rPr>
              <a:t>Pcard</a:t>
            </a:r>
            <a:r>
              <a:rPr lang="en-US" sz="2400" dirty="0">
                <a:latin typeface="Calisto  "/>
              </a:rPr>
              <a:t> reviews evaluate NCA policy compliance</a:t>
            </a:r>
          </a:p>
          <a:p>
            <a:pPr marL="573088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sto  "/>
              </a:rPr>
              <a:t>Follow-up to ensure audit recommendations are addressed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CFD73-4D6E-5C16-4D88-A4F3219D9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940378"/>
            <a:ext cx="7772400" cy="1157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Questions</a:t>
            </a:r>
          </a:p>
        </p:txBody>
      </p:sp>
      <p:pic>
        <p:nvPicPr>
          <p:cNvPr id="3" name="Picture 2" descr="A person holding a question mark&#10;&#10;Description automatically generated">
            <a:extLst>
              <a:ext uri="{FF2B5EF4-FFF2-40B4-BE49-F238E27FC236}">
                <a16:creationId xmlns:a16="http://schemas.microsoft.com/office/drawing/2014/main" id="{4498CB67-DDD4-DF6B-C1D2-98806401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727" y="2189018"/>
            <a:ext cx="3980873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09" y="24814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Important </a:t>
            </a:r>
            <a:br>
              <a:rPr lang="en-US" sz="5400" dirty="0">
                <a:latin typeface="Calisto MT" panose="02040603050505030304" pitchFamily="18" charset="0"/>
              </a:rPr>
            </a:br>
            <a:r>
              <a:rPr lang="en-US" sz="5400" dirty="0">
                <a:latin typeface="Calisto MT" panose="02040603050505030304" pitchFamily="18" charset="0"/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197550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91" y="925355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Important Reminders</a:t>
            </a:r>
          </a:p>
        </p:txBody>
      </p:sp>
      <p:pic>
        <p:nvPicPr>
          <p:cNvPr id="17" name="Picture 16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D69AA949-DB36-247B-AB87-A70C139E4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582" y="1763186"/>
            <a:ext cx="2635399" cy="26065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831271-1EEF-71EB-6FAF-AF359833541E}"/>
              </a:ext>
            </a:extLst>
          </p:cNvPr>
          <p:cNvSpPr txBox="1"/>
          <p:nvPr/>
        </p:nvSpPr>
        <p:spPr>
          <a:xfrm>
            <a:off x="1103745" y="2484188"/>
            <a:ext cx="161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Follow Policies and Procedures</a:t>
            </a:r>
          </a:p>
        </p:txBody>
      </p:sp>
      <p:pic>
        <p:nvPicPr>
          <p:cNvPr id="19" name="Picture 18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85EFE18F-6CF1-EECE-914A-D1268903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4300" y="1763186"/>
            <a:ext cx="2635399" cy="2606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73D1BB-1744-C7CA-2FC9-61427B61DB54}"/>
              </a:ext>
            </a:extLst>
          </p:cNvPr>
          <p:cNvSpPr txBox="1"/>
          <p:nvPr/>
        </p:nvSpPr>
        <p:spPr>
          <a:xfrm>
            <a:off x="3589845" y="2531902"/>
            <a:ext cx="161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Use correct asset object codes</a:t>
            </a:r>
          </a:p>
        </p:txBody>
      </p:sp>
      <p:pic>
        <p:nvPicPr>
          <p:cNvPr id="21" name="Picture 20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2E221CC5-A0F7-EC7E-6624-63582595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2010" y="1763186"/>
            <a:ext cx="2635399" cy="2606574"/>
          </a:xfrm>
          <a:prstGeom prst="rect">
            <a:avLst/>
          </a:prstGeom>
        </p:spPr>
      </p:pic>
      <p:pic>
        <p:nvPicPr>
          <p:cNvPr id="23" name="Picture 22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3BD9B8A7-09F2-24EA-04CB-1D32C12F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582" y="4251426"/>
            <a:ext cx="2635399" cy="26065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D90AEC-E3F7-C00F-70B1-EE166AA744F1}"/>
              </a:ext>
            </a:extLst>
          </p:cNvPr>
          <p:cNvSpPr txBox="1"/>
          <p:nvPr/>
        </p:nvSpPr>
        <p:spPr>
          <a:xfrm>
            <a:off x="6133656" y="2378013"/>
            <a:ext cx="161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Submit asset changes using proper forms </a:t>
            </a:r>
          </a:p>
        </p:txBody>
      </p:sp>
      <p:pic>
        <p:nvPicPr>
          <p:cNvPr id="25" name="Picture 24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D98F4057-ADF4-F4FD-AD53-913743E88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2796" y="4285193"/>
            <a:ext cx="2635399" cy="26065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29A1D9-43D7-7668-6871-C31C0BEE7017}"/>
              </a:ext>
            </a:extLst>
          </p:cNvPr>
          <p:cNvSpPr txBox="1"/>
          <p:nvPr/>
        </p:nvSpPr>
        <p:spPr>
          <a:xfrm>
            <a:off x="1046777" y="4772872"/>
            <a:ext cx="1730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Contact GA to pick up asset tags or to arrange for tagging </a:t>
            </a:r>
          </a:p>
        </p:txBody>
      </p:sp>
      <p:pic>
        <p:nvPicPr>
          <p:cNvPr id="27" name="Picture 26" descr="A yellow post-it note pinned to a black board&#10;&#10;Description automatically generated">
            <a:extLst>
              <a:ext uri="{FF2B5EF4-FFF2-40B4-BE49-F238E27FC236}">
                <a16:creationId xmlns:a16="http://schemas.microsoft.com/office/drawing/2014/main" id="{422DCA8D-7AA2-DE1F-4F5D-600DFDAC6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3595" y="4369760"/>
            <a:ext cx="2635399" cy="26065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B73C87-5389-8E57-5022-49E2A7DB033F}"/>
              </a:ext>
            </a:extLst>
          </p:cNvPr>
          <p:cNvSpPr txBox="1"/>
          <p:nvPr/>
        </p:nvSpPr>
        <p:spPr>
          <a:xfrm>
            <a:off x="6274559" y="5038068"/>
            <a:ext cx="1822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Ensure emp business </a:t>
            </a:r>
            <a:r>
              <a:rPr lang="en-US" sz="2000" i="1" dirty="0" err="1"/>
              <a:t>reimb</a:t>
            </a:r>
            <a:r>
              <a:rPr lang="en-US" sz="2000" i="1" dirty="0"/>
              <a:t>. are appropriate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4EDB18D-A848-DDB1-A86D-CBAB7D1CE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F9D4B-F885-420D-46D4-4ACA228796D0}"/>
              </a:ext>
            </a:extLst>
          </p:cNvPr>
          <p:cNvSpPr txBox="1"/>
          <p:nvPr/>
        </p:nvSpPr>
        <p:spPr>
          <a:xfrm>
            <a:off x="3549864" y="4892993"/>
            <a:ext cx="161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Assign and Record DNCAs in EEAF System</a:t>
            </a:r>
          </a:p>
        </p:txBody>
      </p:sp>
    </p:spTree>
    <p:extLst>
      <p:ext uri="{BB962C8B-B14F-4D97-AF65-F5344CB8AC3E}">
        <p14:creationId xmlns:p14="http://schemas.microsoft.com/office/powerpoint/2010/main" val="24096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6" grpId="0"/>
      <p:bldP spid="2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21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5440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940378"/>
            <a:ext cx="7772400" cy="1157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Questions</a:t>
            </a:r>
          </a:p>
        </p:txBody>
      </p:sp>
      <p:pic>
        <p:nvPicPr>
          <p:cNvPr id="8" name="Picture 7" descr="A cartoon character kneeling on his knees with question marks above his head&#10;&#10;Description automatically generated">
            <a:extLst>
              <a:ext uri="{FF2B5EF4-FFF2-40B4-BE49-F238E27FC236}">
                <a16:creationId xmlns:a16="http://schemas.microsoft.com/office/drawing/2014/main" id="{0612CCFF-8577-209E-1685-787D56A09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5575" y="2364868"/>
            <a:ext cx="3565080" cy="35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4"/>
            <a:ext cx="8229600" cy="8277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Caslisto"/>
              </a:rPr>
              <a:t>Capital Asset Management - </a:t>
            </a:r>
            <a:r>
              <a:rPr lang="en-US" sz="2200" dirty="0">
                <a:latin typeface="Caslisto"/>
                <a:hlinkClick r:id="rId2"/>
              </a:rPr>
              <a:t>https://www.umaryland.edu/media/umb/af/fs/policies/CapitalAssetManagement.pdf</a:t>
            </a:r>
            <a:r>
              <a:rPr lang="en-US" sz="2200" dirty="0">
                <a:latin typeface="Caslisto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listo  "/>
              </a:rPr>
              <a:t>Capital Equipment Transfer Form - </a:t>
            </a:r>
            <a:r>
              <a:rPr lang="en-US" sz="2200" dirty="0">
                <a:latin typeface="Calisto  "/>
                <a:hlinkClick r:id="rId3"/>
              </a:rPr>
              <a:t>https://www.umaryland.edu/media/umb/af/fs/forms/CapitalEquipmentTransfer.pdf</a:t>
            </a:r>
            <a:r>
              <a:rPr lang="en-US" sz="2200" dirty="0">
                <a:latin typeface="Calisto  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listo  "/>
              </a:rPr>
              <a:t>ORD Transfer Policy - </a:t>
            </a:r>
            <a:r>
              <a:rPr lang="en-US" sz="2200" dirty="0">
                <a:latin typeface="Calisto  "/>
                <a:hlinkClick r:id="rId4"/>
              </a:rPr>
              <a:t>https://www.umaryland.edu/spa/policies-and-procedures/equipment-management/equipment-transfer-policy/</a:t>
            </a:r>
            <a:r>
              <a:rPr lang="en-US" sz="2200" dirty="0">
                <a:latin typeface="Calisto  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listo  "/>
              </a:rPr>
              <a:t>Surplus Property Form - </a:t>
            </a:r>
            <a:r>
              <a:rPr lang="en-US" sz="2200" dirty="0">
                <a:latin typeface="Calisto  "/>
                <a:hlinkClick r:id="rId5"/>
              </a:rPr>
              <a:t>https://powerforms.docusign.net/f155b440-75da-44e7-a952-7948da405f3f?env=na3&amp;acct=f779d0ec-0798-4308-920b-6ee2bfff1782</a:t>
            </a:r>
            <a:r>
              <a:rPr lang="en-US" sz="2200" dirty="0">
                <a:latin typeface="Calisto  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listo  "/>
              </a:rPr>
              <a:t>Non-Capital Asset - </a:t>
            </a:r>
            <a:r>
              <a:rPr lang="en-US" sz="2200" dirty="0">
                <a:latin typeface="Calisto  "/>
                <a:hlinkClick r:id="rId6"/>
              </a:rPr>
              <a:t>https://www.umaryland.edu/policies-and-procedures/library/financial-affairs/procedures/controller/non-capital-assets.php</a:t>
            </a:r>
            <a:r>
              <a:rPr lang="en-US" sz="2200" dirty="0">
                <a:latin typeface="Calisto  "/>
              </a:rPr>
              <a:t>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Calisto  "/>
              </a:rPr>
              <a:t>NCA Disposals - </a:t>
            </a:r>
            <a:r>
              <a:rPr lang="en-US" sz="2200" dirty="0">
                <a:latin typeface="Calisto  "/>
                <a:hlinkClick r:id="rId7"/>
              </a:rPr>
              <a:t>https://www.umaryland.edu/policies-and-procedures/library/financial-affairs/policies/viii-120a.php</a:t>
            </a:r>
            <a:r>
              <a:rPr lang="en-US" sz="2200" dirty="0">
                <a:latin typeface="Calisto  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3B548-E477-43FB-582D-6A2E80D23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4"/>
            <a:ext cx="8229600" cy="8277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sto MT" panose="02040603050505030304" pitchFamily="18" charset="0"/>
              </a:rPr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sto  "/>
              </a:rPr>
              <a:t>NCA OOTC Webpage - </a:t>
            </a:r>
            <a:r>
              <a:rPr lang="en-US" sz="2000" dirty="0">
                <a:hlinkClick r:id="rId2"/>
              </a:rPr>
              <a:t>https://www.umaryland.edu/controller/general-accounting/non-capital-assets/</a:t>
            </a: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Calisto  "/>
              </a:rPr>
              <a:t>EEAF System - </a:t>
            </a:r>
            <a:r>
              <a:rPr lang="en-US" sz="2000" dirty="0">
                <a:hlinkClick r:id="rId3"/>
              </a:rPr>
              <a:t>webauth.umaryland.edu/</a:t>
            </a:r>
            <a:r>
              <a:rPr lang="en-US" sz="2000" dirty="0" err="1">
                <a:hlinkClick r:id="rId3"/>
              </a:rPr>
              <a:t>idp</a:t>
            </a:r>
            <a:r>
              <a:rPr lang="en-US" sz="2000" dirty="0">
                <a:hlinkClick r:id="rId3"/>
              </a:rPr>
              <a:t>/profile/SAML2/Redirect/</a:t>
            </a:r>
            <a:r>
              <a:rPr lang="en-US" sz="2000" dirty="0" err="1">
                <a:hlinkClick r:id="rId3"/>
              </a:rPr>
              <a:t>SSO?execution</a:t>
            </a:r>
            <a:r>
              <a:rPr lang="en-US" sz="2000" dirty="0">
                <a:hlinkClick r:id="rId3"/>
              </a:rPr>
              <a:t>=e1s1</a:t>
            </a:r>
            <a:endParaRPr lang="en-US" sz="2000" dirty="0">
              <a:latin typeface="Calisto  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Calisto  "/>
              </a:rPr>
              <a:t>Employee Reimbursements - </a:t>
            </a:r>
            <a:r>
              <a:rPr lang="en-US" sz="2000" dirty="0">
                <a:latin typeface="Calisto  "/>
                <a:hlinkClick r:id="rId4"/>
              </a:rPr>
              <a:t>https://www.umaryland.edu/controller/disbursements/employee-reimbursements/</a:t>
            </a:r>
            <a:endParaRPr lang="en-US" sz="2000" dirty="0">
              <a:latin typeface="Calisto  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Calisto  "/>
              </a:rPr>
              <a:t>Telework Policy - </a:t>
            </a:r>
            <a:r>
              <a:rPr lang="en-US" sz="2000" dirty="0">
                <a:latin typeface="Calisto  "/>
                <a:hlinkClick r:id="rId5"/>
              </a:rPr>
              <a:t>https://www.umaryland.edu/policies-and-procedures/library/human-resources/policies/vii-611a.php</a:t>
            </a:r>
            <a:r>
              <a:rPr lang="en-US" sz="2000" dirty="0">
                <a:latin typeface="Calisto  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3B548-E477-43FB-582D-6A2E80D23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289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95" y="1955511"/>
            <a:ext cx="8229600" cy="448223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250"/>
              </a:spcBef>
              <a:buNone/>
            </a:pPr>
            <a:r>
              <a:rPr lang="en-US" sz="3000" dirty="0">
                <a:latin typeface="Calisto  "/>
              </a:rPr>
              <a:t>General Accounting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listo  "/>
              </a:rPr>
              <a:t>Ajibola Akintola, Director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listo  "/>
              </a:rPr>
              <a:t>Roshaun Nelson, Accounting Supervisor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listo  "/>
              </a:rPr>
              <a:t>Nicole King, Accountant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listo  "/>
              </a:rPr>
              <a:t>Briana Griffin, Accounting Associate  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3000" dirty="0">
                <a:latin typeface="Calisto  "/>
              </a:rPr>
              <a:t>Financial Reporting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listo  "/>
              </a:rPr>
              <a:t>Bryan Mack, Financial Reporting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F2A20-B9D5-EBFC-E351-10B37AB2D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6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21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sto MT" panose="02040603050505030304" pitchFamily="18" charset="0"/>
              </a:rPr>
              <a:t>Capital Assets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Capital Asset Management </a:t>
            </a:r>
            <a:r>
              <a:rPr lang="en-US" sz="2400" dirty="0">
                <a:latin typeface="Caslisto"/>
                <a:hlinkClick r:id="rId2"/>
              </a:rPr>
              <a:t>Procedures </a:t>
            </a:r>
            <a:endParaRPr lang="en-US" sz="2400" dirty="0">
              <a:latin typeface="Caslisto"/>
            </a:endParaRPr>
          </a:p>
          <a:p>
            <a:pPr marL="0" indent="0">
              <a:buNone/>
            </a:pPr>
            <a:endParaRPr lang="en-US" sz="2400" dirty="0">
              <a:latin typeface="Caslisto"/>
            </a:endParaRPr>
          </a:p>
          <a:p>
            <a:pPr marL="0" indent="0">
              <a:buNone/>
            </a:pPr>
            <a:r>
              <a:rPr lang="en-US" sz="2400" dirty="0">
                <a:latin typeface="Caslisto"/>
              </a:rPr>
              <a:t>Definitions and Terms: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Real Property – Buildings and building improvements, land improvements, infrastructure, and construction in progress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Personal Property – </a:t>
            </a:r>
            <a:r>
              <a:rPr lang="en-US" sz="2400" b="1" u="sng" dirty="0">
                <a:latin typeface="Caslisto"/>
              </a:rPr>
              <a:t>Equipment</a:t>
            </a:r>
            <a:r>
              <a:rPr lang="en-US" sz="2400" dirty="0">
                <a:latin typeface="Caslisto"/>
              </a:rPr>
              <a:t>, library books, and software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Capital Asset Equipment – is all equipment not permanently affixed to the buildings, have a useful life of greater than one year, and a unit cost of $5,000 or greater.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F2A20-B9D5-EBFC-E351-10B37AB2D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5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4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</a:rPr>
              <a:t>Equipment added to the Fixed Asset System must meet all definition criteria</a:t>
            </a:r>
          </a:p>
          <a:p>
            <a:pPr marL="0" indent="0">
              <a:buNone/>
            </a:pPr>
            <a:r>
              <a:rPr lang="en-US" sz="2400" dirty="0">
                <a:latin typeface="Caslisto"/>
              </a:rPr>
              <a:t>            </a:t>
            </a:r>
            <a:r>
              <a:rPr lang="en-US" sz="13800" dirty="0">
                <a:solidFill>
                  <a:srgbClr val="00B050"/>
                </a:solidFill>
                <a:latin typeface="Caslisto"/>
                <a:sym typeface="Wingdings 2" panose="05020102010507070707" pitchFamily="18" charset="2"/>
              </a:rPr>
              <a:t>    </a:t>
            </a:r>
          </a:p>
          <a:p>
            <a:pPr marL="0" indent="0">
              <a:buNone/>
            </a:pPr>
            <a:endParaRPr lang="en-US" sz="2400" dirty="0">
              <a:latin typeface="Caslisto"/>
              <a:sym typeface="Wingdings 2" panose="050201020105070707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64A4B-1EFF-FCB0-611D-8F291EB5F342}"/>
              </a:ext>
            </a:extLst>
          </p:cNvPr>
          <p:cNvSpPr/>
          <p:nvPr/>
        </p:nvSpPr>
        <p:spPr>
          <a:xfrm>
            <a:off x="1160206" y="2694039"/>
            <a:ext cx="1927123" cy="211393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Permanently Affixed to Buildings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83A14-45B7-2A03-1212-9383DB9A74C5}"/>
              </a:ext>
            </a:extLst>
          </p:cNvPr>
          <p:cNvSpPr/>
          <p:nvPr/>
        </p:nvSpPr>
        <p:spPr>
          <a:xfrm>
            <a:off x="3608438" y="2708788"/>
            <a:ext cx="1927123" cy="211393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Useful Life over 1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64677-78E5-1A4A-C936-0F81C2FAF09B}"/>
              </a:ext>
            </a:extLst>
          </p:cNvPr>
          <p:cNvSpPr/>
          <p:nvPr/>
        </p:nvSpPr>
        <p:spPr>
          <a:xfrm>
            <a:off x="5894438" y="2708787"/>
            <a:ext cx="1927123" cy="211393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Unit Cost $5,000 or greater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A5A2-5236-A272-356A-AA04A112C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450163"/>
            <a:ext cx="8640618" cy="52739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Caslisto"/>
                <a:sym typeface="Wingdings 2" panose="05020102010507070707" pitchFamily="18" charset="2"/>
              </a:rPr>
              <a:t>Qualifying Assets are uploaded monthly into the Fixed Asset System by General Accounting based on the object code used when purchasing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  <a:sym typeface="Wingdings 2" panose="05020102010507070707" pitchFamily="18" charset="2"/>
              </a:rPr>
              <a:t>Purchase Invoices are reviewed to confirm the asset meets criteria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Caslisto"/>
                <a:sym typeface="Wingdings 2" panose="05020102010507070707" pitchFamily="18" charset="2"/>
              </a:rPr>
              <a:t>Costs to develop equipment and place the asset into working order are added to the unit cost, e.g., add-on equipment components, software, installation costs, shipping costs, etc.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Caslisto"/>
                <a:sym typeface="Wingdings 2" panose="05020102010507070707" pitchFamily="18" charset="2"/>
              </a:rPr>
              <a:t>Unit Costs + Additional Costs = Total Equipment Costs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Caslisto"/>
              </a:rPr>
              <a:t>The total equipment costs is what is added to the fixed asset system. 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2400" dirty="0">
                <a:latin typeface="Caslisto"/>
              </a:rPr>
              <a:t>Tag numbers are assigned during the system upload process and General Accounting generates the tag certification form that is provided to department personnel when equipment is tagged.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slisto"/>
              </a:rPr>
              <a:t>Backlog in tagging!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200" dirty="0">
              <a:latin typeface="Caslis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E2FF1-4ADB-C24D-63ED-739F8F3DE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93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D177-AADB-0E58-06F4-D45F6EBB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64"/>
            <a:ext cx="8229600" cy="6889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Capital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C2C4-FFD4-67FC-1E3A-A70D20AE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970"/>
            <a:ext cx="8229600" cy="5375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slisto"/>
              </a:rPr>
              <a:t>Invoice Example where the unit cost exceeds $5,000. </a:t>
            </a:r>
          </a:p>
          <a:p>
            <a:pPr marL="0" indent="0">
              <a:buNone/>
            </a:pPr>
            <a:r>
              <a:rPr lang="en-US" sz="2000" dirty="0">
                <a:latin typeface="Caslisto"/>
              </a:rPr>
              <a:t>This qualifies as a capital asset purchase, use correct capital asset obj code.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E7EAA-3B2A-7B7D-A556-2B8F09FC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2" y="2270191"/>
            <a:ext cx="8231844" cy="4161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32E36-5BED-7AC1-30C7-34C51E263EE3}"/>
              </a:ext>
            </a:extLst>
          </p:cNvPr>
          <p:cNvSpPr txBox="1"/>
          <p:nvPr/>
        </p:nvSpPr>
        <p:spPr>
          <a:xfrm>
            <a:off x="1311563" y="4378507"/>
            <a:ext cx="2355273" cy="590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19BBF-DACB-6B20-C142-572F339283F3}"/>
              </a:ext>
            </a:extLst>
          </p:cNvPr>
          <p:cNvSpPr txBox="1"/>
          <p:nvPr/>
        </p:nvSpPr>
        <p:spPr>
          <a:xfrm>
            <a:off x="1311563" y="5036124"/>
            <a:ext cx="2355273" cy="590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D06F1A-BDA0-D3EE-2BBB-6405BE64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074F-94F0-4AC3-AAFF-D4AAFD134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74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1474</Words>
  <Application>Microsoft Office PowerPoint</Application>
  <PresentationFormat>On-screen Show (4:3)</PresentationFormat>
  <Paragraphs>180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Calisto  </vt:lpstr>
      <vt:lpstr>Calisto MT</vt:lpstr>
      <vt:lpstr>Caslisto</vt:lpstr>
      <vt:lpstr>Wingdings</vt:lpstr>
      <vt:lpstr>Office Theme</vt:lpstr>
      <vt:lpstr>1_Office Theme</vt:lpstr>
      <vt:lpstr>Asset Management </vt:lpstr>
      <vt:lpstr>Agenda</vt:lpstr>
      <vt:lpstr>Introductions</vt:lpstr>
      <vt:lpstr>Introductions</vt:lpstr>
      <vt:lpstr>Capital Assets</vt:lpstr>
      <vt:lpstr>Capital Assets</vt:lpstr>
      <vt:lpstr>Capital Assets</vt:lpstr>
      <vt:lpstr>Capital Assets</vt:lpstr>
      <vt:lpstr>Capital Assets</vt:lpstr>
      <vt:lpstr>Capital Assets</vt:lpstr>
      <vt:lpstr>Capital Assets</vt:lpstr>
      <vt:lpstr>Capital Assets</vt:lpstr>
      <vt:lpstr>Capital Assets</vt:lpstr>
      <vt:lpstr>Questions</vt:lpstr>
      <vt:lpstr>Non-Capital  Assets</vt:lpstr>
      <vt:lpstr>Non-Capital Assets</vt:lpstr>
      <vt:lpstr>Non-Capital Assets</vt:lpstr>
      <vt:lpstr>Non-Capital Assets</vt:lpstr>
      <vt:lpstr>Non-Capital Assets</vt:lpstr>
      <vt:lpstr>Non-Capital Assets</vt:lpstr>
      <vt:lpstr>Questions</vt:lpstr>
      <vt:lpstr>Employee  Reimbursements</vt:lpstr>
      <vt:lpstr>Employee Reimbursements</vt:lpstr>
      <vt:lpstr>Questions</vt:lpstr>
      <vt:lpstr>Compliance</vt:lpstr>
      <vt:lpstr>Compliance</vt:lpstr>
      <vt:lpstr>Questions</vt:lpstr>
      <vt:lpstr>Important  Reminders</vt:lpstr>
      <vt:lpstr>Important Reminders</vt:lpstr>
      <vt:lpstr>Questions</vt:lpstr>
      <vt:lpstr>Links</vt:lpstr>
      <vt:lpstr>Links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Zouras-Wieneke, Alexandra (Alex)</cp:lastModifiedBy>
  <cp:revision>19</cp:revision>
  <dcterms:created xsi:type="dcterms:W3CDTF">2011-07-11T15:55:14Z</dcterms:created>
  <dcterms:modified xsi:type="dcterms:W3CDTF">2023-09-27T12:26:19Z</dcterms:modified>
</cp:coreProperties>
</file>