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0" r:id="rId5"/>
    <p:sldMasterId id="2147483652" r:id="rId6"/>
    <p:sldMasterId id="2147483654" r:id="rId7"/>
    <p:sldMasterId id="2147483656" r:id="rId8"/>
  </p:sldMasterIdLst>
  <p:notesMasterIdLst>
    <p:notesMasterId r:id="rId75"/>
  </p:notesMasterIdLst>
  <p:sldIdLst>
    <p:sldId id="256" r:id="rId9"/>
    <p:sldId id="257" r:id="rId10"/>
    <p:sldId id="258" r:id="rId11"/>
    <p:sldId id="259" r:id="rId12"/>
    <p:sldId id="330" r:id="rId13"/>
    <p:sldId id="335" r:id="rId14"/>
    <p:sldId id="337" r:id="rId15"/>
    <p:sldId id="341" r:id="rId16"/>
    <p:sldId id="336" r:id="rId17"/>
    <p:sldId id="342" r:id="rId18"/>
    <p:sldId id="343" r:id="rId19"/>
    <p:sldId id="344" r:id="rId20"/>
    <p:sldId id="345" r:id="rId21"/>
    <p:sldId id="346" r:id="rId22"/>
    <p:sldId id="347" r:id="rId23"/>
    <p:sldId id="348" r:id="rId24"/>
    <p:sldId id="338" r:id="rId25"/>
    <p:sldId id="339" r:id="rId26"/>
    <p:sldId id="340" r:id="rId27"/>
    <p:sldId id="349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288" r:id="rId42"/>
    <p:sldId id="289" r:id="rId43"/>
    <p:sldId id="290" r:id="rId44"/>
    <p:sldId id="291" r:id="rId45"/>
    <p:sldId id="292" r:id="rId46"/>
    <p:sldId id="293" r:id="rId47"/>
    <p:sldId id="295" r:id="rId48"/>
    <p:sldId id="296" r:id="rId49"/>
    <p:sldId id="298" r:id="rId50"/>
    <p:sldId id="297" r:id="rId51"/>
    <p:sldId id="299" r:id="rId52"/>
    <p:sldId id="300" r:id="rId53"/>
    <p:sldId id="301" r:id="rId54"/>
    <p:sldId id="302" r:id="rId55"/>
    <p:sldId id="303" r:id="rId56"/>
    <p:sldId id="304" r:id="rId57"/>
    <p:sldId id="305" r:id="rId58"/>
    <p:sldId id="306" r:id="rId59"/>
    <p:sldId id="307" r:id="rId60"/>
    <p:sldId id="308" r:id="rId61"/>
    <p:sldId id="309" r:id="rId62"/>
    <p:sldId id="310" r:id="rId63"/>
    <p:sldId id="312" r:id="rId64"/>
    <p:sldId id="313" r:id="rId65"/>
    <p:sldId id="314" r:id="rId66"/>
    <p:sldId id="315" r:id="rId67"/>
    <p:sldId id="316" r:id="rId68"/>
    <p:sldId id="319" r:id="rId69"/>
    <p:sldId id="332" r:id="rId70"/>
    <p:sldId id="333" r:id="rId71"/>
    <p:sldId id="322" r:id="rId72"/>
    <p:sldId id="318" r:id="rId73"/>
    <p:sldId id="327" r:id="rId7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1937"/>
    <a:srgbClr val="404042"/>
    <a:srgbClr val="CD0E2D"/>
    <a:srgbClr val="CD0E2C"/>
    <a:srgbClr val="FFD1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892" autoAdjust="0"/>
    <p:restoredTop sz="92075" autoAdjust="0"/>
  </p:normalViewPr>
  <p:slideViewPr>
    <p:cSldViewPr snapToGrid="0" snapToObjects="1">
      <p:cViewPr>
        <p:scale>
          <a:sx n="50" d="100"/>
          <a:sy n="50" d="100"/>
        </p:scale>
        <p:origin x="1296" y="61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76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71" Type="http://schemas.openxmlformats.org/officeDocument/2006/relationships/slide" Target="slides/slide63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slide" Target="slides/slide58.xml"/><Relationship Id="rId74" Type="http://schemas.openxmlformats.org/officeDocument/2006/relationships/slide" Target="slides/slide66.xml"/><Relationship Id="rId79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3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slide" Target="slides/slide65.xml"/><Relationship Id="rId78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slide" Target="slides/slide61.xml"/><Relationship Id="rId77" Type="http://schemas.openxmlformats.org/officeDocument/2006/relationships/viewProps" Target="viewProps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3.xml"/><Relationship Id="rId72" Type="http://schemas.openxmlformats.org/officeDocument/2006/relationships/slide" Target="slides/slide64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slide" Target="slides/slide62.xml"/><Relationship Id="rId75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6D4A90-8A69-47A0-A776-E19DCCF3F252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16CE78-7752-4787-BEB6-5B02719D5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617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8406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2268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5743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7831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8927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78614E8-7716-A677-2738-16532B4FDDE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815832C-E218-4FF7-6A53-727A3AE0680D}"/>
              </a:ext>
            </a:extLst>
          </p:cNvPr>
          <p:cNvSpPr/>
          <p:nvPr userDrawn="1"/>
        </p:nvSpPr>
        <p:spPr>
          <a:xfrm>
            <a:off x="4067175" y="1600200"/>
            <a:ext cx="7724775" cy="44196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3200" b="1" baseline="0" dirty="0">
                <a:solidFill>
                  <a:srgbClr val="404042"/>
                </a:solidFill>
                <a:latin typeface="Gotham" panose="02000504050000020004" pitchFamily="2" charset="0"/>
              </a:rPr>
              <a:t>W</a:t>
            </a:r>
            <a:r>
              <a:rPr lang="en-US" sz="2800" baseline="0" dirty="0">
                <a:solidFill>
                  <a:srgbClr val="404042"/>
                </a:solidFill>
                <a:latin typeface="Gotham" panose="02000504050000020004" pitchFamily="2" charset="0"/>
              </a:rPr>
              <a:t>ELL-BEING</a:t>
            </a:r>
            <a:r>
              <a:rPr lang="en-US" sz="2800" dirty="0">
                <a:solidFill>
                  <a:srgbClr val="404042"/>
                </a:solidFill>
                <a:latin typeface="Gotham" panose="02000504050000020004" pitchFamily="2" charset="0"/>
              </a:rPr>
              <a:t> </a:t>
            </a:r>
            <a:r>
              <a:rPr lang="en-US" sz="2800" i="1" kern="1200" dirty="0">
                <a:solidFill>
                  <a:srgbClr val="40404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</a:t>
            </a:r>
            <a:r>
              <a:rPr lang="en-US" sz="2800" dirty="0">
                <a:solidFill>
                  <a:srgbClr val="404042"/>
                </a:solidFill>
                <a:latin typeface="Gotham" panose="02000504050000020004" pitchFamily="2" charset="0"/>
              </a:rPr>
              <a:t> SUSTAINABILITY 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3200" b="1" dirty="0">
                <a:solidFill>
                  <a:srgbClr val="404042"/>
                </a:solidFill>
                <a:latin typeface="Gotham" panose="02000504050000020004" pitchFamily="2" charset="0"/>
              </a:rPr>
              <a:t>I</a:t>
            </a:r>
            <a:r>
              <a:rPr lang="en-US" sz="2800" dirty="0">
                <a:solidFill>
                  <a:srgbClr val="404042"/>
                </a:solidFill>
                <a:latin typeface="Gotham" panose="02000504050000020004" pitchFamily="2" charset="0"/>
              </a:rPr>
              <a:t>NNOVATION </a:t>
            </a:r>
            <a:r>
              <a:rPr lang="en-US" sz="2800" i="1" kern="1200" dirty="0">
                <a:solidFill>
                  <a:srgbClr val="40404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</a:t>
            </a:r>
            <a:r>
              <a:rPr lang="en-US" sz="2800" kern="1200" dirty="0">
                <a:solidFill>
                  <a:srgbClr val="404042"/>
                </a:solidFill>
                <a:latin typeface="Gotham" panose="02000504050000020004" pitchFamily="2" charset="0"/>
                <a:ea typeface="+mn-ea"/>
                <a:cs typeface="+mn-cs"/>
              </a:rPr>
              <a:t> </a:t>
            </a:r>
            <a:r>
              <a:rPr lang="en-US" sz="2800" dirty="0">
                <a:solidFill>
                  <a:srgbClr val="404042"/>
                </a:solidFill>
                <a:latin typeface="Gotham" panose="02000504050000020004" pitchFamily="2" charset="0"/>
              </a:rPr>
              <a:t>DISCOVERY 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3200" b="1" dirty="0">
                <a:solidFill>
                  <a:srgbClr val="404042"/>
                </a:solidFill>
                <a:latin typeface="Gotham" panose="02000504050000020004" pitchFamily="2" charset="0"/>
              </a:rPr>
              <a:t>S</a:t>
            </a:r>
            <a:r>
              <a:rPr lang="en-US" sz="2800" dirty="0">
                <a:solidFill>
                  <a:srgbClr val="404042"/>
                </a:solidFill>
                <a:latin typeface="Gotham" panose="02000504050000020004" pitchFamily="2" charset="0"/>
              </a:rPr>
              <a:t>ERVICE EXCELLENCE </a:t>
            </a:r>
            <a:r>
              <a:rPr lang="en-US" sz="2800" i="1" dirty="0">
                <a:solidFill>
                  <a:srgbClr val="4040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2800" dirty="0">
                <a:solidFill>
                  <a:srgbClr val="404042"/>
                </a:solidFill>
                <a:latin typeface="Gotham" panose="02000504050000020004" pitchFamily="2" charset="0"/>
              </a:rPr>
              <a:t> 	ACCOUNTABILITY 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3200" b="1" dirty="0">
                <a:solidFill>
                  <a:srgbClr val="404042"/>
                </a:solidFill>
                <a:latin typeface="Gotham" panose="02000504050000020004" pitchFamily="2" charset="0"/>
              </a:rPr>
              <a:t>E</a:t>
            </a:r>
            <a:r>
              <a:rPr lang="en-US" sz="2800" dirty="0">
                <a:solidFill>
                  <a:srgbClr val="404042"/>
                </a:solidFill>
                <a:latin typeface="Gotham" panose="02000504050000020004" pitchFamily="2" charset="0"/>
              </a:rPr>
              <a:t>QUITY </a:t>
            </a:r>
            <a:r>
              <a:rPr lang="en-US" sz="2800" i="1" dirty="0">
                <a:solidFill>
                  <a:srgbClr val="4040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2800" dirty="0">
                <a:solidFill>
                  <a:srgbClr val="404042"/>
                </a:solidFill>
                <a:latin typeface="Gotham" panose="02000504050000020004" pitchFamily="2" charset="0"/>
              </a:rPr>
              <a:t> JUSTICE 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3200" b="1" dirty="0">
                <a:solidFill>
                  <a:srgbClr val="404042"/>
                </a:solidFill>
                <a:latin typeface="Gotham" panose="02000504050000020004" pitchFamily="2" charset="0"/>
              </a:rPr>
              <a:t>R</a:t>
            </a:r>
            <a:r>
              <a:rPr lang="en-US" sz="2800" dirty="0">
                <a:solidFill>
                  <a:srgbClr val="404042"/>
                </a:solidFill>
                <a:latin typeface="Gotham" panose="02000504050000020004" pitchFamily="2" charset="0"/>
              </a:rPr>
              <a:t>ESPECT </a:t>
            </a:r>
            <a:r>
              <a:rPr lang="en-US" sz="2800" i="1" dirty="0">
                <a:solidFill>
                  <a:srgbClr val="4040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2800" dirty="0">
                <a:solidFill>
                  <a:srgbClr val="404042"/>
                </a:solidFill>
                <a:latin typeface="Gotham" panose="02000504050000020004" pitchFamily="2" charset="0"/>
              </a:rPr>
              <a:t> INTEGRITY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74E659-B7C9-0B4A-ED9A-004A25A2C576}"/>
              </a:ext>
            </a:extLst>
          </p:cNvPr>
          <p:cNvSpPr txBox="1"/>
          <p:nvPr userDrawn="1"/>
        </p:nvSpPr>
        <p:spPr>
          <a:xfrm>
            <a:off x="4067175" y="638175"/>
            <a:ext cx="7019925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D0E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ADMINISTRATION AND FINANCE </a:t>
            </a:r>
          </a:p>
          <a:p>
            <a:r>
              <a:rPr lang="en-US" sz="3200" b="1" dirty="0">
                <a:solidFill>
                  <a:srgbClr val="CD0E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GUIDING PRINCIPLES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69C5C7-1DBF-3C71-07BD-BA53E106761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36108" y="5460655"/>
            <a:ext cx="2380820" cy="1232112"/>
          </a:xfrm>
          <a:prstGeom prst="rect">
            <a:avLst/>
          </a:prstGeom>
          <a:solidFill>
            <a:srgbClr val="404042"/>
          </a:solidFill>
        </p:spPr>
      </p:pic>
    </p:spTree>
    <p:extLst>
      <p:ext uri="{BB962C8B-B14F-4D97-AF65-F5344CB8AC3E}">
        <p14:creationId xmlns:p14="http://schemas.microsoft.com/office/powerpoint/2010/main" val="1692937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9F99CB8-6E85-4C94-9009-D6C72B72A78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0806767-F44E-CC8D-815F-07C0198DACD5}"/>
              </a:ext>
            </a:extLst>
          </p:cNvPr>
          <p:cNvSpPr/>
          <p:nvPr userDrawn="1"/>
        </p:nvSpPr>
        <p:spPr>
          <a:xfrm>
            <a:off x="5334000" y="3762375"/>
            <a:ext cx="6457950" cy="2828925"/>
          </a:xfrm>
          <a:prstGeom prst="rect">
            <a:avLst/>
          </a:prstGeom>
          <a:solidFill>
            <a:srgbClr val="404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200" b="1" baseline="0" dirty="0">
                <a:latin typeface="Gotham" panose="02000504050000020004" pitchFamily="2" charset="0"/>
              </a:rPr>
              <a:t>W</a:t>
            </a:r>
            <a:r>
              <a:rPr lang="en-US" sz="2800" baseline="0" dirty="0">
                <a:latin typeface="Gotham" panose="02000504050000020004" pitchFamily="2" charset="0"/>
              </a:rPr>
              <a:t>ELL-BEING</a:t>
            </a:r>
            <a:r>
              <a:rPr lang="en-US" sz="2800" dirty="0">
                <a:latin typeface="Gotham" panose="02000504050000020004" pitchFamily="2" charset="0"/>
              </a:rPr>
              <a:t> </a:t>
            </a:r>
            <a:r>
              <a:rPr lang="en-US" sz="2800" i="1" kern="1200" dirty="0">
                <a:solidFill>
                  <a:schemeClr val="l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</a:t>
            </a:r>
            <a:r>
              <a:rPr lang="en-US" sz="2800" dirty="0">
                <a:latin typeface="Gotham" panose="02000504050000020004" pitchFamily="2" charset="0"/>
              </a:rPr>
              <a:t> SUSTAINABILITY </a:t>
            </a:r>
            <a:endParaRPr lang="en-US" sz="2800" dirty="0">
              <a:solidFill>
                <a:srgbClr val="E31937"/>
              </a:solidFill>
              <a:latin typeface="Gotham" panose="02000504050000020004" pitchFamily="2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200" b="1" dirty="0">
                <a:latin typeface="Gotham" panose="02000504050000020004" pitchFamily="2" charset="0"/>
              </a:rPr>
              <a:t>I</a:t>
            </a:r>
            <a:r>
              <a:rPr lang="en-US" sz="2800" dirty="0">
                <a:latin typeface="Gotham" panose="02000504050000020004" pitchFamily="2" charset="0"/>
              </a:rPr>
              <a:t>NNOVATION </a:t>
            </a:r>
            <a:r>
              <a:rPr lang="en-US" sz="2800" i="1" kern="1200" dirty="0">
                <a:solidFill>
                  <a:schemeClr val="l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</a:t>
            </a:r>
            <a:r>
              <a:rPr lang="en-US" sz="2800" kern="1200" dirty="0">
                <a:solidFill>
                  <a:schemeClr val="lt1"/>
                </a:solidFill>
                <a:latin typeface="Gotham" panose="02000504050000020004" pitchFamily="2" charset="0"/>
                <a:ea typeface="+mn-ea"/>
                <a:cs typeface="+mn-cs"/>
              </a:rPr>
              <a:t> </a:t>
            </a:r>
            <a:r>
              <a:rPr lang="en-US" sz="2800" dirty="0">
                <a:latin typeface="Gotham" panose="02000504050000020004" pitchFamily="2" charset="0"/>
              </a:rPr>
              <a:t>DISCOVERY </a:t>
            </a:r>
            <a:endParaRPr lang="en-US" sz="2800" dirty="0">
              <a:solidFill>
                <a:srgbClr val="E31937"/>
              </a:solidFill>
              <a:latin typeface="Gotham" panose="02000504050000020004" pitchFamily="2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200" b="1" dirty="0">
                <a:latin typeface="Gotham" panose="02000504050000020004" pitchFamily="2" charset="0"/>
              </a:rPr>
              <a:t>S</a:t>
            </a:r>
            <a:r>
              <a:rPr lang="en-US" sz="2800" dirty="0">
                <a:latin typeface="Gotham" panose="02000504050000020004" pitchFamily="2" charset="0"/>
              </a:rPr>
              <a:t>ERVICE EXCELLENCE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2800" dirty="0">
                <a:latin typeface="Gotham" panose="02000504050000020004" pitchFamily="2" charset="0"/>
              </a:rPr>
              <a:t> 	ACCOUNTABILITY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200" b="1" dirty="0">
                <a:latin typeface="Gotham" panose="02000504050000020004" pitchFamily="2" charset="0"/>
              </a:rPr>
              <a:t>E</a:t>
            </a:r>
            <a:r>
              <a:rPr lang="en-US" sz="2800" dirty="0">
                <a:latin typeface="Gotham" panose="02000504050000020004" pitchFamily="2" charset="0"/>
              </a:rPr>
              <a:t>QUITY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2800" dirty="0">
                <a:latin typeface="Gotham" panose="02000504050000020004" pitchFamily="2" charset="0"/>
              </a:rPr>
              <a:t> JUSTICE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200" b="1" dirty="0">
                <a:latin typeface="Gotham" panose="02000504050000020004" pitchFamily="2" charset="0"/>
              </a:rPr>
              <a:t>R</a:t>
            </a:r>
            <a:r>
              <a:rPr lang="en-US" sz="2800" dirty="0">
                <a:latin typeface="Gotham" panose="02000504050000020004" pitchFamily="2" charset="0"/>
              </a:rPr>
              <a:t>ESPECT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2800" dirty="0">
                <a:latin typeface="Gotham" panose="02000504050000020004" pitchFamily="2" charset="0"/>
              </a:rPr>
              <a:t> INTEGRITY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9DCFDA-3C67-D065-C6FB-8EFA2242FAC1}"/>
              </a:ext>
            </a:extLst>
          </p:cNvPr>
          <p:cNvSpPr txBox="1"/>
          <p:nvPr userDrawn="1"/>
        </p:nvSpPr>
        <p:spPr>
          <a:xfrm>
            <a:off x="5334000" y="2693789"/>
            <a:ext cx="6858000" cy="1077218"/>
          </a:xfrm>
          <a:prstGeom prst="rect">
            <a:avLst/>
          </a:prstGeom>
          <a:solidFill>
            <a:srgbClr val="404042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D0E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ADMINISTRATION AND FINANCE GUIDING PRINCIPLES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597A52-EF6E-8682-F503-E61C93AB37C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5751" y="309615"/>
            <a:ext cx="2358924" cy="132868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203284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12E07D2-07C8-758E-73DB-5D93F458A7F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F5DBE50-2477-B6CD-2D00-0427E502EF87}"/>
              </a:ext>
            </a:extLst>
          </p:cNvPr>
          <p:cNvSpPr/>
          <p:nvPr userDrawn="1"/>
        </p:nvSpPr>
        <p:spPr>
          <a:xfrm>
            <a:off x="0" y="6353174"/>
            <a:ext cx="12192000" cy="504825"/>
          </a:xfrm>
          <a:prstGeom prst="rect">
            <a:avLst/>
          </a:prstGeom>
          <a:solidFill>
            <a:srgbClr val="4040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baseline="0" dirty="0">
                <a:latin typeface="Gotham" panose="02000504050000020004" pitchFamily="2" charset="0"/>
              </a:rPr>
              <a:t>W</a:t>
            </a:r>
            <a:r>
              <a:rPr lang="en-US" sz="1100" baseline="0" dirty="0">
                <a:latin typeface="Gotham" panose="02000504050000020004" pitchFamily="2" charset="0"/>
              </a:rPr>
              <a:t>ELL-BEING</a:t>
            </a:r>
            <a:r>
              <a:rPr lang="en-US" sz="1100" dirty="0">
                <a:latin typeface="Gotham" panose="02000504050000020004" pitchFamily="2" charset="0"/>
              </a:rPr>
              <a:t> </a:t>
            </a:r>
            <a:r>
              <a:rPr lang="en-US" sz="1100" i="1" kern="1200" dirty="0">
                <a:solidFill>
                  <a:schemeClr val="l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</a:t>
            </a:r>
            <a:r>
              <a:rPr lang="en-US" sz="1100" dirty="0">
                <a:latin typeface="Gotham" panose="02000504050000020004" pitchFamily="2" charset="0"/>
              </a:rPr>
              <a:t> SUSTAINABILITY </a:t>
            </a:r>
            <a:r>
              <a:rPr lang="en-US" sz="1100" dirty="0">
                <a:solidFill>
                  <a:srgbClr val="E31937"/>
                </a:solidFill>
                <a:latin typeface="Gotham" panose="02000504050000020004" pitchFamily="2" charset="0"/>
              </a:rPr>
              <a:t>|</a:t>
            </a:r>
            <a:r>
              <a:rPr lang="en-US" sz="1100" dirty="0">
                <a:latin typeface="Gotham" panose="02000504050000020004" pitchFamily="2" charset="0"/>
              </a:rPr>
              <a:t> </a:t>
            </a:r>
            <a:r>
              <a:rPr lang="en-US" sz="1400" b="1" dirty="0">
                <a:latin typeface="Gotham" panose="02000504050000020004" pitchFamily="2" charset="0"/>
              </a:rPr>
              <a:t>I</a:t>
            </a:r>
            <a:r>
              <a:rPr lang="en-US" sz="1100" dirty="0">
                <a:latin typeface="Gotham" panose="02000504050000020004" pitchFamily="2" charset="0"/>
              </a:rPr>
              <a:t>NNOVATION </a:t>
            </a:r>
            <a:r>
              <a:rPr lang="en-US" sz="1100" i="1" kern="1200" dirty="0">
                <a:solidFill>
                  <a:schemeClr val="l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</a:t>
            </a:r>
            <a:r>
              <a:rPr lang="en-US" sz="1100" kern="1200" dirty="0">
                <a:solidFill>
                  <a:schemeClr val="lt1"/>
                </a:solidFill>
                <a:latin typeface="Gotham" panose="02000504050000020004" pitchFamily="2" charset="0"/>
                <a:ea typeface="+mn-ea"/>
                <a:cs typeface="+mn-cs"/>
              </a:rPr>
              <a:t> </a:t>
            </a:r>
            <a:r>
              <a:rPr lang="en-US" sz="1100" dirty="0">
                <a:latin typeface="Gotham" panose="02000504050000020004" pitchFamily="2" charset="0"/>
              </a:rPr>
              <a:t>DISCOVERY </a:t>
            </a:r>
            <a:r>
              <a:rPr lang="en-US" sz="1100" dirty="0">
                <a:solidFill>
                  <a:srgbClr val="E31937"/>
                </a:solidFill>
                <a:latin typeface="Gotham" panose="02000504050000020004" pitchFamily="2" charset="0"/>
              </a:rPr>
              <a:t>|</a:t>
            </a:r>
            <a:r>
              <a:rPr lang="en-US" sz="1100" dirty="0">
                <a:latin typeface="Gotham" panose="02000504050000020004" pitchFamily="2" charset="0"/>
              </a:rPr>
              <a:t> </a:t>
            </a:r>
            <a:r>
              <a:rPr lang="en-US" sz="1400" b="1" dirty="0">
                <a:latin typeface="Gotham" panose="02000504050000020004" pitchFamily="2" charset="0"/>
              </a:rPr>
              <a:t>S</a:t>
            </a:r>
            <a:r>
              <a:rPr lang="en-US" sz="1100" dirty="0">
                <a:latin typeface="Gotham" panose="02000504050000020004" pitchFamily="2" charset="0"/>
              </a:rPr>
              <a:t>ERVICE EXCELLENCE 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1100" dirty="0">
                <a:latin typeface="Gotham" panose="02000504050000020004" pitchFamily="2" charset="0"/>
              </a:rPr>
              <a:t> ACCOUNTABILITY </a:t>
            </a:r>
            <a:r>
              <a:rPr lang="en-US" sz="1100" dirty="0">
                <a:solidFill>
                  <a:srgbClr val="E31937"/>
                </a:solidFill>
                <a:latin typeface="Gotham" panose="02000504050000020004" pitchFamily="2" charset="0"/>
              </a:rPr>
              <a:t>|</a:t>
            </a:r>
            <a:r>
              <a:rPr lang="en-US" sz="1100" dirty="0">
                <a:latin typeface="Gotham" panose="02000504050000020004" pitchFamily="2" charset="0"/>
              </a:rPr>
              <a:t> </a:t>
            </a:r>
            <a:r>
              <a:rPr lang="en-US" sz="1400" b="1" dirty="0">
                <a:latin typeface="Gotham" panose="02000504050000020004" pitchFamily="2" charset="0"/>
              </a:rPr>
              <a:t>E</a:t>
            </a:r>
            <a:r>
              <a:rPr lang="en-US" sz="1100" dirty="0">
                <a:latin typeface="Gotham" panose="02000504050000020004" pitchFamily="2" charset="0"/>
              </a:rPr>
              <a:t>QUITY 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1100" dirty="0">
                <a:latin typeface="Gotham" panose="02000504050000020004" pitchFamily="2" charset="0"/>
              </a:rPr>
              <a:t> JUSTICE </a:t>
            </a:r>
            <a:r>
              <a:rPr lang="en-US" sz="1100" dirty="0">
                <a:solidFill>
                  <a:srgbClr val="E31937"/>
                </a:solidFill>
                <a:latin typeface="Gotham" panose="02000504050000020004" pitchFamily="2" charset="0"/>
              </a:rPr>
              <a:t>| </a:t>
            </a:r>
            <a:r>
              <a:rPr lang="en-US" sz="1400" b="1" dirty="0">
                <a:latin typeface="Gotham" panose="02000504050000020004" pitchFamily="2" charset="0"/>
              </a:rPr>
              <a:t>R</a:t>
            </a:r>
            <a:r>
              <a:rPr lang="en-US" sz="1100" dirty="0">
                <a:latin typeface="Gotham" panose="02000504050000020004" pitchFamily="2" charset="0"/>
              </a:rPr>
              <a:t>ESPECT 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1100" dirty="0">
                <a:latin typeface="Gotham" panose="02000504050000020004" pitchFamily="2" charset="0"/>
              </a:rPr>
              <a:t> INTEGRITY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E025457-69A5-635A-0C6A-76CAB316423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85476" y="5169346"/>
            <a:ext cx="2101749" cy="118382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738437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12E07D2-07C8-758E-73DB-5D93F458A7F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F5DBE50-2477-B6CD-2D00-0427E502EF87}"/>
              </a:ext>
            </a:extLst>
          </p:cNvPr>
          <p:cNvSpPr/>
          <p:nvPr userDrawn="1"/>
        </p:nvSpPr>
        <p:spPr>
          <a:xfrm>
            <a:off x="0" y="6353174"/>
            <a:ext cx="12192000" cy="504825"/>
          </a:xfrm>
          <a:prstGeom prst="rect">
            <a:avLst/>
          </a:prstGeom>
          <a:solidFill>
            <a:srgbClr val="CD0E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baseline="0" dirty="0">
                <a:latin typeface="Gotham" panose="02000504050000020004" pitchFamily="2" charset="0"/>
              </a:rPr>
              <a:t>W</a:t>
            </a:r>
            <a:r>
              <a:rPr lang="en-US" sz="1100" baseline="0" dirty="0">
                <a:latin typeface="Gotham" panose="02000504050000020004" pitchFamily="2" charset="0"/>
              </a:rPr>
              <a:t>ELL-BEING</a:t>
            </a:r>
            <a:r>
              <a:rPr lang="en-US" sz="1100" dirty="0">
                <a:latin typeface="Gotham" panose="02000504050000020004" pitchFamily="2" charset="0"/>
              </a:rPr>
              <a:t> </a:t>
            </a:r>
            <a:r>
              <a:rPr lang="en-US" sz="1100" i="1" kern="1200" dirty="0">
                <a:solidFill>
                  <a:schemeClr val="l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</a:t>
            </a:r>
            <a:r>
              <a:rPr lang="en-US" sz="1100" dirty="0">
                <a:latin typeface="Gotham" panose="02000504050000020004" pitchFamily="2" charset="0"/>
              </a:rPr>
              <a:t> SUSTAINABILITY </a:t>
            </a:r>
            <a:r>
              <a:rPr lang="en-US" sz="1100" dirty="0">
                <a:solidFill>
                  <a:srgbClr val="404042"/>
                </a:solidFill>
                <a:latin typeface="Gotham" panose="02000504050000020004" pitchFamily="2" charset="0"/>
              </a:rPr>
              <a:t>|</a:t>
            </a:r>
            <a:r>
              <a:rPr lang="en-US" sz="1100" dirty="0">
                <a:latin typeface="Gotham" panose="02000504050000020004" pitchFamily="2" charset="0"/>
              </a:rPr>
              <a:t> </a:t>
            </a:r>
            <a:r>
              <a:rPr lang="en-US" sz="1400" b="1" dirty="0">
                <a:latin typeface="Gotham" panose="02000504050000020004" pitchFamily="2" charset="0"/>
              </a:rPr>
              <a:t>I</a:t>
            </a:r>
            <a:r>
              <a:rPr lang="en-US" sz="1100" dirty="0">
                <a:latin typeface="Gotham" panose="02000504050000020004" pitchFamily="2" charset="0"/>
              </a:rPr>
              <a:t>NNOVATION </a:t>
            </a:r>
            <a:r>
              <a:rPr lang="en-US" sz="1100" i="1" kern="1200" dirty="0">
                <a:solidFill>
                  <a:schemeClr val="l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</a:t>
            </a:r>
            <a:r>
              <a:rPr lang="en-US" sz="1100" kern="1200" dirty="0">
                <a:solidFill>
                  <a:schemeClr val="lt1"/>
                </a:solidFill>
                <a:latin typeface="Gotham" panose="02000504050000020004" pitchFamily="2" charset="0"/>
                <a:ea typeface="+mn-ea"/>
                <a:cs typeface="+mn-cs"/>
              </a:rPr>
              <a:t> </a:t>
            </a:r>
            <a:r>
              <a:rPr lang="en-US" sz="1100" dirty="0">
                <a:latin typeface="Gotham" panose="02000504050000020004" pitchFamily="2" charset="0"/>
              </a:rPr>
              <a:t>DISCOVERY </a:t>
            </a:r>
            <a:r>
              <a:rPr lang="en-US" sz="1100" dirty="0">
                <a:solidFill>
                  <a:srgbClr val="404042"/>
                </a:solidFill>
                <a:latin typeface="Gotham" panose="02000504050000020004" pitchFamily="2" charset="0"/>
              </a:rPr>
              <a:t>|</a:t>
            </a:r>
            <a:r>
              <a:rPr lang="en-US" sz="1100" dirty="0">
                <a:latin typeface="Gotham" panose="02000504050000020004" pitchFamily="2" charset="0"/>
              </a:rPr>
              <a:t> </a:t>
            </a:r>
            <a:r>
              <a:rPr lang="en-US" sz="1400" b="1" dirty="0">
                <a:latin typeface="Gotham" panose="02000504050000020004" pitchFamily="2" charset="0"/>
              </a:rPr>
              <a:t>S</a:t>
            </a:r>
            <a:r>
              <a:rPr lang="en-US" sz="1100" dirty="0">
                <a:latin typeface="Gotham" panose="02000504050000020004" pitchFamily="2" charset="0"/>
              </a:rPr>
              <a:t>ERVICE EXCELLENCE 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1100" dirty="0">
                <a:latin typeface="Gotham" panose="02000504050000020004" pitchFamily="2" charset="0"/>
              </a:rPr>
              <a:t> ACCOUNTABILITY </a:t>
            </a:r>
            <a:r>
              <a:rPr lang="en-US" sz="1100" dirty="0">
                <a:solidFill>
                  <a:srgbClr val="404042"/>
                </a:solidFill>
                <a:latin typeface="Gotham" panose="02000504050000020004" pitchFamily="2" charset="0"/>
              </a:rPr>
              <a:t>| </a:t>
            </a:r>
            <a:r>
              <a:rPr lang="en-US" sz="1400" b="1" dirty="0">
                <a:latin typeface="Gotham" panose="02000504050000020004" pitchFamily="2" charset="0"/>
              </a:rPr>
              <a:t>E</a:t>
            </a:r>
            <a:r>
              <a:rPr lang="en-US" sz="1100" dirty="0">
                <a:latin typeface="Gotham" panose="02000504050000020004" pitchFamily="2" charset="0"/>
              </a:rPr>
              <a:t>QUITY 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1100" dirty="0">
                <a:latin typeface="Gotham" panose="02000504050000020004" pitchFamily="2" charset="0"/>
              </a:rPr>
              <a:t> JUSTICE</a:t>
            </a:r>
            <a:r>
              <a:rPr lang="en-US" sz="1100" dirty="0">
                <a:solidFill>
                  <a:srgbClr val="404042"/>
                </a:solidFill>
                <a:latin typeface="Gotham" panose="02000504050000020004" pitchFamily="2" charset="0"/>
              </a:rPr>
              <a:t> | </a:t>
            </a:r>
            <a:r>
              <a:rPr lang="en-US" sz="1400" b="1" dirty="0">
                <a:latin typeface="Gotham" panose="02000504050000020004" pitchFamily="2" charset="0"/>
              </a:rPr>
              <a:t>R</a:t>
            </a:r>
            <a:r>
              <a:rPr lang="en-US" sz="1100" dirty="0">
                <a:latin typeface="Gotham" panose="02000504050000020004" pitchFamily="2" charset="0"/>
              </a:rPr>
              <a:t>ESPECT 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1100" dirty="0">
                <a:latin typeface="Gotham" panose="02000504050000020004" pitchFamily="2" charset="0"/>
              </a:rPr>
              <a:t> INTEGRITY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431B78-E947-57B8-A160-E081300171F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85476" y="5169346"/>
            <a:ext cx="2101749" cy="118382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842026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12E07D2-07C8-758E-73DB-5D93F458A7F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F5DBE50-2477-B6CD-2D00-0427E502EF87}"/>
              </a:ext>
            </a:extLst>
          </p:cNvPr>
          <p:cNvSpPr/>
          <p:nvPr userDrawn="1"/>
        </p:nvSpPr>
        <p:spPr>
          <a:xfrm>
            <a:off x="0" y="6353174"/>
            <a:ext cx="12192000" cy="504825"/>
          </a:xfrm>
          <a:prstGeom prst="rect">
            <a:avLst/>
          </a:prstGeom>
          <a:solidFill>
            <a:srgbClr val="FFD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baseline="0" dirty="0">
                <a:solidFill>
                  <a:srgbClr val="404042"/>
                </a:solidFill>
                <a:latin typeface="Gotham" panose="02000504050000020004" pitchFamily="2" charset="0"/>
              </a:rPr>
              <a:t>W</a:t>
            </a:r>
            <a:r>
              <a:rPr lang="en-US" sz="1100" baseline="0" dirty="0">
                <a:solidFill>
                  <a:srgbClr val="404042"/>
                </a:solidFill>
                <a:latin typeface="Gotham" panose="02000504050000020004" pitchFamily="2" charset="0"/>
              </a:rPr>
              <a:t>ELL-BEING</a:t>
            </a:r>
            <a:r>
              <a:rPr lang="en-US" sz="1100" dirty="0">
                <a:solidFill>
                  <a:srgbClr val="404042"/>
                </a:solidFill>
                <a:latin typeface="Gotham" panose="02000504050000020004" pitchFamily="2" charset="0"/>
              </a:rPr>
              <a:t> </a:t>
            </a:r>
            <a:r>
              <a:rPr lang="en-US" sz="1100" i="1" kern="1200" dirty="0">
                <a:solidFill>
                  <a:srgbClr val="40404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</a:t>
            </a:r>
            <a:r>
              <a:rPr lang="en-US" sz="1100" dirty="0">
                <a:solidFill>
                  <a:srgbClr val="404042"/>
                </a:solidFill>
                <a:latin typeface="Gotham" panose="02000504050000020004" pitchFamily="2" charset="0"/>
              </a:rPr>
              <a:t> SUSTAINABILITY </a:t>
            </a:r>
            <a:r>
              <a:rPr lang="en-US" sz="1100" dirty="0">
                <a:solidFill>
                  <a:srgbClr val="E31937"/>
                </a:solidFill>
                <a:latin typeface="Gotham" panose="02000504050000020004" pitchFamily="2" charset="0"/>
              </a:rPr>
              <a:t>|</a:t>
            </a:r>
            <a:r>
              <a:rPr lang="en-US" sz="1100" dirty="0">
                <a:latin typeface="Gotham" panose="02000504050000020004" pitchFamily="2" charset="0"/>
              </a:rPr>
              <a:t> </a:t>
            </a:r>
            <a:r>
              <a:rPr lang="en-US" sz="1400" b="1" dirty="0">
                <a:solidFill>
                  <a:srgbClr val="404042"/>
                </a:solidFill>
                <a:latin typeface="Gotham" panose="02000504050000020004" pitchFamily="2" charset="0"/>
              </a:rPr>
              <a:t>I</a:t>
            </a:r>
            <a:r>
              <a:rPr lang="en-US" sz="1100" dirty="0">
                <a:solidFill>
                  <a:srgbClr val="404042"/>
                </a:solidFill>
                <a:latin typeface="Gotham" panose="02000504050000020004" pitchFamily="2" charset="0"/>
              </a:rPr>
              <a:t>NNOVATION </a:t>
            </a:r>
            <a:r>
              <a:rPr lang="en-US" sz="1100" i="1" kern="1200" dirty="0">
                <a:solidFill>
                  <a:srgbClr val="40404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</a:t>
            </a:r>
            <a:r>
              <a:rPr lang="en-US" sz="1100" kern="1200" dirty="0">
                <a:solidFill>
                  <a:srgbClr val="404042"/>
                </a:solidFill>
                <a:latin typeface="Gotham" panose="02000504050000020004" pitchFamily="2" charset="0"/>
                <a:ea typeface="+mn-ea"/>
                <a:cs typeface="+mn-cs"/>
              </a:rPr>
              <a:t> </a:t>
            </a:r>
            <a:r>
              <a:rPr lang="en-US" sz="1100" dirty="0">
                <a:solidFill>
                  <a:srgbClr val="404042"/>
                </a:solidFill>
                <a:latin typeface="Gotham" panose="02000504050000020004" pitchFamily="2" charset="0"/>
              </a:rPr>
              <a:t>DISCOVERY </a:t>
            </a:r>
            <a:r>
              <a:rPr lang="en-US" sz="1100" dirty="0">
                <a:solidFill>
                  <a:srgbClr val="E31937"/>
                </a:solidFill>
                <a:latin typeface="Gotham" panose="02000504050000020004" pitchFamily="2" charset="0"/>
              </a:rPr>
              <a:t>|</a:t>
            </a:r>
            <a:r>
              <a:rPr lang="en-US" sz="1100" dirty="0">
                <a:latin typeface="Gotham" panose="02000504050000020004" pitchFamily="2" charset="0"/>
              </a:rPr>
              <a:t> </a:t>
            </a:r>
            <a:r>
              <a:rPr lang="en-US" sz="1400" b="1" dirty="0">
                <a:solidFill>
                  <a:srgbClr val="404042"/>
                </a:solidFill>
                <a:latin typeface="Gotham" panose="02000504050000020004" pitchFamily="2" charset="0"/>
              </a:rPr>
              <a:t>S</a:t>
            </a:r>
            <a:r>
              <a:rPr lang="en-US" sz="1100" dirty="0">
                <a:solidFill>
                  <a:srgbClr val="404042"/>
                </a:solidFill>
                <a:latin typeface="Gotham" panose="02000504050000020004" pitchFamily="2" charset="0"/>
              </a:rPr>
              <a:t>ERVICE EXCELLENCE </a:t>
            </a:r>
            <a:r>
              <a:rPr lang="en-US" sz="1100" i="1" dirty="0">
                <a:solidFill>
                  <a:srgbClr val="4040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1100" dirty="0">
                <a:solidFill>
                  <a:srgbClr val="404042"/>
                </a:solidFill>
                <a:latin typeface="Gotham" panose="02000504050000020004" pitchFamily="2" charset="0"/>
              </a:rPr>
              <a:t> ACCOUNTABILITY </a:t>
            </a:r>
            <a:r>
              <a:rPr lang="en-US" sz="1100" dirty="0">
                <a:solidFill>
                  <a:srgbClr val="E31937"/>
                </a:solidFill>
                <a:latin typeface="Gotham" panose="02000504050000020004" pitchFamily="2" charset="0"/>
              </a:rPr>
              <a:t>|</a:t>
            </a:r>
            <a:r>
              <a:rPr lang="en-US" sz="1100" dirty="0">
                <a:latin typeface="Gotham" panose="02000504050000020004" pitchFamily="2" charset="0"/>
              </a:rPr>
              <a:t> </a:t>
            </a:r>
            <a:r>
              <a:rPr lang="en-US" sz="1400" b="1" dirty="0">
                <a:solidFill>
                  <a:srgbClr val="404042"/>
                </a:solidFill>
                <a:latin typeface="Gotham" panose="02000504050000020004" pitchFamily="2" charset="0"/>
              </a:rPr>
              <a:t>E</a:t>
            </a:r>
            <a:r>
              <a:rPr lang="en-US" sz="1100" dirty="0">
                <a:solidFill>
                  <a:srgbClr val="404042"/>
                </a:solidFill>
                <a:latin typeface="Gotham" panose="02000504050000020004" pitchFamily="2" charset="0"/>
              </a:rPr>
              <a:t>QUITY </a:t>
            </a:r>
            <a:r>
              <a:rPr lang="en-US" sz="1100" i="1" dirty="0">
                <a:solidFill>
                  <a:srgbClr val="4040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1100" dirty="0">
                <a:solidFill>
                  <a:srgbClr val="404042"/>
                </a:solidFill>
                <a:latin typeface="Gotham" panose="02000504050000020004" pitchFamily="2" charset="0"/>
              </a:rPr>
              <a:t> JUSTICE </a:t>
            </a:r>
            <a:r>
              <a:rPr lang="en-US" sz="1100" dirty="0">
                <a:solidFill>
                  <a:srgbClr val="E31937"/>
                </a:solidFill>
                <a:latin typeface="Gotham" panose="02000504050000020004" pitchFamily="2" charset="0"/>
              </a:rPr>
              <a:t>| </a:t>
            </a:r>
            <a:r>
              <a:rPr lang="en-US" sz="1400" b="1" dirty="0">
                <a:solidFill>
                  <a:srgbClr val="404042"/>
                </a:solidFill>
                <a:latin typeface="Gotham" panose="02000504050000020004" pitchFamily="2" charset="0"/>
              </a:rPr>
              <a:t>R</a:t>
            </a:r>
            <a:r>
              <a:rPr lang="en-US" sz="1100" dirty="0">
                <a:solidFill>
                  <a:srgbClr val="404042"/>
                </a:solidFill>
                <a:latin typeface="Gotham" panose="02000504050000020004" pitchFamily="2" charset="0"/>
              </a:rPr>
              <a:t>ESPECT </a:t>
            </a:r>
            <a:r>
              <a:rPr lang="en-US" sz="1100" i="1" dirty="0">
                <a:solidFill>
                  <a:srgbClr val="4040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1100" dirty="0">
                <a:solidFill>
                  <a:srgbClr val="404042"/>
                </a:solidFill>
                <a:latin typeface="Gotham" panose="02000504050000020004" pitchFamily="2" charset="0"/>
              </a:rPr>
              <a:t> INTEGRITY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842ED3-39B2-C799-0C97-CFCDB881B68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85476" y="5169346"/>
            <a:ext cx="2101749" cy="118382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601050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grants.nih.gov/grants/guide/notice-files/NOT-OD-25-085.html" TargetMode="Externa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maryland.edu/cost/about-the-office/fringe-benefit/" TargetMode="External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maryland.edu/controller/payroll/calendars/" TargetMode="External"/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maryland.edu/cost/about-the-office/fringe-benefit/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538A7A9-2A90-2615-F789-22B62717A9B5}"/>
              </a:ext>
            </a:extLst>
          </p:cNvPr>
          <p:cNvSpPr txBox="1"/>
          <p:nvPr/>
        </p:nvSpPr>
        <p:spPr>
          <a:xfrm>
            <a:off x="3047189" y="2828836"/>
            <a:ext cx="609437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br>
              <a:rPr lang="en-US" b="0" i="0" dirty="0">
                <a:solidFill>
                  <a:srgbClr val="252423"/>
                </a:solidFill>
                <a:effectLst/>
                <a:latin typeface="-apple-system"/>
              </a:rPr>
            </a:br>
            <a:endParaRPr lang="en-US" b="0" i="0" dirty="0">
              <a:solidFill>
                <a:srgbClr val="252423"/>
              </a:solidFill>
              <a:effectLst/>
              <a:latin typeface="-apple-system"/>
            </a:endParaRPr>
          </a:p>
          <a:p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01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B8D00B15-F685-F406-3277-1B2F6975C9AB}"/>
              </a:ext>
            </a:extLst>
          </p:cNvPr>
          <p:cNvSpPr txBox="1">
            <a:spLocks noChangeArrowheads="1"/>
          </p:cNvSpPr>
          <p:nvPr/>
        </p:nvSpPr>
        <p:spPr>
          <a:xfrm>
            <a:off x="2409778" y="335307"/>
            <a:ext cx="8766222" cy="86309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b="1" dirty="0">
                <a:latin typeface="Calibri" panose="020F0502020204030204" pitchFamily="34" charset="0"/>
              </a:rPr>
              <a:t>FY26 Fringe Rates Summary Chart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A30C588-EBB8-992D-A97D-01AA901DC19F}"/>
              </a:ext>
            </a:extLst>
          </p:cNvPr>
          <p:cNvGraphicFramePr>
            <a:graphicFrameLocks noGrp="1"/>
          </p:cNvGraphicFramePr>
          <p:nvPr/>
        </p:nvGraphicFramePr>
        <p:xfrm>
          <a:off x="848414" y="1268963"/>
          <a:ext cx="10228083" cy="37492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7342">
                  <a:extLst>
                    <a:ext uri="{9D8B030D-6E8A-4147-A177-3AD203B41FA5}">
                      <a16:colId xmlns:a16="http://schemas.microsoft.com/office/drawing/2014/main" val="274217564"/>
                    </a:ext>
                  </a:extLst>
                </a:gridCol>
                <a:gridCol w="2828171">
                  <a:extLst>
                    <a:ext uri="{9D8B030D-6E8A-4147-A177-3AD203B41FA5}">
                      <a16:colId xmlns:a16="http://schemas.microsoft.com/office/drawing/2014/main" val="4073066000"/>
                    </a:ext>
                  </a:extLst>
                </a:gridCol>
                <a:gridCol w="5202570">
                  <a:extLst>
                    <a:ext uri="{9D8B030D-6E8A-4147-A177-3AD203B41FA5}">
                      <a16:colId xmlns:a16="http://schemas.microsoft.com/office/drawing/2014/main" val="129909693"/>
                    </a:ext>
                  </a:extLst>
                </a:gridCol>
              </a:tblGrid>
              <a:tr h="79256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Pay Period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Rate Used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Posted in FY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3795671"/>
                  </a:ext>
                </a:extLst>
              </a:tr>
              <a:tr h="79256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25-26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FY25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2689230"/>
                  </a:ext>
                </a:extLst>
              </a:tr>
              <a:tr h="110516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26-01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FY26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2025 (06/29/25-06/30/25)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*</a:t>
                      </a:r>
                    </a:p>
                    <a:p>
                      <a:pPr algn="ctr"/>
                      <a:endParaRPr lang="en-US" sz="2800" dirty="0"/>
                    </a:p>
                    <a:p>
                      <a:pPr algn="ctr"/>
                      <a:r>
                        <a:rPr lang="en-US" sz="2800" dirty="0"/>
                        <a:t>2026(07/01/25-07/12/25)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9998825"/>
                  </a:ext>
                </a:extLst>
              </a:tr>
              <a:tr h="79256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26-02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FY26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328003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EC35EDC-93A7-69AF-DA57-DF0252CB1D0F}"/>
              </a:ext>
            </a:extLst>
          </p:cNvPr>
          <p:cNvSpPr txBox="1"/>
          <p:nvPr/>
        </p:nvSpPr>
        <p:spPr>
          <a:xfrm>
            <a:off x="707011" y="5091917"/>
            <a:ext cx="91534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* </a:t>
            </a:r>
            <a:r>
              <a:rPr lang="en-US" sz="3200" dirty="0"/>
              <a:t>On the Payroll Charge Detail (PCD) report, this expense will be listed under Pay Period 25-27</a:t>
            </a:r>
          </a:p>
        </p:txBody>
      </p:sp>
    </p:spTree>
    <p:extLst>
      <p:ext uri="{BB962C8B-B14F-4D97-AF65-F5344CB8AC3E}">
        <p14:creationId xmlns:p14="http://schemas.microsoft.com/office/powerpoint/2010/main" val="926500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B8D00B15-F685-F406-3277-1B2F6975C9AB}"/>
              </a:ext>
            </a:extLst>
          </p:cNvPr>
          <p:cNvSpPr txBox="1">
            <a:spLocks noChangeArrowheads="1"/>
          </p:cNvSpPr>
          <p:nvPr/>
        </p:nvSpPr>
        <p:spPr>
          <a:xfrm>
            <a:off x="1524353" y="274036"/>
            <a:ext cx="8766222" cy="86309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000" b="1" dirty="0">
                <a:latin typeface="Calibri" panose="020F0502020204030204" pitchFamily="34" charset="0"/>
              </a:rPr>
              <a:t>FY26 Retroactive Distributions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D40B23-2ACD-12E2-A30E-58FF7780AD9F}"/>
              </a:ext>
            </a:extLst>
          </p:cNvPr>
          <p:cNvSpPr txBox="1"/>
          <p:nvPr/>
        </p:nvSpPr>
        <p:spPr>
          <a:xfrm>
            <a:off x="297886" y="1045270"/>
            <a:ext cx="10646921" cy="4767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Bef>
                <a:spcPct val="75000"/>
              </a:spcBef>
              <a:buFont typeface="Wingdings" panose="05000000000000000000" pitchFamily="2" charset="2"/>
              <a:buChar char="§"/>
            </a:pPr>
            <a:r>
              <a:rPr lang="en-US" altLang="en-US" sz="2800" dirty="0">
                <a:latin typeface="Calibri" panose="020F0502020204030204" pitchFamily="34" charset="0"/>
              </a:rPr>
              <a:t>The direct retro cut off date for the 25-26 pay period is </a:t>
            </a:r>
            <a:r>
              <a:rPr lang="en-US" altLang="en-US" sz="2800" dirty="0">
                <a:solidFill>
                  <a:srgbClr val="FF0000"/>
                </a:solidFill>
                <a:latin typeface="Calibri" panose="020F0502020204030204" pitchFamily="34" charset="0"/>
              </a:rPr>
              <a:t>Friday, 6/27/25 by close of business (COB) </a:t>
            </a:r>
          </a:p>
          <a:p>
            <a:pPr marL="1371600" lvl="2" indent="-457200">
              <a:spcBef>
                <a:spcPct val="75000"/>
              </a:spcBef>
              <a:buFont typeface="Wingdings" panose="05000000000000000000" pitchFamily="2" charset="2"/>
              <a:buChar char="Ø"/>
            </a:pPr>
            <a:r>
              <a:rPr lang="en-US" altLang="en-US" sz="2800" dirty="0">
                <a:latin typeface="Calibri" panose="020F0502020204030204" pitchFamily="34" charset="0"/>
              </a:rPr>
              <a:t>Note that this is different from the usual Tuesday prior to the payday deadline to allow Costing and Compliance enough time to process the anticipated fiscal year end increased volume.</a:t>
            </a:r>
            <a:endParaRPr lang="en-US" altLang="en-US" sz="28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457200" indent="-457200">
              <a:lnSpc>
                <a:spcPct val="90000"/>
              </a:lnSpc>
              <a:spcBef>
                <a:spcPct val="75000"/>
              </a:spcBef>
              <a:buFont typeface="Wingdings" panose="05000000000000000000" pitchFamily="2" charset="2"/>
              <a:buChar char="§"/>
            </a:pPr>
            <a:r>
              <a:rPr lang="en-US" altLang="en-US" sz="2800" dirty="0">
                <a:latin typeface="Calibri" panose="020F0502020204030204" pitchFamily="34" charset="0"/>
              </a:rPr>
              <a:t>DEADLINE for Budget Retros to be posted in FY25 </a:t>
            </a:r>
            <a:r>
              <a:rPr lang="en-US" altLang="en-US" sz="2800" dirty="0">
                <a:solidFill>
                  <a:srgbClr val="FF0000"/>
                </a:solidFill>
                <a:latin typeface="Calibri" panose="020F0502020204030204" pitchFamily="34" charset="0"/>
              </a:rPr>
              <a:t>is Monday, June 30th,  by 8PM </a:t>
            </a:r>
            <a:r>
              <a:rPr lang="en-US" altLang="en-US" sz="2800" dirty="0">
                <a:latin typeface="Calibri" panose="020F0502020204030204" pitchFamily="34" charset="0"/>
              </a:rPr>
              <a:t>(they must be fully approved in HRMS)</a:t>
            </a:r>
          </a:p>
          <a:p>
            <a:pPr marL="457200" indent="-457200">
              <a:lnSpc>
                <a:spcPct val="90000"/>
              </a:lnSpc>
              <a:spcBef>
                <a:spcPct val="75000"/>
              </a:spcBef>
              <a:buFont typeface="Wingdings" panose="05000000000000000000" pitchFamily="2" charset="2"/>
              <a:buChar char="§"/>
            </a:pPr>
            <a:r>
              <a:rPr lang="en-US" altLang="en-US" sz="2800" dirty="0">
                <a:latin typeface="Calibri" panose="020F0502020204030204" pitchFamily="34" charset="0"/>
              </a:rPr>
              <a:t>All Direct Retros received on </a:t>
            </a:r>
            <a:r>
              <a:rPr lang="en-US" altLang="en-US" sz="2800" dirty="0">
                <a:solidFill>
                  <a:srgbClr val="FF0000"/>
                </a:solidFill>
                <a:latin typeface="Calibri" panose="020F0502020204030204" pitchFamily="34" charset="0"/>
              </a:rPr>
              <a:t>Tuesday July 1</a:t>
            </a:r>
            <a:r>
              <a:rPr lang="en-US" altLang="en-US" sz="2800" baseline="30000" dirty="0">
                <a:solidFill>
                  <a:srgbClr val="FF0000"/>
                </a:solidFill>
                <a:latin typeface="Calibri" panose="020F0502020204030204" pitchFamily="34" charset="0"/>
              </a:rPr>
              <a:t>st</a:t>
            </a:r>
            <a:r>
              <a:rPr lang="en-US" altLang="en-US" sz="28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800" dirty="0">
                <a:latin typeface="Calibri" panose="020F0502020204030204" pitchFamily="34" charset="0"/>
              </a:rPr>
              <a:t>and forward will be posted to FY26</a:t>
            </a:r>
            <a:endParaRPr lang="en-US" altLang="en-US" sz="28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758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B8D00B15-F685-F406-3277-1B2F6975C9AB}"/>
              </a:ext>
            </a:extLst>
          </p:cNvPr>
          <p:cNvSpPr txBox="1">
            <a:spLocks noChangeArrowheads="1"/>
          </p:cNvSpPr>
          <p:nvPr/>
        </p:nvSpPr>
        <p:spPr>
          <a:xfrm>
            <a:off x="2409778" y="335307"/>
            <a:ext cx="8766222" cy="86309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b="1" dirty="0">
                <a:latin typeface="Calibri" panose="020F0502020204030204" pitchFamily="34" charset="0"/>
              </a:rPr>
              <a:t>Direct Retro Cut Off Dates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2091D475-9714-D56C-556A-EE74AB437BCE}"/>
              </a:ext>
            </a:extLst>
          </p:cNvPr>
          <p:cNvGraphicFramePr>
            <a:graphicFrameLocks noGrp="1"/>
          </p:cNvGraphicFramePr>
          <p:nvPr/>
        </p:nvGraphicFramePr>
        <p:xfrm>
          <a:off x="1016000" y="1321642"/>
          <a:ext cx="9805970" cy="3919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7243">
                  <a:extLst>
                    <a:ext uri="{9D8B030D-6E8A-4147-A177-3AD203B41FA5}">
                      <a16:colId xmlns:a16="http://schemas.microsoft.com/office/drawing/2014/main" val="326886951"/>
                    </a:ext>
                  </a:extLst>
                </a:gridCol>
                <a:gridCol w="1757173">
                  <a:extLst>
                    <a:ext uri="{9D8B030D-6E8A-4147-A177-3AD203B41FA5}">
                      <a16:colId xmlns:a16="http://schemas.microsoft.com/office/drawing/2014/main" val="1523431446"/>
                    </a:ext>
                  </a:extLst>
                </a:gridCol>
                <a:gridCol w="1757173">
                  <a:extLst>
                    <a:ext uri="{9D8B030D-6E8A-4147-A177-3AD203B41FA5}">
                      <a16:colId xmlns:a16="http://schemas.microsoft.com/office/drawing/2014/main" val="1758355382"/>
                    </a:ext>
                  </a:extLst>
                </a:gridCol>
                <a:gridCol w="1757173">
                  <a:extLst>
                    <a:ext uri="{9D8B030D-6E8A-4147-A177-3AD203B41FA5}">
                      <a16:colId xmlns:a16="http://schemas.microsoft.com/office/drawing/2014/main" val="1181155871"/>
                    </a:ext>
                  </a:extLst>
                </a:gridCol>
                <a:gridCol w="2097208">
                  <a:extLst>
                    <a:ext uri="{9D8B030D-6E8A-4147-A177-3AD203B41FA5}">
                      <a16:colId xmlns:a16="http://schemas.microsoft.com/office/drawing/2014/main" val="803130673"/>
                    </a:ext>
                  </a:extLst>
                </a:gridCol>
              </a:tblGrid>
              <a:tr h="1628998">
                <a:tc>
                  <a:txBody>
                    <a:bodyPr/>
                    <a:lstStyle/>
                    <a:p>
                      <a:r>
                        <a:rPr lang="en-US" sz="2800" dirty="0"/>
                        <a:t>When Received by Cost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Pay Period Processed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Pay Period End 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Pay Period Pay 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Posted in FY (HRMS and Financials)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6431485"/>
                  </a:ext>
                </a:extLst>
              </a:tr>
              <a:tr h="76019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Tuesday, 06/17/25 @ 2pm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25-25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06/14/2025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Friday 06/20/2025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5697246"/>
                  </a:ext>
                </a:extLst>
              </a:tr>
              <a:tr h="760199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Friday, 06/27/2025 @ COB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25-26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06/28/2025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Thursday 07/03/2025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2942161"/>
                  </a:ext>
                </a:extLst>
              </a:tr>
              <a:tr h="77026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Tuesday, 07/01/25 and beyond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26-01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07/12/2025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Friday 07/18/2025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5122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6619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B8D00B15-F685-F406-3277-1B2F6975C9AB}"/>
              </a:ext>
            </a:extLst>
          </p:cNvPr>
          <p:cNvSpPr txBox="1">
            <a:spLocks noChangeArrowheads="1"/>
          </p:cNvSpPr>
          <p:nvPr/>
        </p:nvSpPr>
        <p:spPr>
          <a:xfrm>
            <a:off x="1712889" y="335307"/>
            <a:ext cx="8766222" cy="86309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000" b="1" dirty="0">
                <a:latin typeface="Calibri" panose="020F0502020204030204" pitchFamily="34" charset="0"/>
              </a:rPr>
              <a:t>DR Processing - Reminders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D40B23-2ACD-12E2-A30E-58FF7780AD9F}"/>
              </a:ext>
            </a:extLst>
          </p:cNvPr>
          <p:cNvSpPr txBox="1"/>
          <p:nvPr/>
        </p:nvSpPr>
        <p:spPr>
          <a:xfrm>
            <a:off x="731520" y="1226745"/>
            <a:ext cx="10525760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Bef>
                <a:spcPct val="75000"/>
              </a:spcBef>
              <a:buFont typeface="Wingdings" panose="05000000000000000000" pitchFamily="2" charset="2"/>
              <a:buChar char="§"/>
            </a:pPr>
            <a:r>
              <a:rPr lang="en-US" altLang="en-US" sz="2800" dirty="0">
                <a:latin typeface="Calibri" panose="020F0502020204030204" pitchFamily="34" charset="0"/>
              </a:rPr>
              <a:t>Physician Services Contracts Exception:</a:t>
            </a:r>
          </a:p>
          <a:p>
            <a:pPr marL="914400" lvl="1" indent="-457200">
              <a:spcBef>
                <a:spcPct val="75000"/>
              </a:spcBef>
              <a:buFont typeface="Wingdings" panose="05000000000000000000" pitchFamily="2" charset="2"/>
              <a:buChar char="Ø"/>
            </a:pPr>
            <a:r>
              <a:rPr lang="en-US" altLang="en-US" sz="2800" dirty="0">
                <a:latin typeface="Calibri" panose="020F0502020204030204" pitchFamily="34" charset="0"/>
              </a:rPr>
              <a:t>No Direct Retros moving payroll to or from a PSC account in FY25 will be processed after the FY25 </a:t>
            </a:r>
            <a:r>
              <a:rPr lang="en-US" altLang="en-US" sz="2800" dirty="0">
                <a:solidFill>
                  <a:srgbClr val="FF0000"/>
                </a:solidFill>
                <a:latin typeface="Calibri" panose="020F0502020204030204" pitchFamily="34" charset="0"/>
              </a:rPr>
              <a:t>DR</a:t>
            </a:r>
            <a:r>
              <a:rPr lang="en-US" altLang="en-US" sz="2800" dirty="0">
                <a:latin typeface="Calibri" panose="020F0502020204030204" pitchFamily="34" charset="0"/>
              </a:rPr>
              <a:t> </a:t>
            </a:r>
            <a:r>
              <a:rPr lang="en-US" altLang="en-US" sz="2800" dirty="0">
                <a:solidFill>
                  <a:srgbClr val="FF0000"/>
                </a:solidFill>
                <a:latin typeface="Calibri" panose="020F0502020204030204" pitchFamily="34" charset="0"/>
              </a:rPr>
              <a:t>deadline on Friday 6/27/2025</a:t>
            </a:r>
          </a:p>
          <a:p>
            <a:pPr marL="457200" indent="-457200">
              <a:spcBef>
                <a:spcPct val="75000"/>
              </a:spcBef>
              <a:buFont typeface="Wingdings" panose="05000000000000000000" pitchFamily="2" charset="2"/>
              <a:buChar char="§"/>
            </a:pPr>
            <a:r>
              <a:rPr lang="en-US" altLang="en-US" sz="2800" dirty="0">
                <a:latin typeface="Calibri" panose="020F0502020204030204" pitchFamily="34" charset="0"/>
              </a:rPr>
              <a:t>A direct retro and a budget retro cannot be processed in same pay period</a:t>
            </a:r>
          </a:p>
          <a:p>
            <a:pPr marL="0" indent="0" algn="ctr">
              <a:spcBef>
                <a:spcPct val="75000"/>
              </a:spcBef>
              <a:buNone/>
            </a:pPr>
            <a:r>
              <a:rPr lang="en-US" altLang="en-US" sz="4800" dirty="0">
                <a:solidFill>
                  <a:srgbClr val="FF0000"/>
                </a:solidFill>
                <a:latin typeface="Calibri" panose="020F0502020204030204" pitchFamily="34" charset="0"/>
              </a:rPr>
              <a:t>Plan accordingly!!!</a:t>
            </a:r>
          </a:p>
        </p:txBody>
      </p:sp>
    </p:spTree>
    <p:extLst>
      <p:ext uri="{BB962C8B-B14F-4D97-AF65-F5344CB8AC3E}">
        <p14:creationId xmlns:p14="http://schemas.microsoft.com/office/powerpoint/2010/main" val="2722150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B8D00B15-F685-F406-3277-1B2F6975C9AB}"/>
              </a:ext>
            </a:extLst>
          </p:cNvPr>
          <p:cNvSpPr txBox="1">
            <a:spLocks noChangeArrowheads="1"/>
          </p:cNvSpPr>
          <p:nvPr/>
        </p:nvSpPr>
        <p:spPr>
          <a:xfrm>
            <a:off x="1712889" y="335307"/>
            <a:ext cx="8766222" cy="86309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000" b="1" dirty="0">
                <a:latin typeface="Calibri" panose="020F0502020204030204" pitchFamily="34" charset="0"/>
              </a:rPr>
              <a:t>DR Processing – Reminders Continued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D40B23-2ACD-12E2-A30E-58FF7780AD9F}"/>
              </a:ext>
            </a:extLst>
          </p:cNvPr>
          <p:cNvSpPr txBox="1"/>
          <p:nvPr/>
        </p:nvSpPr>
        <p:spPr>
          <a:xfrm>
            <a:off x="731520" y="1226745"/>
            <a:ext cx="10525760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Bef>
                <a:spcPct val="75000"/>
              </a:spcBef>
              <a:buFont typeface="Wingdings" panose="05000000000000000000" pitchFamily="2" charset="2"/>
              <a:buChar char="§"/>
            </a:pPr>
            <a:r>
              <a:rPr lang="en-US" altLang="en-US" sz="2800" dirty="0">
                <a:latin typeface="Calibri" panose="020F0502020204030204" pitchFamily="34" charset="0"/>
              </a:rPr>
              <a:t>Please remind your PIs to sign your online direct retros after submission:</a:t>
            </a:r>
          </a:p>
          <a:p>
            <a:pPr marL="914400" lvl="1" indent="-457200">
              <a:spcBef>
                <a:spcPct val="75000"/>
              </a:spcBef>
              <a:buFont typeface="Wingdings" panose="05000000000000000000" pitchFamily="2" charset="2"/>
              <a:buChar char="Ø"/>
            </a:pPr>
            <a:r>
              <a:rPr lang="en-US" altLang="en-US" sz="2800" dirty="0">
                <a:latin typeface="Calibri" panose="020F0502020204030204" pitchFamily="34" charset="0"/>
              </a:rPr>
              <a:t>Verify that they have signed the DR</a:t>
            </a:r>
          </a:p>
          <a:p>
            <a:pPr marL="914400" lvl="1" indent="-457200">
              <a:spcBef>
                <a:spcPct val="75000"/>
              </a:spcBef>
              <a:buFont typeface="Wingdings" panose="05000000000000000000" pitchFamily="2" charset="2"/>
              <a:buChar char="Ø"/>
            </a:pPr>
            <a:r>
              <a:rPr lang="en-US" altLang="en-US" sz="2800" dirty="0">
                <a:latin typeface="Calibri" panose="020F0502020204030204" pitchFamily="34" charset="0"/>
              </a:rPr>
              <a:t>DRs are not received or processed by SPAC-CC if not approved by PI</a:t>
            </a:r>
          </a:p>
        </p:txBody>
      </p:sp>
    </p:spTree>
    <p:extLst>
      <p:ext uri="{BB962C8B-B14F-4D97-AF65-F5344CB8AC3E}">
        <p14:creationId xmlns:p14="http://schemas.microsoft.com/office/powerpoint/2010/main" val="630544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3A574E-FA39-564C-A579-5008D4EF92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10934B65-7DA1-18A1-0C99-502F6EDB3E18}"/>
              </a:ext>
            </a:extLst>
          </p:cNvPr>
          <p:cNvSpPr txBox="1">
            <a:spLocks noChangeArrowheads="1"/>
          </p:cNvSpPr>
          <p:nvPr/>
        </p:nvSpPr>
        <p:spPr>
          <a:xfrm>
            <a:off x="216816" y="222185"/>
            <a:ext cx="11462993" cy="73934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Calibri (Headings)"/>
              </a:rPr>
              <a:t>DHHS Salary </a:t>
            </a:r>
            <a:r>
              <a:rPr lang="en-US" sz="4000" b="1" dirty="0" err="1">
                <a:latin typeface="Calibri (Headings)"/>
              </a:rPr>
              <a:t>Cap_Cost</a:t>
            </a:r>
            <a:r>
              <a:rPr lang="en-US" sz="4000" b="1" dirty="0">
                <a:latin typeface="Calibri (Headings)"/>
              </a:rPr>
              <a:t> Sharing for Payroll Expenses</a:t>
            </a:r>
            <a:endParaRPr lang="en-US" altLang="en-US" sz="4000" b="1" dirty="0">
              <a:latin typeface="Calibri (Headings)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7EE950-86A2-9D43-4F38-4A3BF0930A8E}"/>
              </a:ext>
            </a:extLst>
          </p:cNvPr>
          <p:cNvSpPr txBox="1"/>
          <p:nvPr/>
        </p:nvSpPr>
        <p:spPr>
          <a:xfrm>
            <a:off x="458143" y="1047635"/>
            <a:ext cx="10948290" cy="62601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Bef>
                <a:spcPct val="60000"/>
              </a:spcBef>
              <a:buFont typeface="Wingdings" panose="05000000000000000000" pitchFamily="2" charset="2"/>
              <a:buChar char="§"/>
            </a:pPr>
            <a:r>
              <a:rPr lang="en-US" altLang="en-US" sz="3200" dirty="0"/>
              <a:t>DHHS Salary Cap for 01/01/2025 to 09/30/25 updated in April 2025 and is now $225,700</a:t>
            </a:r>
          </a:p>
          <a:p>
            <a:pPr marL="457200" indent="-457200">
              <a:spcBef>
                <a:spcPct val="60000"/>
              </a:spcBef>
              <a:buFont typeface="Wingdings" panose="05000000000000000000" pitchFamily="2" charset="2"/>
              <a:buChar char="§"/>
            </a:pPr>
            <a:r>
              <a:rPr lang="en-US" altLang="en-US" sz="3200" dirty="0"/>
              <a:t>Budgeting:</a:t>
            </a:r>
          </a:p>
          <a:p>
            <a:pPr lvl="2" indent="-457200">
              <a:spcBef>
                <a:spcPct val="60000"/>
              </a:spcBef>
              <a:buFont typeface="Wingdings" panose="05000000000000000000" pitchFamily="2" charset="2"/>
              <a:buChar char="Ø"/>
            </a:pPr>
            <a:r>
              <a:rPr lang="en-US" altLang="en-US" sz="3200" dirty="0"/>
              <a:t>For new Proposals, use new salary CAP </a:t>
            </a:r>
          </a:p>
          <a:p>
            <a:pPr lvl="2" indent="-457200">
              <a:spcBef>
                <a:spcPct val="60000"/>
              </a:spcBef>
              <a:buFont typeface="Wingdings" panose="05000000000000000000" pitchFamily="2" charset="2"/>
              <a:buChar char="Ø"/>
            </a:pPr>
            <a:r>
              <a:rPr lang="en-US" altLang="en-US" sz="3200" dirty="0"/>
              <a:t>For active awards, </a:t>
            </a:r>
            <a:r>
              <a:rPr lang="en-US" altLang="en-US" sz="3200" dirty="0" err="1"/>
              <a:t>rebudget</a:t>
            </a:r>
            <a:r>
              <a:rPr lang="en-US" altLang="en-US" sz="3200" dirty="0"/>
              <a:t> if funds are available. No additional budget will be provided</a:t>
            </a:r>
            <a:endParaRPr lang="en-US" sz="3600" dirty="0"/>
          </a:p>
          <a:p>
            <a:pPr marL="1028700" lvl="1" indent="-571500">
              <a:spcBef>
                <a:spcPct val="60000"/>
              </a:spcBef>
              <a:buFont typeface="Wingdings" panose="05000000000000000000" pitchFamily="2" charset="2"/>
              <a:buChar char="Ø"/>
            </a:pPr>
            <a:r>
              <a:rPr lang="en-US" sz="3600" dirty="0">
                <a:hlinkClick r:id="rId2"/>
              </a:rPr>
              <a:t>https://grants.nih.gov/grants/guide/notice-files/NOT-OD-25-085.html</a:t>
            </a:r>
            <a:endParaRPr lang="en-US" sz="3600" dirty="0"/>
          </a:p>
          <a:p>
            <a:pPr marL="1485900" lvl="3">
              <a:spcBef>
                <a:spcPct val="60000"/>
              </a:spcBef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404669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B8D00B15-F685-F406-3277-1B2F6975C9AB}"/>
              </a:ext>
            </a:extLst>
          </p:cNvPr>
          <p:cNvSpPr txBox="1">
            <a:spLocks noChangeArrowheads="1"/>
          </p:cNvSpPr>
          <p:nvPr/>
        </p:nvSpPr>
        <p:spPr>
          <a:xfrm>
            <a:off x="1712889" y="335307"/>
            <a:ext cx="8766222" cy="86309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/>
              <a:t>Summer Students FICA Exemption</a:t>
            </a:r>
            <a:endParaRPr lang="en-US" altLang="en-US" sz="4000" b="1" dirty="0">
              <a:latin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D40B23-2ACD-12E2-A30E-58FF7780AD9F}"/>
              </a:ext>
            </a:extLst>
          </p:cNvPr>
          <p:cNvSpPr txBox="1"/>
          <p:nvPr/>
        </p:nvSpPr>
        <p:spPr>
          <a:xfrm>
            <a:off x="731520" y="1226745"/>
            <a:ext cx="1052576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/>
              <a:t>Students and Graduate Assistants are exempt from payroll tax and fringe.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/>
              <a:t>During summer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3200" dirty="0"/>
              <a:t>Subject from: 05/18/25 (PP25-24) at Legislated benefit rate of 8.3% for FY25 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3200" dirty="0"/>
              <a:t>Revert to Exempt from: 09/07/2025 (PP26-06)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/>
              <a:t>Students who are exempt in the summer will have manual entry to reverse the posted fringe during this period</a:t>
            </a:r>
          </a:p>
        </p:txBody>
      </p:sp>
    </p:spTree>
    <p:extLst>
      <p:ext uri="{BB962C8B-B14F-4D97-AF65-F5344CB8AC3E}">
        <p14:creationId xmlns:p14="http://schemas.microsoft.com/office/powerpoint/2010/main" val="40710671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089DAA-E161-F609-AF9F-718A91F64A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82EE61B6-45C3-2BDD-13B5-71CF68390847}"/>
              </a:ext>
            </a:extLst>
          </p:cNvPr>
          <p:cNvSpPr txBox="1">
            <a:spLocks noChangeArrowheads="1"/>
          </p:cNvSpPr>
          <p:nvPr/>
        </p:nvSpPr>
        <p:spPr>
          <a:xfrm>
            <a:off x="1712889" y="335307"/>
            <a:ext cx="8766222" cy="863097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000" b="1" dirty="0">
                <a:latin typeface="Calibri" panose="020F0502020204030204" pitchFamily="34" charset="0"/>
              </a:rPr>
              <a:t>Child Care Grant Exp Moved to Fringe Pool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8E4BF0-6712-8F09-1E88-04F33C4D92CD}"/>
              </a:ext>
            </a:extLst>
          </p:cNvPr>
          <p:cNvSpPr txBox="1"/>
          <p:nvPr/>
        </p:nvSpPr>
        <p:spPr>
          <a:xfrm>
            <a:off x="618398" y="915599"/>
            <a:ext cx="1052576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/>
              <a:t>Object Code 2170, Earnings code “CGP”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/>
              <a:t>FY23 to date, moved to Fringe Pool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/>
              <a:t>No credit to employee home org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29AAF22-2645-845A-380E-B4B2D858F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06" y="2762053"/>
            <a:ext cx="10599436" cy="219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7472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B46BB8-2723-E15A-3284-08A078AC90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6DE5AC23-F684-8F9D-11A7-ED25DD945D76}"/>
              </a:ext>
            </a:extLst>
          </p:cNvPr>
          <p:cNvSpPr txBox="1">
            <a:spLocks noChangeArrowheads="1"/>
          </p:cNvSpPr>
          <p:nvPr/>
        </p:nvSpPr>
        <p:spPr>
          <a:xfrm>
            <a:off x="1712888" y="335307"/>
            <a:ext cx="9146789" cy="863097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000" b="1" dirty="0">
                <a:latin typeface="Calibri" panose="020F0502020204030204" pitchFamily="34" charset="0"/>
              </a:rPr>
              <a:t>Moving and Relocation Exp Moved to Fringe Pool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C4039D-413F-D787-1609-ACA179096E9D}"/>
              </a:ext>
            </a:extLst>
          </p:cNvPr>
          <p:cNvSpPr txBox="1"/>
          <p:nvPr/>
        </p:nvSpPr>
        <p:spPr>
          <a:xfrm>
            <a:off x="333917" y="859037"/>
            <a:ext cx="10865126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/>
              <a:t>Object Code 2160, FY23 exp and related Fringe moved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/>
              <a:t>Employee Home Org and Original SOAPF credited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/>
              <a:t>Emails will be sent to specific Department Coordinator with detail of SOAPF, EMPIDs and total amount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/>
              <a:t>Direct Retros submitted in PP 25-22 (Pay Date 05/09/2025) and 25-23 (Pay Date 05/23/2025)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US" sz="3200" dirty="0"/>
              <a:t>Changes are currently available on PCD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US" sz="3200" dirty="0"/>
              <a:t>Will post to Quantum Financials and Analytics on Friday 05/23/2025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US" sz="3200" dirty="0"/>
              <a:t>2 EMPIDs pending DR/DR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US" sz="3200" dirty="0"/>
              <a:t>3 EMPIDs pending SOAPF combo closed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341576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65BD44-1AA0-5BA2-A71D-D58C3FE9CB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DCC44C86-3043-7287-8F76-6552DF4807AC}"/>
              </a:ext>
            </a:extLst>
          </p:cNvPr>
          <p:cNvSpPr txBox="1">
            <a:spLocks noChangeArrowheads="1"/>
          </p:cNvSpPr>
          <p:nvPr/>
        </p:nvSpPr>
        <p:spPr>
          <a:xfrm>
            <a:off x="1712888" y="335307"/>
            <a:ext cx="9146789" cy="863097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000" b="1" dirty="0">
                <a:latin typeface="Calibri" panose="020F0502020204030204" pitchFamily="34" charset="0"/>
              </a:rPr>
              <a:t>Moving and Relocation Exp Moved to Fringe Pool, Wages Only - Summary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BFB374-C5D9-D79A-0542-8BD0081BD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418" y="1667994"/>
            <a:ext cx="10686037" cy="332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731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5210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37DFB56-7377-6720-57ED-FA0D3CA2330E}"/>
              </a:ext>
            </a:extLst>
          </p:cNvPr>
          <p:cNvSpPr txBox="1"/>
          <p:nvPr/>
        </p:nvSpPr>
        <p:spPr>
          <a:xfrm>
            <a:off x="612742" y="621037"/>
            <a:ext cx="112556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latin typeface="Calibri" panose="020F0502020204030204" pitchFamily="34" charset="0"/>
              </a:rPr>
              <a:t>Questions or Comments for Costing and Compliance</a:t>
            </a:r>
            <a:endParaRPr lang="en-US" sz="4000" dirty="0"/>
          </a:p>
        </p:txBody>
      </p:sp>
      <p:pic>
        <p:nvPicPr>
          <p:cNvPr id="4" name="Picture 2" descr="C:\Documents and Settings\sbeckerman\Local Settings\Temporary Internet Files\Content.IE5\OPI26J8K\MC900434403[1].wmf">
            <a:extLst>
              <a:ext uri="{FF2B5EF4-FFF2-40B4-BE49-F238E27FC236}">
                <a16:creationId xmlns:a16="http://schemas.microsoft.com/office/drawing/2014/main" id="{040F640D-2DE1-8118-9A1A-F020A4B2E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1896" y="2049979"/>
            <a:ext cx="2174020" cy="30456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17830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0FD12E2F-E589-FB4A-C213-039C4CB1AB93}"/>
              </a:ext>
            </a:extLst>
          </p:cNvPr>
          <p:cNvSpPr txBox="1">
            <a:spLocks noChangeArrowheads="1"/>
          </p:cNvSpPr>
          <p:nvPr/>
        </p:nvSpPr>
        <p:spPr>
          <a:xfrm>
            <a:off x="335902" y="2817545"/>
            <a:ext cx="11856098" cy="1578025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dirty="0">
                <a:latin typeface="Calibri" panose="020F0502020204030204" pitchFamily="34" charset="0"/>
              </a:rPr>
              <a:t>OFFICE OF THE CONTROLLER- PAYROLL SERVICES</a:t>
            </a:r>
          </a:p>
          <a:p>
            <a:pPr algn="ctr"/>
            <a:endParaRPr lang="en-US" altLang="en-US" dirty="0">
              <a:latin typeface="Calibri" panose="020F0502020204030204" pitchFamily="34" charset="0"/>
            </a:endParaRPr>
          </a:p>
          <a:p>
            <a:pPr algn="ctr"/>
            <a:r>
              <a:rPr lang="en-US" altLang="en-US" dirty="0">
                <a:latin typeface="Calibri" panose="020F0502020204030204" pitchFamily="34" charset="0"/>
              </a:rPr>
              <a:t>(OOTC- PS)</a:t>
            </a:r>
          </a:p>
        </p:txBody>
      </p:sp>
    </p:spTree>
    <p:extLst>
      <p:ext uri="{BB962C8B-B14F-4D97-AF65-F5344CB8AC3E}">
        <p14:creationId xmlns:p14="http://schemas.microsoft.com/office/powerpoint/2010/main" val="23211101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0FD12E2F-E589-FB4A-C213-039C4CB1AB93}"/>
              </a:ext>
            </a:extLst>
          </p:cNvPr>
          <p:cNvSpPr txBox="1">
            <a:spLocks noChangeArrowheads="1"/>
          </p:cNvSpPr>
          <p:nvPr/>
        </p:nvSpPr>
        <p:spPr>
          <a:xfrm>
            <a:off x="335902" y="2817545"/>
            <a:ext cx="11856098" cy="157802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dirty="0">
                <a:latin typeface="Calibri" panose="020F0502020204030204" pitchFamily="34" charset="0"/>
              </a:rPr>
              <a:t>EFPS &amp; DISTRIBUTIONS </a:t>
            </a:r>
          </a:p>
          <a:p>
            <a:pPr algn="ctr"/>
            <a:r>
              <a:rPr lang="en-US" altLang="en-US" dirty="0">
                <a:latin typeface="Calibri" panose="020F0502020204030204" pitchFamily="34" charset="0"/>
              </a:rPr>
              <a:t>&amp; THE FY26 ROLLOVER</a:t>
            </a:r>
          </a:p>
        </p:txBody>
      </p:sp>
    </p:spTree>
    <p:extLst>
      <p:ext uri="{BB962C8B-B14F-4D97-AF65-F5344CB8AC3E}">
        <p14:creationId xmlns:p14="http://schemas.microsoft.com/office/powerpoint/2010/main" val="19522942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B8D00B15-F685-F406-3277-1B2F6975C9AB}"/>
              </a:ext>
            </a:extLst>
          </p:cNvPr>
          <p:cNvSpPr txBox="1">
            <a:spLocks noChangeArrowheads="1"/>
          </p:cNvSpPr>
          <p:nvPr/>
        </p:nvSpPr>
        <p:spPr>
          <a:xfrm>
            <a:off x="1712889" y="335307"/>
            <a:ext cx="8766222" cy="86309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/>
              <a:t>FY26 EFP Rollover</a:t>
            </a:r>
            <a:endParaRPr lang="en-US" altLang="en-US" sz="4000" b="1" dirty="0">
              <a:latin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D40B23-2ACD-12E2-A30E-58FF7780AD9F}"/>
              </a:ext>
            </a:extLst>
          </p:cNvPr>
          <p:cNvSpPr txBox="1"/>
          <p:nvPr/>
        </p:nvSpPr>
        <p:spPr>
          <a:xfrm>
            <a:off x="731520" y="1490696"/>
            <a:ext cx="10525760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 dirty="0">
                <a:latin typeface="Calibri" panose="020F0502020204030204" pitchFamily="34" charset="0"/>
              </a:rPr>
              <a:t>The process where we take the last EFP used for actuals distribution in FY25 and copy it to FY26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 dirty="0">
                <a:latin typeface="Calibri" panose="020F0502020204030204" pitchFamily="34" charset="0"/>
              </a:rPr>
              <a:t>Will occur </a:t>
            </a:r>
            <a:r>
              <a:rPr lang="en-US" altLang="en-US" sz="3200" b="1" dirty="0">
                <a:latin typeface="Calibri" panose="020F0502020204030204" pitchFamily="34" charset="0"/>
              </a:rPr>
              <a:t>after 8PM on Tuesday, 7/1/25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 dirty="0">
                <a:latin typeface="Calibri" panose="020F0502020204030204" pitchFamily="34" charset="0"/>
              </a:rPr>
              <a:t>After the rollover is done, EFPs for FY25 cannot be changed</a:t>
            </a:r>
          </a:p>
          <a:p>
            <a:pPr marL="0" indent="0"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Note:  </a:t>
            </a:r>
            <a:r>
              <a:rPr lang="en-US" altLang="en-US" sz="2800" dirty="0">
                <a:latin typeface="Calibri" panose="020F0502020204030204" pitchFamily="34" charset="0"/>
              </a:rPr>
              <a:t>If your new hires are not in eUMB in time for you to create a new EFP on 7/1, you will need to do a DR to move out the charges from the PCA </a:t>
            </a:r>
            <a:endParaRPr lang="en-US" altLang="en-US" sz="28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3043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B8D00B15-F685-F406-3277-1B2F6975C9AB}"/>
              </a:ext>
            </a:extLst>
          </p:cNvPr>
          <p:cNvSpPr txBox="1">
            <a:spLocks noChangeArrowheads="1"/>
          </p:cNvSpPr>
          <p:nvPr/>
        </p:nvSpPr>
        <p:spPr>
          <a:xfrm>
            <a:off x="1712889" y="335307"/>
            <a:ext cx="8766222" cy="86309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000" b="1" dirty="0">
                <a:latin typeface="Calibri" panose="020F0502020204030204" pitchFamily="34" charset="0"/>
              </a:rPr>
              <a:t>Fix EFP – Salaried EEs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D40B23-2ACD-12E2-A30E-58FF7780AD9F}"/>
              </a:ext>
            </a:extLst>
          </p:cNvPr>
          <p:cNvSpPr txBox="1"/>
          <p:nvPr/>
        </p:nvSpPr>
        <p:spPr>
          <a:xfrm>
            <a:off x="731520" y="1490696"/>
            <a:ext cx="1052576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 dirty="0">
                <a:latin typeface="Calibri" panose="020F0502020204030204" pitchFamily="34" charset="0"/>
              </a:rPr>
              <a:t>AFY, ASY, and EFY </a:t>
            </a:r>
            <a:r>
              <a:rPr lang="en-US" altLang="en-US" sz="3200" dirty="0" err="1">
                <a:latin typeface="Calibri" panose="020F0502020204030204" pitchFamily="34" charset="0"/>
              </a:rPr>
              <a:t>paygroups</a:t>
            </a:r>
            <a:r>
              <a:rPr lang="en-US" altLang="en-US" sz="3200" dirty="0">
                <a:latin typeface="Calibri" panose="020F0502020204030204" pitchFamily="34" charset="0"/>
              </a:rPr>
              <a:t>- “Fix” EFPs will </a:t>
            </a:r>
            <a:r>
              <a:rPr lang="en-US" altLang="en-US" sz="3200" b="1" dirty="0">
                <a:latin typeface="Calibri" panose="020F0502020204030204" pitchFamily="34" charset="0"/>
              </a:rPr>
              <a:t>NOT</a:t>
            </a:r>
            <a:r>
              <a:rPr lang="en-US" altLang="en-US" sz="3200" dirty="0">
                <a:latin typeface="Calibri" panose="020F0502020204030204" pitchFamily="34" charset="0"/>
              </a:rPr>
              <a:t> be created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 dirty="0">
                <a:latin typeface="Calibri" panose="020F0502020204030204" pitchFamily="34" charset="0"/>
              </a:rPr>
              <a:t>All retro earnings with effective dates prior to 7/1/25 that are paid in PPs 26-02 through 26-26 will be charged to the Department Payroll Clearing Account (PCA)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 dirty="0">
                <a:latin typeface="Calibri" panose="020F0502020204030204" pitchFamily="34" charset="0"/>
              </a:rPr>
              <a:t>Departments are required to submit Direct Retros (DRs) to redistribute prior year earnings paid in FY26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129142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B8D00B15-F685-F406-3277-1B2F6975C9AB}"/>
              </a:ext>
            </a:extLst>
          </p:cNvPr>
          <p:cNvSpPr txBox="1">
            <a:spLocks noChangeArrowheads="1"/>
          </p:cNvSpPr>
          <p:nvPr/>
        </p:nvSpPr>
        <p:spPr>
          <a:xfrm>
            <a:off x="1712889" y="335307"/>
            <a:ext cx="8766222" cy="86309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000" b="1" dirty="0">
                <a:latin typeface="Calibri" panose="020F0502020204030204" pitchFamily="34" charset="0"/>
              </a:rPr>
              <a:t>Fix EFP – Non-Salaried EEs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D40B23-2ACD-12E2-A30E-58FF7780AD9F}"/>
              </a:ext>
            </a:extLst>
          </p:cNvPr>
          <p:cNvSpPr txBox="1"/>
          <p:nvPr/>
        </p:nvSpPr>
        <p:spPr>
          <a:xfrm>
            <a:off x="731520" y="1198967"/>
            <a:ext cx="1052576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 dirty="0">
                <a:latin typeface="Calibri" panose="020F0502020204030204" pitchFamily="34" charset="0"/>
              </a:rPr>
              <a:t>NFY, HRL, and SPC </a:t>
            </a:r>
            <a:r>
              <a:rPr lang="en-US" altLang="en-US" sz="3200" dirty="0" err="1">
                <a:latin typeface="Calibri" panose="020F0502020204030204" pitchFamily="34" charset="0"/>
              </a:rPr>
              <a:t>paygroups</a:t>
            </a:r>
            <a:r>
              <a:rPr lang="en-US" altLang="en-US" sz="3200" dirty="0">
                <a:latin typeface="Calibri" panose="020F0502020204030204" pitchFamily="34" charset="0"/>
              </a:rPr>
              <a:t>- “Fix” EFPs will be created </a:t>
            </a:r>
            <a:r>
              <a:rPr lang="en-US" altLang="en-US" sz="3200" i="1" dirty="0">
                <a:latin typeface="Calibri" panose="020F0502020204030204" pitchFamily="34" charset="0"/>
              </a:rPr>
              <a:t>temporarily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Calibri" panose="020F0502020204030204" pitchFamily="34" charset="0"/>
              </a:rPr>
              <a:t>Effective date of the Fix EFP will be either the first day of PP#23 (5/4/25), employee’s hire date, or date transferred to department, whichever is latest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 dirty="0">
                <a:latin typeface="Calibri" panose="020F0502020204030204" pitchFamily="34" charset="0"/>
              </a:rPr>
              <a:t>The Fix EFPs are created to allow for timesheet entry that can go back 4 pay periods (PPs #25-26)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 dirty="0">
                <a:latin typeface="Calibri" panose="020F0502020204030204" pitchFamily="34" charset="0"/>
              </a:rPr>
              <a:t>The Fix EFPs will be deleted after 4 pay periods in FY26 since timesheets can only go back 4 pay periods (i.e. deleted on Sunday, 9/14/25)</a:t>
            </a:r>
            <a:endParaRPr lang="en-US" altLang="en-US" sz="32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4568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B8D00B15-F685-F406-3277-1B2F6975C9AB}"/>
              </a:ext>
            </a:extLst>
          </p:cNvPr>
          <p:cNvSpPr txBox="1">
            <a:spLocks noChangeArrowheads="1"/>
          </p:cNvSpPr>
          <p:nvPr/>
        </p:nvSpPr>
        <p:spPr>
          <a:xfrm>
            <a:off x="1712889" y="335307"/>
            <a:ext cx="8766222" cy="86309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000" b="1" dirty="0">
                <a:latin typeface="Calibri" panose="020F0502020204030204" pitchFamily="34" charset="0"/>
              </a:rPr>
              <a:t>Fix EFP – Non-Salaried EEs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D40B23-2ACD-12E2-A30E-58FF7780AD9F}"/>
              </a:ext>
            </a:extLst>
          </p:cNvPr>
          <p:cNvSpPr txBox="1"/>
          <p:nvPr/>
        </p:nvSpPr>
        <p:spPr>
          <a:xfrm>
            <a:off x="731520" y="1490696"/>
            <a:ext cx="10525760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 dirty="0">
                <a:latin typeface="Calibri" panose="020F0502020204030204" pitchFamily="34" charset="0"/>
              </a:rPr>
              <a:t>If there are multiple EFPs for an employee in FY25 between 5/4/25 and 6/30/25, the prior year retro earnings paid PP26-02 through 26-04 will only be done based on the last FY25 EFP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Calibri" panose="020F0502020204030204" pitchFamily="34" charset="0"/>
              </a:rPr>
              <a:t>Corrections must be done via Direct retro (DR)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 dirty="0">
                <a:latin typeface="Calibri" panose="020F0502020204030204" pitchFamily="34" charset="0"/>
              </a:rPr>
              <a:t>Prior year retro earnings paid beginning PP26-05 through 26-26 will be charged to the PCA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Calibri" panose="020F0502020204030204" pitchFamily="34" charset="0"/>
              </a:rPr>
              <a:t>Departments are required to submit DRs to redistribute prior year expenses paid in FY26</a:t>
            </a:r>
          </a:p>
        </p:txBody>
      </p:sp>
    </p:spTree>
    <p:extLst>
      <p:ext uri="{BB962C8B-B14F-4D97-AF65-F5344CB8AC3E}">
        <p14:creationId xmlns:p14="http://schemas.microsoft.com/office/powerpoint/2010/main" val="8498395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B8D00B15-F685-F406-3277-1B2F6975C9AB}"/>
              </a:ext>
            </a:extLst>
          </p:cNvPr>
          <p:cNvSpPr txBox="1">
            <a:spLocks noChangeArrowheads="1"/>
          </p:cNvSpPr>
          <p:nvPr/>
        </p:nvSpPr>
        <p:spPr>
          <a:xfrm>
            <a:off x="1712889" y="335307"/>
            <a:ext cx="8766222" cy="86309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000" b="1" dirty="0">
                <a:latin typeface="Calibri" panose="020F0502020204030204" pitchFamily="34" charset="0"/>
              </a:rPr>
              <a:t>FY26 EFP Cut Off Date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D40B23-2ACD-12E2-A30E-58FF7780AD9F}"/>
              </a:ext>
            </a:extLst>
          </p:cNvPr>
          <p:cNvSpPr txBox="1"/>
          <p:nvPr/>
        </p:nvSpPr>
        <p:spPr>
          <a:xfrm>
            <a:off x="731520" y="1490696"/>
            <a:ext cx="10525760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3600" b="1" dirty="0">
                <a:latin typeface="Calibri" panose="020F0502020204030204" pitchFamily="34" charset="0"/>
              </a:rPr>
              <a:t>Tuesday- 7/1/25: </a:t>
            </a:r>
            <a:r>
              <a:rPr lang="en-US" altLang="en-US" sz="3600" dirty="0">
                <a:latin typeface="Calibri" panose="020F0502020204030204" pitchFamily="34" charset="0"/>
              </a:rPr>
              <a:t>All EFPs for FY25 must be </a:t>
            </a:r>
            <a:r>
              <a:rPr lang="en-US" altLang="en-US" sz="3600" u="sng" dirty="0">
                <a:latin typeface="Calibri" panose="020F0502020204030204" pitchFamily="34" charset="0"/>
              </a:rPr>
              <a:t>approved</a:t>
            </a:r>
            <a:r>
              <a:rPr lang="en-US" altLang="en-US" sz="3600" dirty="0">
                <a:latin typeface="Calibri" panose="020F0502020204030204" pitchFamily="34" charset="0"/>
              </a:rPr>
              <a:t> in </a:t>
            </a:r>
            <a:r>
              <a:rPr lang="en-US" altLang="en-US" sz="3600" i="1" dirty="0">
                <a:latin typeface="Calibri" panose="020F0502020204030204" pitchFamily="34" charset="0"/>
              </a:rPr>
              <a:t>e</a:t>
            </a:r>
            <a:r>
              <a:rPr lang="en-US" altLang="en-US" sz="3600" dirty="0">
                <a:latin typeface="Calibri" panose="020F0502020204030204" pitchFamily="34" charset="0"/>
              </a:rPr>
              <a:t>UMB before 8pm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altLang="en-US" sz="3200" dirty="0">
                <a:latin typeface="Calibri" panose="020F0502020204030204" pitchFamily="34" charset="0"/>
              </a:rPr>
              <a:t>EFPs entered but not approved by the deadline will be deleted</a:t>
            </a:r>
          </a:p>
          <a:p>
            <a:pPr marL="571500" indent="-571500">
              <a:spcBef>
                <a:spcPct val="75000"/>
              </a:spcBef>
              <a:buFont typeface="Arial" panose="020B0604020202020204" pitchFamily="34" charset="0"/>
              <a:buChar char="•"/>
            </a:pPr>
            <a:r>
              <a:rPr lang="en-US" altLang="en-US" sz="3600" dirty="0">
                <a:latin typeface="Calibri" panose="020F0502020204030204" pitchFamily="34" charset="0"/>
              </a:rPr>
              <a:t>No budget retros for FY25 after 7/1/25, 8pm</a:t>
            </a:r>
          </a:p>
        </p:txBody>
      </p:sp>
    </p:spTree>
    <p:extLst>
      <p:ext uri="{BB962C8B-B14F-4D97-AF65-F5344CB8AC3E}">
        <p14:creationId xmlns:p14="http://schemas.microsoft.com/office/powerpoint/2010/main" val="42385789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B8D00B15-F685-F406-3277-1B2F6975C9AB}"/>
              </a:ext>
            </a:extLst>
          </p:cNvPr>
          <p:cNvSpPr txBox="1">
            <a:spLocks noChangeArrowheads="1"/>
          </p:cNvSpPr>
          <p:nvPr/>
        </p:nvSpPr>
        <p:spPr>
          <a:xfrm>
            <a:off x="1712889" y="335307"/>
            <a:ext cx="8766222" cy="86309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000" b="1" dirty="0">
                <a:latin typeface="Calibri" panose="020F0502020204030204" pitchFamily="34" charset="0"/>
              </a:rPr>
              <a:t>PP25-26 (6/15-6/28/25) Distribution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D40B23-2ACD-12E2-A30E-58FF7780AD9F}"/>
              </a:ext>
            </a:extLst>
          </p:cNvPr>
          <p:cNvSpPr txBox="1"/>
          <p:nvPr/>
        </p:nvSpPr>
        <p:spPr>
          <a:xfrm>
            <a:off x="731520" y="1244348"/>
            <a:ext cx="10525760" cy="4376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lnSpc>
                <a:spcPct val="90000"/>
              </a:lnSpc>
              <a:spcBef>
                <a:spcPct val="75000"/>
              </a:spcBef>
              <a:buFont typeface="Arial" panose="020B0604020202020204" pitchFamily="34" charset="0"/>
              <a:buChar char="•"/>
            </a:pPr>
            <a:r>
              <a:rPr lang="en-US" altLang="en-US" sz="3200" b="1" dirty="0">
                <a:latin typeface="Calibri" panose="020F0502020204030204" pitchFamily="34" charset="0"/>
              </a:rPr>
              <a:t>Wednesday-7/2/25</a:t>
            </a:r>
            <a:r>
              <a:rPr lang="en-US" altLang="en-US" sz="3200" dirty="0">
                <a:latin typeface="Calibri" panose="020F0502020204030204" pitchFamily="34" charset="0"/>
              </a:rPr>
              <a:t>:  Actuals Distribution process is run for PP25-26 with no encumbrances</a:t>
            </a:r>
          </a:p>
          <a:p>
            <a:pPr marL="571500" indent="-571500">
              <a:lnSpc>
                <a:spcPct val="90000"/>
              </a:lnSpc>
              <a:spcBef>
                <a:spcPct val="75000"/>
              </a:spcBef>
              <a:buFont typeface="Arial" panose="020B0604020202020204" pitchFamily="34" charset="0"/>
              <a:buChar char="•"/>
            </a:pPr>
            <a:r>
              <a:rPr lang="en-US" altLang="en-US" sz="3200" b="1" dirty="0">
                <a:latin typeface="Calibri" panose="020F0502020204030204" pitchFamily="34" charset="0"/>
              </a:rPr>
              <a:t>Thursday-7/3/25:</a:t>
            </a:r>
            <a:r>
              <a:rPr lang="en-US" altLang="en-US" sz="3200" dirty="0">
                <a:latin typeface="Calibri" panose="020F0502020204030204" pitchFamily="34" charset="0"/>
              </a:rPr>
              <a:t>  Validate that payroll expenses were distributed correctly using HRMS </a:t>
            </a:r>
            <a:r>
              <a:rPr lang="en-US" altLang="en-US" sz="3200" i="1" dirty="0">
                <a:latin typeface="Calibri" panose="020F0502020204030204" pitchFamily="34" charset="0"/>
              </a:rPr>
              <a:t>Payroll Charges Detail </a:t>
            </a:r>
            <a:r>
              <a:rPr lang="en-US" altLang="en-US" sz="3200" dirty="0">
                <a:latin typeface="Calibri" panose="020F0502020204030204" pitchFamily="34" charset="0"/>
              </a:rPr>
              <a:t>(PCD)</a:t>
            </a:r>
          </a:p>
          <a:p>
            <a:pPr marL="571500" indent="-571500">
              <a:lnSpc>
                <a:spcPct val="90000"/>
              </a:lnSpc>
              <a:spcBef>
                <a:spcPct val="75000"/>
              </a:spcBef>
              <a:buFont typeface="Arial" panose="020B0604020202020204" pitchFamily="34" charset="0"/>
              <a:buChar char="•"/>
            </a:pPr>
            <a:r>
              <a:rPr lang="en-US" altLang="en-US" sz="3200" b="1" dirty="0">
                <a:latin typeface="Calibri" panose="020F0502020204030204" pitchFamily="34" charset="0"/>
              </a:rPr>
              <a:t>Monday-7/7/25</a:t>
            </a:r>
            <a:r>
              <a:rPr lang="en-US" altLang="en-US" sz="3200" dirty="0">
                <a:latin typeface="Calibri" panose="020F0502020204030204" pitchFamily="34" charset="0"/>
              </a:rPr>
              <a:t>: Validate that payroll expenses were distributed correctly using Quantum Analytics- HRMS Payroll</a:t>
            </a:r>
          </a:p>
        </p:txBody>
      </p:sp>
    </p:spTree>
    <p:extLst>
      <p:ext uri="{BB962C8B-B14F-4D97-AF65-F5344CB8AC3E}">
        <p14:creationId xmlns:p14="http://schemas.microsoft.com/office/powerpoint/2010/main" val="37822162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0FD12E2F-E589-FB4A-C213-039C4CB1AB93}"/>
              </a:ext>
            </a:extLst>
          </p:cNvPr>
          <p:cNvSpPr txBox="1">
            <a:spLocks noChangeArrowheads="1"/>
          </p:cNvSpPr>
          <p:nvPr/>
        </p:nvSpPr>
        <p:spPr>
          <a:xfrm>
            <a:off x="335902" y="1975105"/>
            <a:ext cx="11856098" cy="2420466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9600" i="1" dirty="0">
                <a:solidFill>
                  <a:srgbClr val="FF0000"/>
                </a:solidFill>
              </a:rPr>
              <a:t>	</a:t>
            </a:r>
            <a:r>
              <a:rPr lang="en-US" altLang="en-US" sz="9600" b="1" dirty="0">
                <a:solidFill>
                  <a:schemeClr val="tx1"/>
                </a:solidFill>
              </a:rPr>
              <a:t>WHAT TO DO</a:t>
            </a:r>
          </a:p>
          <a:p>
            <a:pPr algn="ctr"/>
            <a:endParaRPr lang="en-US" altLang="en-US" sz="9600" b="1" dirty="0">
              <a:solidFill>
                <a:schemeClr val="tx1"/>
              </a:solidFill>
            </a:endParaRPr>
          </a:p>
          <a:p>
            <a:pPr algn="ctr"/>
            <a:r>
              <a:rPr lang="en-US" altLang="en-US" sz="9600" b="1" u="sng" dirty="0">
                <a:solidFill>
                  <a:schemeClr val="tx1"/>
                </a:solidFill>
              </a:rPr>
              <a:t>BEFORE</a:t>
            </a:r>
            <a:r>
              <a:rPr lang="en-US" altLang="en-US" sz="9600" b="1" dirty="0">
                <a:solidFill>
                  <a:schemeClr val="tx1"/>
                </a:solidFill>
              </a:rPr>
              <a:t> THE FY26 EFP ROLLOVER</a:t>
            </a:r>
          </a:p>
          <a:p>
            <a:pPr algn="ctr"/>
            <a:endParaRPr lang="en-US" altLang="en-US" sz="9600" b="1" dirty="0">
              <a:solidFill>
                <a:schemeClr val="tx1"/>
              </a:solidFill>
            </a:endParaRPr>
          </a:p>
          <a:p>
            <a:pPr algn="ctr"/>
            <a:r>
              <a:rPr lang="en-US" altLang="en-US" sz="9600" i="1" dirty="0">
                <a:solidFill>
                  <a:srgbClr val="FF0000"/>
                </a:solidFill>
              </a:rPr>
              <a:t>From today until 8pm on Tuesday, 7/1/25</a:t>
            </a:r>
          </a:p>
        </p:txBody>
      </p:sp>
    </p:spTree>
    <p:extLst>
      <p:ext uri="{BB962C8B-B14F-4D97-AF65-F5344CB8AC3E}">
        <p14:creationId xmlns:p14="http://schemas.microsoft.com/office/powerpoint/2010/main" val="2550913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C1522C0-37BB-746E-1115-74590A83A54F}"/>
              </a:ext>
            </a:extLst>
          </p:cNvPr>
          <p:cNvSpPr txBox="1"/>
          <p:nvPr/>
        </p:nvSpPr>
        <p:spPr>
          <a:xfrm>
            <a:off x="3042920" y="2039224"/>
            <a:ext cx="6106160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4800" b="1" dirty="0"/>
              <a:t>  FY26 CA Rollover</a:t>
            </a:r>
            <a:br>
              <a:rPr lang="en-US" altLang="en-US" sz="4800" b="1" dirty="0"/>
            </a:br>
            <a:br>
              <a:rPr lang="en-US" altLang="en-US" sz="1400" dirty="0">
                <a:latin typeface="Calibri" panose="020F0502020204030204" pitchFamily="34" charset="0"/>
              </a:rPr>
            </a:br>
            <a:endParaRPr lang="en-US" altLang="en-US" sz="1400" dirty="0">
              <a:latin typeface="Calibri" panose="020F0502020204030204" pitchFamily="34" charset="0"/>
            </a:endParaRPr>
          </a:p>
          <a:p>
            <a:pPr algn="ctr"/>
            <a:r>
              <a:rPr lang="en-US" altLang="en-US" sz="3200" dirty="0">
                <a:latin typeface="Calibri" panose="020F0502020204030204" pitchFamily="34" charset="0"/>
              </a:rPr>
              <a:t>Thursday, May 22, 2024</a:t>
            </a:r>
          </a:p>
          <a:p>
            <a:pPr algn="ctr"/>
            <a:endParaRPr lang="en-US" altLang="en-US" sz="3200" dirty="0">
              <a:latin typeface="Calibri" panose="020F0502020204030204" pitchFamily="34" charset="0"/>
            </a:endParaRPr>
          </a:p>
          <a:p>
            <a:pPr algn="ctr"/>
            <a:r>
              <a:rPr lang="en-US" altLang="en-US" sz="3200" dirty="0">
                <a:latin typeface="Calibri" panose="020F0502020204030204" pitchFamily="34" charset="0"/>
              </a:rPr>
              <a:t>10am- noon</a:t>
            </a:r>
            <a:br>
              <a:rPr lang="en-US" altLang="en-US" sz="1400" dirty="0">
                <a:latin typeface="Calibri" panose="020F0502020204030204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2276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B8D00B15-F685-F406-3277-1B2F6975C9AB}"/>
              </a:ext>
            </a:extLst>
          </p:cNvPr>
          <p:cNvSpPr txBox="1">
            <a:spLocks noChangeArrowheads="1"/>
          </p:cNvSpPr>
          <p:nvPr/>
        </p:nvSpPr>
        <p:spPr>
          <a:xfrm>
            <a:off x="1712889" y="335307"/>
            <a:ext cx="8766222" cy="86309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000" b="1" u="sng" dirty="0">
                <a:latin typeface="Calibri" panose="020F0502020204030204" pitchFamily="34" charset="0"/>
              </a:rPr>
              <a:t>Before</a:t>
            </a:r>
            <a:r>
              <a:rPr lang="en-US" altLang="en-US" sz="4000" b="1" dirty="0">
                <a:latin typeface="Calibri" panose="020F0502020204030204" pitchFamily="34" charset="0"/>
              </a:rPr>
              <a:t> the FY26 EFP Rollover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D40B23-2ACD-12E2-A30E-58FF7780AD9F}"/>
              </a:ext>
            </a:extLst>
          </p:cNvPr>
          <p:cNvSpPr txBox="1"/>
          <p:nvPr/>
        </p:nvSpPr>
        <p:spPr>
          <a:xfrm>
            <a:off x="731520" y="1490696"/>
            <a:ext cx="10525760" cy="344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-342900">
              <a:spcBef>
                <a:spcPct val="60000"/>
              </a:spcBef>
              <a:buFontTx/>
              <a:buChar char="•"/>
            </a:pPr>
            <a:r>
              <a:rPr lang="en-US" altLang="en-US" sz="3200" dirty="0">
                <a:latin typeface="Calibri" panose="020F0502020204030204" pitchFamily="34" charset="0"/>
              </a:rPr>
              <a:t>Make sure </a:t>
            </a:r>
            <a:r>
              <a:rPr lang="en-US" altLang="en-US" sz="3200" b="1" u="sng" dirty="0">
                <a:latin typeface="Calibri" panose="020F0502020204030204" pitchFamily="34" charset="0"/>
              </a:rPr>
              <a:t>all</a:t>
            </a:r>
            <a:r>
              <a:rPr lang="en-US" altLang="en-US" sz="3200" dirty="0">
                <a:latin typeface="Calibri" panose="020F0502020204030204" pitchFamily="34" charset="0"/>
              </a:rPr>
              <a:t> employees have a FY25 EFP</a:t>
            </a:r>
          </a:p>
          <a:p>
            <a:pPr marL="857250" lvl="2" indent="-342900">
              <a:spcBef>
                <a:spcPct val="60000"/>
              </a:spcBef>
              <a:buFont typeface="Calibri" panose="020F0502020204030204" pitchFamily="34" charset="0"/>
              <a:buChar char="‒"/>
            </a:pPr>
            <a:r>
              <a:rPr lang="en-US" altLang="en-US" sz="3200" dirty="0">
                <a:latin typeface="Calibri" panose="020F0502020204030204" pitchFamily="34" charset="0"/>
              </a:rPr>
              <a:t>Run Funding Summary Report and/or</a:t>
            </a:r>
          </a:p>
          <a:p>
            <a:pPr marL="857250" lvl="2" indent="-342900">
              <a:spcBef>
                <a:spcPct val="60000"/>
              </a:spcBef>
              <a:buFont typeface="Calibri" panose="020F0502020204030204" pitchFamily="34" charset="0"/>
              <a:buChar char="‒"/>
            </a:pPr>
            <a:r>
              <a:rPr lang="en-US" altLang="en-US" sz="3200" dirty="0">
                <a:latin typeface="Calibri" panose="020F0502020204030204" pitchFamily="34" charset="0"/>
              </a:rPr>
              <a:t>Run query UMB_CA_NO_EFP</a:t>
            </a:r>
          </a:p>
          <a:p>
            <a:pPr marL="571500" lvl="1" indent="-457200">
              <a:spcBef>
                <a:spcPct val="60000"/>
              </a:spcBef>
              <a:buFont typeface="Arial" panose="020B0604020202020204" pitchFamily="34" charset="0"/>
              <a:buChar char="•"/>
            </a:pPr>
            <a:r>
              <a:rPr lang="en-US" altLang="en-US" sz="3200" dirty="0">
                <a:latin typeface="Calibri" panose="020F0502020204030204" pitchFamily="34" charset="0"/>
              </a:rPr>
              <a:t>Administrative depts tend to forget to set up EFPs for new employees- means more work at budget time!</a:t>
            </a:r>
          </a:p>
        </p:txBody>
      </p:sp>
    </p:spTree>
    <p:extLst>
      <p:ext uri="{BB962C8B-B14F-4D97-AF65-F5344CB8AC3E}">
        <p14:creationId xmlns:p14="http://schemas.microsoft.com/office/powerpoint/2010/main" val="144480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B8D00B15-F685-F406-3277-1B2F6975C9AB}"/>
              </a:ext>
            </a:extLst>
          </p:cNvPr>
          <p:cNvSpPr txBox="1">
            <a:spLocks noChangeArrowheads="1"/>
          </p:cNvSpPr>
          <p:nvPr/>
        </p:nvSpPr>
        <p:spPr>
          <a:xfrm>
            <a:off x="1712889" y="335307"/>
            <a:ext cx="8766222" cy="86309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000" b="1" u="sng" dirty="0">
                <a:latin typeface="Calibri" panose="020F0502020204030204" pitchFamily="34" charset="0"/>
              </a:rPr>
              <a:t>Before</a:t>
            </a:r>
            <a:r>
              <a:rPr lang="en-US" altLang="en-US" sz="4000" b="1" dirty="0">
                <a:latin typeface="Calibri" panose="020F0502020204030204" pitchFamily="34" charset="0"/>
              </a:rPr>
              <a:t> the FY26 EFP Rollover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D40B23-2ACD-12E2-A30E-58FF7780AD9F}"/>
              </a:ext>
            </a:extLst>
          </p:cNvPr>
          <p:cNvSpPr txBox="1"/>
          <p:nvPr/>
        </p:nvSpPr>
        <p:spPr>
          <a:xfrm>
            <a:off x="731520" y="1490696"/>
            <a:ext cx="10525760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Review all funding sources that end 6/30/25 or earlier and determine redistributions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Use EFP Query or Funding Summary Report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Complete redistributions by entering &amp; approving new EFP for a Budget Retro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Approve new EFP by 8pm on Tuesday, 6/17/25 for PP25-25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Approve new EFP by 8pm on Tuesday, 7/1/25 for PP25-26 </a:t>
            </a:r>
            <a:r>
              <a:rPr lang="en-US" altLang="en-US" sz="2800" dirty="0">
                <a:latin typeface="Calibri" panose="020F0502020204030204" pitchFamily="34" charset="0"/>
              </a:rPr>
              <a:t>and PP26-01 distribution (6/29/25-7/12/25)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615764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B8D00B15-F685-F406-3277-1B2F6975C9AB}"/>
              </a:ext>
            </a:extLst>
          </p:cNvPr>
          <p:cNvSpPr txBox="1">
            <a:spLocks noChangeArrowheads="1"/>
          </p:cNvSpPr>
          <p:nvPr/>
        </p:nvSpPr>
        <p:spPr>
          <a:xfrm>
            <a:off x="1712889" y="335307"/>
            <a:ext cx="8766222" cy="86309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000" b="1" u="sng" dirty="0">
                <a:latin typeface="Calibri" panose="020F0502020204030204" pitchFamily="34" charset="0"/>
              </a:rPr>
              <a:t>Before</a:t>
            </a:r>
            <a:r>
              <a:rPr lang="en-US" altLang="en-US" sz="4000" b="1" dirty="0">
                <a:latin typeface="Calibri" panose="020F0502020204030204" pitchFamily="34" charset="0"/>
              </a:rPr>
              <a:t> the FY26 EFP Rollover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D40B23-2ACD-12E2-A30E-58FF7780AD9F}"/>
              </a:ext>
            </a:extLst>
          </p:cNvPr>
          <p:cNvSpPr txBox="1"/>
          <p:nvPr/>
        </p:nvSpPr>
        <p:spPr>
          <a:xfrm>
            <a:off x="731520" y="1490696"/>
            <a:ext cx="10525760" cy="42042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60000"/>
              </a:spcBef>
              <a:buSzPct val="90000"/>
              <a:buFont typeface="Symbol" pitchFamily="18" charset="2"/>
              <a:buChar char="·"/>
            </a:pPr>
            <a:r>
              <a:rPr lang="en-US" altLang="en-US" sz="3200" dirty="0">
                <a:latin typeface="Calibri" panose="020F0502020204030204" pitchFamily="34" charset="0"/>
              </a:rPr>
              <a:t>Check ALL Funding End Dates (FED) on EFPs:</a:t>
            </a:r>
          </a:p>
          <a:p>
            <a:pPr lvl="1">
              <a:spcBef>
                <a:spcPct val="60000"/>
              </a:spcBef>
              <a:buSzPct val="90000"/>
              <a:buFont typeface="Symbol" pitchFamily="18" charset="2"/>
              <a:buChar char="·"/>
            </a:pPr>
            <a:r>
              <a:rPr lang="en-US" altLang="en-US" sz="2800" dirty="0">
                <a:latin typeface="Calibri" panose="020F0502020204030204" pitchFamily="34" charset="0"/>
              </a:rPr>
              <a:t>No FED </a:t>
            </a:r>
            <a:r>
              <a:rPr lang="en-US" altLang="en-US" sz="2800" dirty="0">
                <a:latin typeface="Calibri" panose="020F0502020204030204" pitchFamily="34" charset="0"/>
                <a:sym typeface="Symbol"/>
              </a:rPr>
              <a:t></a:t>
            </a:r>
            <a:r>
              <a:rPr lang="en-US" altLang="en-US" sz="2800" dirty="0">
                <a:latin typeface="Calibri" panose="020F0502020204030204" pitchFamily="34" charset="0"/>
              </a:rPr>
              <a:t> no change required</a:t>
            </a:r>
          </a:p>
          <a:p>
            <a:pPr lvl="1">
              <a:spcBef>
                <a:spcPct val="60000"/>
              </a:spcBef>
              <a:buSzPct val="90000"/>
              <a:buFont typeface="Symbol" pitchFamily="18" charset="2"/>
              <a:buChar char="·"/>
            </a:pPr>
            <a:r>
              <a:rPr lang="en-US" altLang="en-US" sz="2800" dirty="0">
                <a:latin typeface="Calibri" panose="020F0502020204030204" pitchFamily="34" charset="0"/>
              </a:rPr>
              <a:t>FED &gt; 6/30/25 </a:t>
            </a:r>
            <a:r>
              <a:rPr lang="en-US" altLang="en-US" sz="2800" dirty="0">
                <a:latin typeface="Calibri" panose="020F0502020204030204" pitchFamily="34" charset="0"/>
                <a:sym typeface="Symbol"/>
              </a:rPr>
              <a:t></a:t>
            </a:r>
            <a:r>
              <a:rPr lang="en-US" altLang="en-US" sz="2800" dirty="0">
                <a:latin typeface="Calibri" panose="020F0502020204030204" pitchFamily="34" charset="0"/>
              </a:rPr>
              <a:t> no change required</a:t>
            </a:r>
          </a:p>
          <a:p>
            <a:pPr lvl="1">
              <a:spcBef>
                <a:spcPct val="60000"/>
              </a:spcBef>
              <a:buSzPct val="90000"/>
              <a:buFont typeface="Symbol" pitchFamily="18" charset="2"/>
              <a:buChar char="·"/>
            </a:pPr>
            <a:r>
              <a:rPr lang="en-US" altLang="en-US" sz="2800" dirty="0">
                <a:latin typeface="Calibri" panose="020F0502020204030204" pitchFamily="34" charset="0"/>
              </a:rPr>
              <a:t>FED &lt; 6/30/25 </a:t>
            </a:r>
            <a:r>
              <a:rPr lang="en-US" altLang="en-US" sz="2800" dirty="0">
                <a:latin typeface="Calibri" panose="020F0502020204030204" pitchFamily="34" charset="0"/>
                <a:sym typeface="Symbol"/>
              </a:rPr>
              <a:t></a:t>
            </a:r>
            <a:r>
              <a:rPr lang="en-US" altLang="en-US" sz="2800" dirty="0">
                <a:latin typeface="Calibri" panose="020F0502020204030204" pitchFamily="34" charset="0"/>
              </a:rPr>
              <a:t> change now so that payroll expenses do not charge PCA</a:t>
            </a:r>
          </a:p>
          <a:p>
            <a:pPr lvl="1">
              <a:spcBef>
                <a:spcPct val="60000"/>
              </a:spcBef>
              <a:buSzPct val="90000"/>
              <a:buFont typeface="Symbol" pitchFamily="18" charset="2"/>
              <a:buChar char="·"/>
            </a:pPr>
            <a:r>
              <a:rPr lang="en-US" altLang="en-US" sz="2800" dirty="0">
                <a:latin typeface="Calibri" panose="020F0502020204030204" pitchFamily="34" charset="0"/>
              </a:rPr>
              <a:t>FED = 6/30/25 </a:t>
            </a:r>
            <a:r>
              <a:rPr lang="en-US" altLang="en-US" sz="2800" dirty="0">
                <a:latin typeface="Calibri" panose="020F0502020204030204" pitchFamily="34" charset="0"/>
                <a:sym typeface="Symbol"/>
              </a:rPr>
              <a:t> OK to change now; must be changed in FY26 to avoid charging PCA</a:t>
            </a:r>
            <a:endParaRPr lang="en-US" altLang="en-US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8015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B8D00B15-F685-F406-3277-1B2F6975C9AB}"/>
              </a:ext>
            </a:extLst>
          </p:cNvPr>
          <p:cNvSpPr txBox="1">
            <a:spLocks noChangeArrowheads="1"/>
          </p:cNvSpPr>
          <p:nvPr/>
        </p:nvSpPr>
        <p:spPr>
          <a:xfrm>
            <a:off x="1712889" y="335307"/>
            <a:ext cx="8766222" cy="86309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000" b="1" u="sng" dirty="0">
                <a:latin typeface="Calibri" panose="020F0502020204030204" pitchFamily="34" charset="0"/>
              </a:rPr>
              <a:t>Before</a:t>
            </a:r>
            <a:r>
              <a:rPr lang="en-US" altLang="en-US" sz="4000" b="1" dirty="0">
                <a:latin typeface="Calibri" panose="020F0502020204030204" pitchFamily="34" charset="0"/>
              </a:rPr>
              <a:t> the FY26 EFP Rollover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D40B23-2ACD-12E2-A30E-58FF7780AD9F}"/>
              </a:ext>
            </a:extLst>
          </p:cNvPr>
          <p:cNvSpPr txBox="1"/>
          <p:nvPr/>
        </p:nvSpPr>
        <p:spPr>
          <a:xfrm>
            <a:off x="731520" y="1585418"/>
            <a:ext cx="10525760" cy="368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Bef>
                <a:spcPct val="60000"/>
              </a:spcBef>
              <a:buSzPct val="90000"/>
              <a:buFont typeface="Arial" panose="020B0604020202020204" pitchFamily="34" charset="0"/>
              <a:buChar char="•"/>
            </a:pPr>
            <a:r>
              <a:rPr lang="en-US" altLang="en-US" sz="3200" dirty="0">
                <a:latin typeface="Calibri" panose="020F0502020204030204" pitchFamily="34" charset="0"/>
              </a:rPr>
              <a:t>Funding End Dates on EFPs:</a:t>
            </a:r>
          </a:p>
          <a:p>
            <a:pPr lvl="1">
              <a:spcBef>
                <a:spcPct val="60000"/>
              </a:spcBef>
              <a:buSzPct val="90000"/>
              <a:buFont typeface="Symbol" pitchFamily="18" charset="2"/>
              <a:buChar char="·"/>
            </a:pPr>
            <a:r>
              <a:rPr lang="en-US" altLang="en-US" sz="2800" dirty="0">
                <a:latin typeface="Calibri" panose="020F0502020204030204" pitchFamily="34" charset="0"/>
              </a:rPr>
              <a:t>For sponsored projects, the funding end date is required and it can be extended to the lesser of the project end date or 6/30/30 (current FY + 5 years)</a:t>
            </a:r>
          </a:p>
          <a:p>
            <a:pPr lvl="1">
              <a:spcBef>
                <a:spcPct val="60000"/>
              </a:spcBef>
              <a:buSzPct val="90000"/>
              <a:buFont typeface="Symbol" pitchFamily="18" charset="2"/>
              <a:buChar char="·"/>
            </a:pPr>
            <a:r>
              <a:rPr lang="en-US" altLang="en-US" sz="2800" dirty="0">
                <a:latin typeface="Calibri" panose="020F0502020204030204" pitchFamily="34" charset="0"/>
              </a:rPr>
              <a:t>For all other funding sources, an end date is not required or recommended but if entered it  cannot be greater than the end of the current fiscal year</a:t>
            </a:r>
          </a:p>
        </p:txBody>
      </p:sp>
    </p:spTree>
    <p:extLst>
      <p:ext uri="{BB962C8B-B14F-4D97-AF65-F5344CB8AC3E}">
        <p14:creationId xmlns:p14="http://schemas.microsoft.com/office/powerpoint/2010/main" val="11068748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B8D00B15-F685-F406-3277-1B2F6975C9AB}"/>
              </a:ext>
            </a:extLst>
          </p:cNvPr>
          <p:cNvSpPr txBox="1">
            <a:spLocks noChangeArrowheads="1"/>
          </p:cNvSpPr>
          <p:nvPr/>
        </p:nvSpPr>
        <p:spPr>
          <a:xfrm>
            <a:off x="1712889" y="335307"/>
            <a:ext cx="8766222" cy="86309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000" b="1" u="sng" dirty="0">
                <a:latin typeface="Calibri" panose="020F0502020204030204" pitchFamily="34" charset="0"/>
              </a:rPr>
              <a:t>Before</a:t>
            </a:r>
            <a:r>
              <a:rPr lang="en-US" altLang="en-US" sz="4000" b="1" dirty="0">
                <a:latin typeface="Calibri" panose="020F0502020204030204" pitchFamily="34" charset="0"/>
              </a:rPr>
              <a:t> the FY26 EFP Rollover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D40B23-2ACD-12E2-A30E-58FF7780AD9F}"/>
              </a:ext>
            </a:extLst>
          </p:cNvPr>
          <p:cNvSpPr txBox="1"/>
          <p:nvPr/>
        </p:nvSpPr>
        <p:spPr>
          <a:xfrm>
            <a:off x="731520" y="1585418"/>
            <a:ext cx="10525760" cy="29484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Bef>
                <a:spcPct val="60000"/>
              </a:spcBef>
              <a:buSzPct val="90000"/>
              <a:buFont typeface="Arial" panose="020B0604020202020204" pitchFamily="34" charset="0"/>
              <a:buChar char="•"/>
            </a:pPr>
            <a:r>
              <a:rPr lang="en-US" altLang="en-US" sz="3200" dirty="0">
                <a:latin typeface="Calibri" panose="020F0502020204030204" pitchFamily="34" charset="0"/>
              </a:rPr>
              <a:t>Check for EFPs that cite PCA:</a:t>
            </a:r>
          </a:p>
          <a:p>
            <a:pPr lvl="1">
              <a:spcBef>
                <a:spcPct val="60000"/>
              </a:spcBef>
              <a:buSzPct val="90000"/>
              <a:buFont typeface="Symbol" pitchFamily="18" charset="2"/>
              <a:buChar char="·"/>
            </a:pPr>
            <a:r>
              <a:rPr lang="en-US" altLang="en-US" sz="3200" dirty="0">
                <a:latin typeface="Calibri" panose="020F0502020204030204" pitchFamily="34" charset="0"/>
              </a:rPr>
              <a:t>Run Query UMB_CA_EFP_BY_COMBO_CODE</a:t>
            </a:r>
          </a:p>
          <a:p>
            <a:pPr lvl="2">
              <a:spcBef>
                <a:spcPct val="60000"/>
              </a:spcBef>
              <a:buSzPct val="90000"/>
              <a:buFont typeface="Symbol" pitchFamily="18" charset="2"/>
              <a:buChar char="·"/>
            </a:pPr>
            <a:r>
              <a:rPr lang="en-US" altLang="en-US" sz="3200" dirty="0">
                <a:latin typeface="Calibri" panose="020F0502020204030204" pitchFamily="34" charset="0"/>
              </a:rPr>
              <a:t>Enter Department PCA for Combo Code</a:t>
            </a:r>
          </a:p>
          <a:p>
            <a:pPr lvl="1">
              <a:spcBef>
                <a:spcPct val="60000"/>
              </a:spcBef>
              <a:buSzPct val="90000"/>
              <a:buFont typeface="Symbol" pitchFamily="18" charset="2"/>
              <a:buChar char="·"/>
            </a:pPr>
            <a:r>
              <a:rPr lang="en-US" altLang="en-US" sz="3200" dirty="0">
                <a:latin typeface="Calibri" panose="020F0502020204030204" pitchFamily="34" charset="0"/>
              </a:rPr>
              <a:t>If  EFP is found where PCA is cited, consider changing it</a:t>
            </a:r>
          </a:p>
        </p:txBody>
      </p:sp>
    </p:spTree>
    <p:extLst>
      <p:ext uri="{BB962C8B-B14F-4D97-AF65-F5344CB8AC3E}">
        <p14:creationId xmlns:p14="http://schemas.microsoft.com/office/powerpoint/2010/main" val="25661858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B8D00B15-F685-F406-3277-1B2F6975C9AB}"/>
              </a:ext>
            </a:extLst>
          </p:cNvPr>
          <p:cNvSpPr txBox="1">
            <a:spLocks noChangeArrowheads="1"/>
          </p:cNvSpPr>
          <p:nvPr/>
        </p:nvSpPr>
        <p:spPr>
          <a:xfrm>
            <a:off x="1712889" y="335307"/>
            <a:ext cx="8766222" cy="86309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000" b="1" u="sng" dirty="0">
                <a:latin typeface="Calibri" panose="020F0502020204030204" pitchFamily="34" charset="0"/>
              </a:rPr>
              <a:t>Before</a:t>
            </a:r>
            <a:r>
              <a:rPr lang="en-US" altLang="en-US" sz="4000" b="1" dirty="0">
                <a:latin typeface="Calibri" panose="020F0502020204030204" pitchFamily="34" charset="0"/>
              </a:rPr>
              <a:t> the FY26 EFP Rollover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D40B23-2ACD-12E2-A30E-58FF7780AD9F}"/>
              </a:ext>
            </a:extLst>
          </p:cNvPr>
          <p:cNvSpPr txBox="1"/>
          <p:nvPr/>
        </p:nvSpPr>
        <p:spPr>
          <a:xfrm>
            <a:off x="731520" y="1585418"/>
            <a:ext cx="10525760" cy="31208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60000"/>
              </a:spcBef>
              <a:buClr>
                <a:schemeClr val="tx1"/>
              </a:buClr>
              <a:buSzPct val="90000"/>
              <a:buFont typeface="Symbol" pitchFamily="18" charset="2"/>
              <a:buNone/>
            </a:pPr>
            <a:r>
              <a:rPr lang="en-US" altLang="en-US" sz="3200" dirty="0">
                <a:latin typeface="Calibri" panose="020F0502020204030204" pitchFamily="34" charset="0"/>
              </a:rPr>
              <a:t>Run Funding Summary Report using an “as of” date of 6/30/25 and select the “</a:t>
            </a:r>
            <a:r>
              <a:rPr lang="en-US" altLang="en-US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PCAs Only</a:t>
            </a:r>
            <a:r>
              <a:rPr lang="en-US" altLang="en-US" sz="3200" dirty="0">
                <a:latin typeface="Calibri" panose="020F0502020204030204" pitchFamily="34" charset="0"/>
              </a:rPr>
              <a:t>” report choice. Only the following will be returned:</a:t>
            </a:r>
          </a:p>
          <a:p>
            <a:pPr lvl="1">
              <a:spcBef>
                <a:spcPct val="30000"/>
              </a:spcBef>
              <a:buSzPct val="90000"/>
              <a:buFont typeface="Symbol" pitchFamily="18" charset="2"/>
              <a:buAutoNum type="arabicPeriod"/>
            </a:pPr>
            <a:r>
              <a:rPr lang="en-US" altLang="en-US" sz="2800" dirty="0">
                <a:latin typeface="Calibri" panose="020F0502020204030204" pitchFamily="34" charset="0"/>
              </a:rPr>
              <a:t>Lines marked as ‘DP’ (i.e. No EFP)</a:t>
            </a:r>
          </a:p>
          <a:p>
            <a:pPr lvl="1">
              <a:spcBef>
                <a:spcPct val="30000"/>
              </a:spcBef>
              <a:buSzPct val="90000"/>
              <a:buFont typeface="Symbol" pitchFamily="18" charset="2"/>
              <a:buAutoNum type="arabicPeriod"/>
            </a:pPr>
            <a:r>
              <a:rPr lang="en-US" altLang="en-US" sz="2800" dirty="0">
                <a:latin typeface="Calibri" panose="020F0502020204030204" pitchFamily="34" charset="0"/>
              </a:rPr>
              <a:t>Lines with Funding End Dates of  6/30/25 or earlier (i.e. Expiring EFP)</a:t>
            </a:r>
          </a:p>
        </p:txBody>
      </p:sp>
    </p:spTree>
    <p:extLst>
      <p:ext uri="{BB962C8B-B14F-4D97-AF65-F5344CB8AC3E}">
        <p14:creationId xmlns:p14="http://schemas.microsoft.com/office/powerpoint/2010/main" val="3061712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B8D00B15-F685-F406-3277-1B2F6975C9AB}"/>
              </a:ext>
            </a:extLst>
          </p:cNvPr>
          <p:cNvSpPr txBox="1">
            <a:spLocks noChangeArrowheads="1"/>
          </p:cNvSpPr>
          <p:nvPr/>
        </p:nvSpPr>
        <p:spPr>
          <a:xfrm>
            <a:off x="1734207" y="150829"/>
            <a:ext cx="9441793" cy="966771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b="1" dirty="0">
                <a:latin typeface="Calibri" panose="020F0502020204030204" pitchFamily="34" charset="0"/>
              </a:rPr>
              <a:t>Setting Up Funding Summary Report:</a:t>
            </a:r>
            <a:br>
              <a:rPr lang="en-US" altLang="en-US" sz="4000" b="1" dirty="0">
                <a:latin typeface="Calibri" panose="020F0502020204030204" pitchFamily="34" charset="0"/>
              </a:rPr>
            </a:br>
            <a:r>
              <a:rPr lang="en-US" altLang="en-US" sz="4000" b="1" dirty="0">
                <a:latin typeface="Calibri" panose="020F0502020204030204" pitchFamily="34" charset="0"/>
              </a:rPr>
              <a:t>Checking EFPs </a:t>
            </a:r>
            <a:r>
              <a:rPr lang="en-US" altLang="en-US" sz="4000" b="1" dirty="0">
                <a:solidFill>
                  <a:srgbClr val="FF0000"/>
                </a:solidFill>
                <a:latin typeface="Calibri" panose="020F0502020204030204" pitchFamily="34" charset="0"/>
              </a:rPr>
              <a:t>Before</a:t>
            </a:r>
            <a:r>
              <a:rPr lang="en-US" altLang="en-US" sz="4000" b="1" dirty="0">
                <a:latin typeface="Calibri" panose="020F0502020204030204" pitchFamily="34" charset="0"/>
              </a:rPr>
              <a:t> 25-26 </a:t>
            </a:r>
            <a:r>
              <a:rPr lang="en-US" altLang="en-US" sz="4000" b="1" dirty="0">
                <a:solidFill>
                  <a:srgbClr val="FF0000"/>
                </a:solidFill>
                <a:latin typeface="Calibri" panose="020F0502020204030204" pitchFamily="34" charset="0"/>
              </a:rPr>
              <a:t>Distribution (Now- 7/1/25)</a:t>
            </a:r>
            <a:endParaRPr lang="en-US" altLang="en-US" sz="4000" b="1" dirty="0">
              <a:latin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55D6B8-6D0F-BDC8-6A33-E437EDB460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752" y="1615283"/>
            <a:ext cx="8853165" cy="3627434"/>
          </a:xfrm>
          <a:prstGeom prst="rect">
            <a:avLst/>
          </a:prstGeom>
        </p:spPr>
      </p:pic>
      <p:sp>
        <p:nvSpPr>
          <p:cNvPr id="6" name="AutoShape 1062">
            <a:extLst>
              <a:ext uri="{FF2B5EF4-FFF2-40B4-BE49-F238E27FC236}">
                <a16:creationId xmlns:a16="http://schemas.microsoft.com/office/drawing/2014/main" id="{1DA15DE9-14AE-6707-18CD-DDB8D3EDC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96" y="5141597"/>
            <a:ext cx="2991633" cy="1152395"/>
          </a:xfrm>
          <a:prstGeom prst="wedgeRoundRectCallout">
            <a:avLst>
              <a:gd name="adj1" fmla="val 40997"/>
              <a:gd name="adj2" fmla="val -64389"/>
              <a:gd name="adj3" fmla="val 16667"/>
            </a:avLst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0" latinLnBrk="0" hangingPunct="0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defTabSz="457200" rtl="0" eaLnBrk="0" latinLnBrk="0" hangingPunct="0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defTabSz="457200" rtl="0" eaLnBrk="0" latinLnBrk="0" hangingPunct="0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defTabSz="457200" rtl="0" eaLnBrk="0" latinLnBrk="0" hangingPunct="0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defTabSz="457200" rtl="0" eaLnBrk="0" latinLnBrk="0" hangingPunct="0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indent="0">
              <a:buFont typeface="Arial"/>
              <a:buNone/>
            </a:pPr>
            <a:r>
              <a:rPr lang="en-US" altLang="en-US" sz="1400" dirty="0"/>
              <a:t>The default setting (“No”) returns EFPs for </a:t>
            </a:r>
            <a:r>
              <a:rPr lang="en-US" altLang="en-US" sz="1400" b="1" dirty="0"/>
              <a:t>active </a:t>
            </a:r>
            <a:r>
              <a:rPr lang="en-US" altLang="en-US" sz="1400" dirty="0"/>
              <a:t>employees only.  Select “Yes” if you also need to display EFPs for </a:t>
            </a:r>
            <a:r>
              <a:rPr lang="en-US" altLang="en-US" sz="1400" b="1" dirty="0"/>
              <a:t>terminated </a:t>
            </a:r>
            <a:r>
              <a:rPr lang="en-US" altLang="en-US" sz="1400" dirty="0"/>
              <a:t>employees.</a:t>
            </a:r>
          </a:p>
        </p:txBody>
      </p:sp>
      <p:sp>
        <p:nvSpPr>
          <p:cNvPr id="8" name="AutoShape 1062">
            <a:extLst>
              <a:ext uri="{FF2B5EF4-FFF2-40B4-BE49-F238E27FC236}">
                <a16:creationId xmlns:a16="http://schemas.microsoft.com/office/drawing/2014/main" id="{FD194B97-F93E-F4D5-6009-DC8251ED8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3855" y="5197269"/>
            <a:ext cx="2991633" cy="942905"/>
          </a:xfrm>
          <a:prstGeom prst="wedgeRoundRectCallout">
            <a:avLst>
              <a:gd name="adj1" fmla="val 17588"/>
              <a:gd name="adj2" fmla="val -73011"/>
              <a:gd name="adj3" fmla="val 16667"/>
            </a:avLst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0" latinLnBrk="0" hangingPunct="0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defTabSz="457200" rtl="0" eaLnBrk="0" latinLnBrk="0" hangingPunct="0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defTabSz="457200" rtl="0" eaLnBrk="0" latinLnBrk="0" hangingPunct="0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defTabSz="457200" rtl="0" eaLnBrk="0" latinLnBrk="0" hangingPunct="0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defTabSz="457200" rtl="0" eaLnBrk="0" latinLnBrk="0" hangingPunct="0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indent="0">
              <a:buNone/>
            </a:pPr>
            <a:r>
              <a:rPr lang="en-US" altLang="en-US" sz="1400" dirty="0"/>
              <a:t>Use</a:t>
            </a:r>
            <a:r>
              <a:rPr lang="en-US" altLang="en-US" sz="1400" dirty="0">
                <a:solidFill>
                  <a:srgbClr val="C00000"/>
                </a:solidFill>
              </a:rPr>
              <a:t> PCAs Only Report Choice </a:t>
            </a:r>
            <a:r>
              <a:rPr lang="en-US" altLang="en-US" sz="1400" dirty="0"/>
              <a:t>to isolate the EFPs that will default to the PCA/</a:t>
            </a:r>
            <a:r>
              <a:rPr lang="en-US" altLang="en-US" sz="1400" dirty="0" err="1"/>
              <a:t>Dept</a:t>
            </a:r>
            <a:r>
              <a:rPr lang="en-US" altLang="en-US" sz="1400" dirty="0"/>
              <a:t> level</a:t>
            </a:r>
          </a:p>
        </p:txBody>
      </p:sp>
      <p:sp>
        <p:nvSpPr>
          <p:cNvPr id="5" name="AutoShape 1062">
            <a:extLst>
              <a:ext uri="{FF2B5EF4-FFF2-40B4-BE49-F238E27FC236}">
                <a16:creationId xmlns:a16="http://schemas.microsoft.com/office/drawing/2014/main" id="{1CEEBD7C-F286-6F11-881D-435EED1FE1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1608" y="1198404"/>
            <a:ext cx="2991633" cy="1152395"/>
          </a:xfrm>
          <a:prstGeom prst="wedgeRoundRectCallout">
            <a:avLst>
              <a:gd name="adj1" fmla="val -76525"/>
              <a:gd name="adj2" fmla="val 128756"/>
              <a:gd name="adj3" fmla="val 16667"/>
            </a:avLst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noAutofit/>
          </a:bodyPr>
          <a:lstStyle>
            <a:lvl1pPr marL="228600" indent="-228600" algn="l" defTabSz="914400" rtl="0" eaLnBrk="0" latin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defTabSz="914400" rtl="0" eaLnBrk="0" latin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defTabSz="914400" rtl="0" eaLnBrk="0" latin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defTabSz="914400" rtl="0" eaLnBrk="0" latin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defTabSz="914400" rtl="0" eaLnBrk="0" latin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400" dirty="0"/>
              <a:t>Using 6/30/25 will help you insure that charges </a:t>
            </a:r>
            <a:r>
              <a:rPr lang="en-US" altLang="en-US" sz="1400" b="1" dirty="0"/>
              <a:t>through the end of the fiscal year</a:t>
            </a:r>
            <a:r>
              <a:rPr lang="en-US" altLang="en-US" sz="1400" dirty="0"/>
              <a:t> are using the correct combo code.</a:t>
            </a:r>
          </a:p>
        </p:txBody>
      </p:sp>
    </p:spTree>
    <p:extLst>
      <p:ext uri="{BB962C8B-B14F-4D97-AF65-F5344CB8AC3E}">
        <p14:creationId xmlns:p14="http://schemas.microsoft.com/office/powerpoint/2010/main" val="19231250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B8D00B15-F685-F406-3277-1B2F6975C9AB}"/>
              </a:ext>
            </a:extLst>
          </p:cNvPr>
          <p:cNvSpPr txBox="1">
            <a:spLocks noChangeArrowheads="1"/>
          </p:cNvSpPr>
          <p:nvPr/>
        </p:nvSpPr>
        <p:spPr>
          <a:xfrm>
            <a:off x="1387366" y="150829"/>
            <a:ext cx="9788634" cy="1047575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b="1" dirty="0">
                <a:latin typeface="Calibri" panose="020F0502020204030204" pitchFamily="34" charset="0"/>
              </a:rPr>
              <a:t>Reviewing Funding Summary Report: </a:t>
            </a:r>
            <a:br>
              <a:rPr lang="en-US" altLang="en-US" sz="4000" b="1" dirty="0">
                <a:latin typeface="Calibri" panose="020F0502020204030204" pitchFamily="34" charset="0"/>
              </a:rPr>
            </a:br>
            <a:r>
              <a:rPr lang="en-US" altLang="en-US" sz="4000" b="1" dirty="0">
                <a:latin typeface="Calibri" panose="020F0502020204030204" pitchFamily="34" charset="0"/>
              </a:rPr>
              <a:t>Checking EFPs </a:t>
            </a:r>
            <a:r>
              <a:rPr lang="en-US" altLang="en-US" sz="4000" b="1" dirty="0">
                <a:solidFill>
                  <a:srgbClr val="FF0000"/>
                </a:solidFill>
                <a:latin typeface="Calibri" panose="020F0502020204030204" pitchFamily="34" charset="0"/>
              </a:rPr>
              <a:t>Before </a:t>
            </a:r>
            <a:r>
              <a:rPr lang="en-US" altLang="en-US" sz="4000" b="1" dirty="0">
                <a:latin typeface="Calibri" panose="020F0502020204030204" pitchFamily="34" charset="0"/>
              </a:rPr>
              <a:t>25-26</a:t>
            </a:r>
            <a:r>
              <a:rPr lang="en-US" altLang="en-US" sz="4000" b="1" dirty="0">
                <a:solidFill>
                  <a:srgbClr val="FF0000"/>
                </a:solidFill>
                <a:latin typeface="Calibri" panose="020F0502020204030204" pitchFamily="34" charset="0"/>
              </a:rPr>
              <a:t> Distribution (Now- 7/1/25)</a:t>
            </a:r>
            <a:endParaRPr lang="en-US" altLang="en-US" sz="4000" b="1" dirty="0">
              <a:latin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3C8BFD-5002-49A5-AEDC-C70DFFF2F1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626" y="1066801"/>
            <a:ext cx="11636748" cy="4351192"/>
          </a:xfrm>
          <a:prstGeom prst="rect">
            <a:avLst/>
          </a:prstGeom>
        </p:spPr>
      </p:pic>
      <p:sp>
        <p:nvSpPr>
          <p:cNvPr id="7" name="AutoShape 1062">
            <a:extLst>
              <a:ext uri="{FF2B5EF4-FFF2-40B4-BE49-F238E27FC236}">
                <a16:creationId xmlns:a16="http://schemas.microsoft.com/office/drawing/2014/main" id="{73CBD469-E007-3A93-666D-CF5D86120B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6460" y="1227533"/>
            <a:ext cx="2465540" cy="582461"/>
          </a:xfrm>
          <a:prstGeom prst="wedgeRoundRectCallout">
            <a:avLst>
              <a:gd name="adj1" fmla="val -45908"/>
              <a:gd name="adj2" fmla="val 103364"/>
              <a:gd name="adj3" fmla="val 16667"/>
            </a:avLst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noAutofit/>
          </a:bodyPr>
          <a:lstStyle>
            <a:lvl1pPr marL="228600" indent="-228600" algn="l" defTabSz="914400" rtl="0" eaLnBrk="0" latin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defTabSz="914400" rtl="0" eaLnBrk="0" latin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defTabSz="914400" rtl="0" eaLnBrk="0" latin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defTabSz="914400" rtl="0" eaLnBrk="0" latin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defTabSz="914400" rtl="0" eaLnBrk="0" latin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1400" dirty="0">
                <a:latin typeface="Tahoma" pitchFamily="34" charset="0"/>
              </a:rPr>
              <a:t>Displays problem EFPs in effect as of 6/30/25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1400" dirty="0"/>
          </a:p>
        </p:txBody>
      </p:sp>
      <p:sp>
        <p:nvSpPr>
          <p:cNvPr id="11" name="AutoShape 1062">
            <a:extLst>
              <a:ext uri="{FF2B5EF4-FFF2-40B4-BE49-F238E27FC236}">
                <a16:creationId xmlns:a16="http://schemas.microsoft.com/office/drawing/2014/main" id="{802E4E4B-C760-3A51-ECAB-377977FFE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7251" y="1029229"/>
            <a:ext cx="2706147" cy="709587"/>
          </a:xfrm>
          <a:prstGeom prst="wedgeRoundRectCallout">
            <a:avLst>
              <a:gd name="adj1" fmla="val 66337"/>
              <a:gd name="adj2" fmla="val 235618"/>
              <a:gd name="adj3" fmla="val 16667"/>
            </a:avLst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0" latinLnBrk="0" hangingPunct="0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defTabSz="457200" rtl="0" eaLnBrk="0" latinLnBrk="0" hangingPunct="0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defTabSz="457200" rtl="0" eaLnBrk="0" latinLnBrk="0" hangingPunct="0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defTabSz="457200" rtl="0" eaLnBrk="0" latinLnBrk="0" hangingPunct="0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defTabSz="457200" rtl="0" eaLnBrk="0" latinLnBrk="0" hangingPunct="0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indent="0" algn="ctr">
              <a:buNone/>
            </a:pPr>
            <a:r>
              <a:rPr lang="en-US" altLang="en-US" sz="1400" dirty="0">
                <a:latin typeface="Tahoma" pitchFamily="34" charset="0"/>
              </a:rPr>
              <a:t>Only the portion of the EFP that will be charged to the PCA is displayed- not the full EFP.</a:t>
            </a:r>
          </a:p>
        </p:txBody>
      </p:sp>
      <p:sp>
        <p:nvSpPr>
          <p:cNvPr id="12" name="AutoShape 1062">
            <a:extLst>
              <a:ext uri="{FF2B5EF4-FFF2-40B4-BE49-F238E27FC236}">
                <a16:creationId xmlns:a16="http://schemas.microsoft.com/office/drawing/2014/main" id="{8BC440F7-3CF4-8E7A-3163-6EC1BA7EC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123788"/>
            <a:ext cx="4203000" cy="1014742"/>
          </a:xfrm>
          <a:prstGeom prst="wedgeRoundRectCallout">
            <a:avLst>
              <a:gd name="adj1" fmla="val -41091"/>
              <a:gd name="adj2" fmla="val -107893"/>
              <a:gd name="adj3" fmla="val 16667"/>
            </a:avLst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0" latinLnBrk="0" hangingPunct="0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defTabSz="457200" rtl="0" eaLnBrk="0" latinLnBrk="0" hangingPunct="0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defTabSz="457200" rtl="0" eaLnBrk="0" latinLnBrk="0" hangingPunct="0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defTabSz="457200" rtl="0" eaLnBrk="0" latinLnBrk="0" hangingPunct="0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defTabSz="457200" rtl="0" eaLnBrk="0" latinLnBrk="0" hangingPunct="0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indent="0">
              <a:buNone/>
            </a:pPr>
            <a:r>
              <a:rPr lang="en-US" altLang="en-US" sz="1400" dirty="0">
                <a:latin typeface="Tahoma" pitchFamily="34" charset="0"/>
              </a:rPr>
              <a:t>AP= Appointment Level Profile (EFP is in eUMB); </a:t>
            </a:r>
          </a:p>
          <a:p>
            <a:pPr marL="0" indent="0">
              <a:buNone/>
            </a:pPr>
            <a:r>
              <a:rPr lang="en-US" altLang="en-US" sz="1400" dirty="0">
                <a:latin typeface="Tahoma" pitchFamily="34" charset="0"/>
              </a:rPr>
              <a:t>DP= Department Level Profile (EFP is NOT in eUMB and payroll-related expenses will be charged to departmental PCA!)</a:t>
            </a:r>
          </a:p>
        </p:txBody>
      </p:sp>
    </p:spTree>
    <p:extLst>
      <p:ext uri="{BB962C8B-B14F-4D97-AF65-F5344CB8AC3E}">
        <p14:creationId xmlns:p14="http://schemas.microsoft.com/office/powerpoint/2010/main" val="2677985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0FD12E2F-E589-FB4A-C213-039C4CB1AB93}"/>
              </a:ext>
            </a:extLst>
          </p:cNvPr>
          <p:cNvSpPr txBox="1">
            <a:spLocks noChangeArrowheads="1"/>
          </p:cNvSpPr>
          <p:nvPr/>
        </p:nvSpPr>
        <p:spPr>
          <a:xfrm>
            <a:off x="335902" y="2817545"/>
            <a:ext cx="11856098" cy="1578025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9600" i="1" dirty="0">
                <a:solidFill>
                  <a:srgbClr val="FF0000"/>
                </a:solidFill>
              </a:rPr>
              <a:t>	</a:t>
            </a:r>
            <a:r>
              <a:rPr lang="en-US" altLang="en-US" sz="9600" dirty="0">
                <a:solidFill>
                  <a:schemeClr val="tx1"/>
                </a:solidFill>
                <a:latin typeface="Calibri" panose="020F0502020204030204" pitchFamily="34" charset="0"/>
              </a:rPr>
              <a:t>FY26 EFP Rollover</a:t>
            </a:r>
          </a:p>
          <a:p>
            <a:pPr algn="ctr"/>
            <a:br>
              <a:rPr lang="en-US" altLang="en-US" sz="960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altLang="en-US" sz="9600" dirty="0">
                <a:solidFill>
                  <a:schemeClr val="tx1"/>
                </a:solidFill>
                <a:latin typeface="Calibri" panose="020F0502020204030204" pitchFamily="34" charset="0"/>
              </a:rPr>
              <a:t>(after 8pm on Tuesday, 7/1/25)</a:t>
            </a:r>
            <a:endParaRPr lang="en-US" sz="9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1225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B8D00B15-F685-F406-3277-1B2F6975C9AB}"/>
              </a:ext>
            </a:extLst>
          </p:cNvPr>
          <p:cNvSpPr txBox="1">
            <a:spLocks noChangeArrowheads="1"/>
          </p:cNvSpPr>
          <p:nvPr/>
        </p:nvSpPr>
        <p:spPr>
          <a:xfrm>
            <a:off x="1712889" y="335307"/>
            <a:ext cx="8766222" cy="86309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000" b="1" dirty="0">
                <a:latin typeface="Calibri" panose="020F0502020204030204" pitchFamily="34" charset="0"/>
              </a:rPr>
              <a:t>FY26 Rollover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D40B23-2ACD-12E2-A30E-58FF7780AD9F}"/>
              </a:ext>
            </a:extLst>
          </p:cNvPr>
          <p:cNvSpPr txBox="1"/>
          <p:nvPr/>
        </p:nvSpPr>
        <p:spPr>
          <a:xfrm>
            <a:off x="731520" y="1585418"/>
            <a:ext cx="10525760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>
                <a:latin typeface="Calibri" panose="020F0502020204030204" pitchFamily="34" charset="0"/>
              </a:rPr>
              <a:t>The last FY25 EFP will be used to programmatically: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Calibri" panose="020F0502020204030204" pitchFamily="34" charset="0"/>
              </a:rPr>
              <a:t>Create the Initial 7/1/25 EFP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Calibri" panose="020F0502020204030204" pitchFamily="34" charset="0"/>
              </a:rPr>
              <a:t>Create the “fix” EFP </a:t>
            </a:r>
            <a:r>
              <a:rPr lang="en-US" sz="2800" u="sng" dirty="0">
                <a:latin typeface="Calibri" panose="020F0502020204030204" pitchFamily="34" charset="0"/>
              </a:rPr>
              <a:t>ONLY</a:t>
            </a:r>
            <a:r>
              <a:rPr lang="en-US" sz="2800" dirty="0">
                <a:latin typeface="Calibri" panose="020F0502020204030204" pitchFamily="34" charset="0"/>
              </a:rPr>
              <a:t> for employees in </a:t>
            </a:r>
            <a:r>
              <a:rPr lang="en-US" sz="2800" dirty="0" err="1">
                <a:latin typeface="Calibri" panose="020F0502020204030204" pitchFamily="34" charset="0"/>
              </a:rPr>
              <a:t>paygroups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u="sng" dirty="0">
                <a:solidFill>
                  <a:srgbClr val="FF0000"/>
                </a:solidFill>
                <a:latin typeface="Calibri" panose="020F0502020204030204" pitchFamily="34" charset="0"/>
              </a:rPr>
              <a:t>NFY/HRLY/SPC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Calibri" panose="020F0502020204030204" pitchFamily="34" charset="0"/>
              </a:rPr>
              <a:t>No fix EFP for employees in </a:t>
            </a:r>
            <a:r>
              <a:rPr lang="en-US" sz="2800" dirty="0" err="1">
                <a:latin typeface="Calibri" panose="020F0502020204030204" pitchFamily="34" charset="0"/>
              </a:rPr>
              <a:t>paygroups</a:t>
            </a:r>
            <a:r>
              <a:rPr lang="en-US" sz="2800" dirty="0">
                <a:latin typeface="Calibri" panose="020F0502020204030204" pitchFamily="34" charset="0"/>
              </a:rPr>
              <a:t> AFY/ASY/EFY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endParaRPr lang="en-US" sz="3200" dirty="0">
              <a:latin typeface="Calibri" panose="020F0502020204030204" pitchFamily="34" charset="0"/>
            </a:endParaRPr>
          </a:p>
          <a:p>
            <a:pPr lvl="1">
              <a:defRPr/>
            </a:pPr>
            <a:endParaRPr 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954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FABCEE3-1735-DA3A-931D-6B490FB304D9}"/>
              </a:ext>
            </a:extLst>
          </p:cNvPr>
          <p:cNvSpPr txBox="1"/>
          <p:nvPr/>
        </p:nvSpPr>
        <p:spPr>
          <a:xfrm>
            <a:off x="3251200" y="526534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>
                <a:latin typeface="Calibri" panose="020F0502020204030204" pitchFamily="34" charset="0"/>
              </a:rPr>
              <a:t>Agenda</a:t>
            </a:r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E171D0-7F4C-3068-EA05-0D17DDF27D11}"/>
              </a:ext>
            </a:extLst>
          </p:cNvPr>
          <p:cNvSpPr txBox="1"/>
          <p:nvPr/>
        </p:nvSpPr>
        <p:spPr>
          <a:xfrm>
            <a:off x="884129" y="1431349"/>
            <a:ext cx="10698166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ct val="40000"/>
              </a:spcBef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Calibri" panose="020F0502020204030204" pitchFamily="34" charset="0"/>
              </a:rPr>
              <a:t>SPAC-Costing and Compliance (SPAC-CC)</a:t>
            </a:r>
          </a:p>
          <a:p>
            <a:pPr marL="800100" lvl="1" indent="-342900">
              <a:spcBef>
                <a:spcPct val="40000"/>
              </a:spcBef>
              <a:buFont typeface="Wingdings" panose="05000000000000000000" pitchFamily="2" charset="2"/>
              <a:buChar char="Ø"/>
            </a:pPr>
            <a:r>
              <a:rPr lang="en-US" altLang="en-US" sz="2000" dirty="0">
                <a:latin typeface="Calibri" panose="020F0502020204030204" pitchFamily="34" charset="0"/>
              </a:rPr>
              <a:t>FY26 Fringe Benefit Rates</a:t>
            </a:r>
          </a:p>
          <a:p>
            <a:pPr marL="800100" lvl="1" indent="-342900">
              <a:spcBef>
                <a:spcPct val="40000"/>
              </a:spcBef>
              <a:buFont typeface="Wingdings" panose="05000000000000000000" pitchFamily="2" charset="2"/>
              <a:buChar char="Ø"/>
            </a:pPr>
            <a:r>
              <a:rPr lang="en-US" altLang="en-US" sz="2000" dirty="0">
                <a:latin typeface="Calibri" panose="020F0502020204030204" pitchFamily="34" charset="0"/>
              </a:rPr>
              <a:t>Fiscal Year End Deadlines: Direct Retro and Budget Retro</a:t>
            </a:r>
          </a:p>
          <a:p>
            <a:pPr marL="800100" lvl="1" indent="-342900">
              <a:spcBef>
                <a:spcPct val="40000"/>
              </a:spcBef>
              <a:buFont typeface="Wingdings" panose="05000000000000000000" pitchFamily="2" charset="2"/>
              <a:buChar char="Ø"/>
            </a:pPr>
            <a:r>
              <a:rPr lang="en-US" altLang="en-US" sz="2000" dirty="0">
                <a:latin typeface="Calibri" panose="020F0502020204030204" pitchFamily="34" charset="0"/>
              </a:rPr>
              <a:t>Salary Cap Updated </a:t>
            </a:r>
          </a:p>
          <a:p>
            <a:pPr marL="800100" lvl="1" indent="-342900">
              <a:spcBef>
                <a:spcPct val="40000"/>
              </a:spcBef>
              <a:buFont typeface="Wingdings" panose="05000000000000000000" pitchFamily="2" charset="2"/>
              <a:buChar char="Ø"/>
            </a:pPr>
            <a:r>
              <a:rPr lang="en-US" altLang="en-US" sz="2000" dirty="0">
                <a:latin typeface="Calibri" panose="020F0502020204030204" pitchFamily="34" charset="0"/>
              </a:rPr>
              <a:t>Summer FICA Adjustments: Grad Assistants and Students</a:t>
            </a:r>
          </a:p>
          <a:p>
            <a:pPr marL="800100" lvl="1" indent="-342900">
              <a:spcBef>
                <a:spcPct val="40000"/>
              </a:spcBef>
              <a:buFont typeface="Wingdings" panose="05000000000000000000" pitchFamily="2" charset="2"/>
              <a:buChar char="Ø"/>
            </a:pPr>
            <a:r>
              <a:rPr lang="en-US" altLang="en-US" sz="2000" dirty="0">
                <a:latin typeface="Calibri" panose="020F0502020204030204" pitchFamily="34" charset="0"/>
              </a:rPr>
              <a:t>Updates: CGP and MOV moved to Fringe Pool </a:t>
            </a:r>
          </a:p>
          <a:p>
            <a:pPr marL="342900" indent="-342900">
              <a:spcBef>
                <a:spcPct val="40000"/>
              </a:spcBef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Calibri" panose="020F0502020204030204" pitchFamily="34" charset="0"/>
              </a:rPr>
              <a:t>Office Of The Controller- Payroll Services (OOTC-PS)</a:t>
            </a:r>
          </a:p>
          <a:p>
            <a:pPr marL="800100" lvl="1" indent="-342900">
              <a:spcBef>
                <a:spcPct val="40000"/>
              </a:spcBef>
              <a:buFont typeface="Wingdings" panose="05000000000000000000" pitchFamily="2" charset="2"/>
              <a:buChar char="Ø"/>
            </a:pPr>
            <a:r>
              <a:rPr lang="en-US" altLang="en-US" sz="2000" dirty="0">
                <a:latin typeface="Calibri" panose="020F0502020204030204" pitchFamily="34" charset="0"/>
              </a:rPr>
              <a:t>EFP Rollover FY26</a:t>
            </a:r>
          </a:p>
          <a:p>
            <a:pPr marL="800100" lvl="1" indent="-342900">
              <a:spcBef>
                <a:spcPct val="40000"/>
              </a:spcBef>
              <a:buFont typeface="Wingdings" panose="05000000000000000000" pitchFamily="2" charset="2"/>
              <a:buChar char="Ø"/>
            </a:pPr>
            <a:r>
              <a:rPr lang="en-US" altLang="en-US" sz="2000" dirty="0">
                <a:latin typeface="Calibri" panose="020F0502020204030204" pitchFamily="34" charset="0"/>
              </a:rPr>
              <a:t>PP25-26 and PP26-01 Actuals Distributions &amp; Encumbrances</a:t>
            </a:r>
          </a:p>
        </p:txBody>
      </p:sp>
    </p:spTree>
    <p:extLst>
      <p:ext uri="{BB962C8B-B14F-4D97-AF65-F5344CB8AC3E}">
        <p14:creationId xmlns:p14="http://schemas.microsoft.com/office/powerpoint/2010/main" val="14562065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B8D00B15-F685-F406-3277-1B2F6975C9AB}"/>
              </a:ext>
            </a:extLst>
          </p:cNvPr>
          <p:cNvSpPr txBox="1">
            <a:spLocks noChangeArrowheads="1"/>
          </p:cNvSpPr>
          <p:nvPr/>
        </p:nvSpPr>
        <p:spPr>
          <a:xfrm>
            <a:off x="1712889" y="335307"/>
            <a:ext cx="8766222" cy="86309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000" b="1" dirty="0">
                <a:latin typeface="Calibri" panose="020F0502020204030204" pitchFamily="34" charset="0"/>
              </a:rPr>
              <a:t>FY26 Rollover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D40B23-2ACD-12E2-A30E-58FF7780AD9F}"/>
              </a:ext>
            </a:extLst>
          </p:cNvPr>
          <p:cNvSpPr txBox="1"/>
          <p:nvPr/>
        </p:nvSpPr>
        <p:spPr>
          <a:xfrm>
            <a:off x="731520" y="1585418"/>
            <a:ext cx="1052576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The “fix” EFP (NFY/HRLY/SPC Only):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Will have a Funding Begin Date of 5/4/25, employee’s hire date, or date transferred to department -- whichever is latest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Used to distribute FY25 payroll expenses associated with pay earnings dates from 5/4/25-6/30/25 paid in PP26-02 through 26-04 (ex. Shift, OVT, hourly employees)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Cannot be created if an employee has no FY25 EFP by 7/1/25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Prior fiscal year retro pay (&lt;7/1/25) will be charged to PCA and the department must submit a DR to move expenses</a:t>
            </a:r>
          </a:p>
          <a:p>
            <a:pPr lvl="1">
              <a:defRPr/>
            </a:pPr>
            <a:endParaRPr lang="en-US" sz="2800" dirty="0">
              <a:latin typeface="Calibri" panose="020F0502020204030204" pitchFamily="34" charset="0"/>
            </a:endParaRPr>
          </a:p>
          <a:p>
            <a:pPr lvl="1">
              <a:defRPr/>
            </a:pPr>
            <a:endParaRPr 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0089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B8D00B15-F685-F406-3277-1B2F6975C9AB}"/>
              </a:ext>
            </a:extLst>
          </p:cNvPr>
          <p:cNvSpPr txBox="1">
            <a:spLocks noChangeArrowheads="1"/>
          </p:cNvSpPr>
          <p:nvPr/>
        </p:nvSpPr>
        <p:spPr>
          <a:xfrm>
            <a:off x="1712889" y="335307"/>
            <a:ext cx="8766222" cy="86309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000" b="1" dirty="0">
                <a:latin typeface="Calibri" panose="020F0502020204030204" pitchFamily="34" charset="0"/>
              </a:rPr>
              <a:t>FY26 Rollover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D40B23-2ACD-12E2-A30E-58FF7780AD9F}"/>
              </a:ext>
            </a:extLst>
          </p:cNvPr>
          <p:cNvSpPr txBox="1"/>
          <p:nvPr/>
        </p:nvSpPr>
        <p:spPr>
          <a:xfrm>
            <a:off x="731520" y="1585418"/>
            <a:ext cx="10525760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EFPs will programmatically be created for both active employees and employees who were terminated after 1/1 </a:t>
            </a:r>
            <a:endParaRPr lang="en-US" sz="3200" dirty="0">
              <a:solidFill>
                <a:srgbClr val="FF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No action is required on your part for terminated employees </a:t>
            </a:r>
            <a:endParaRPr lang="en-US" sz="2800" dirty="0">
              <a:solidFill>
                <a:srgbClr val="FF0000"/>
              </a:solidFill>
            </a:endParaRPr>
          </a:p>
          <a:p>
            <a:pPr lvl="1">
              <a:defRPr/>
            </a:pPr>
            <a:endParaRPr lang="en-US" sz="2800" dirty="0">
              <a:latin typeface="Calibri" panose="020F0502020204030204" pitchFamily="34" charset="0"/>
            </a:endParaRPr>
          </a:p>
          <a:p>
            <a:pPr lvl="1">
              <a:defRPr/>
            </a:pPr>
            <a:endParaRPr 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3122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0FD12E2F-E589-FB4A-C213-039C4CB1AB93}"/>
              </a:ext>
            </a:extLst>
          </p:cNvPr>
          <p:cNvSpPr txBox="1">
            <a:spLocks noChangeArrowheads="1"/>
          </p:cNvSpPr>
          <p:nvPr/>
        </p:nvSpPr>
        <p:spPr>
          <a:xfrm>
            <a:off x="-625632" y="1524642"/>
            <a:ext cx="11856098" cy="3733157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9600" i="1" dirty="0">
                <a:solidFill>
                  <a:srgbClr val="FF0000"/>
                </a:solidFill>
              </a:rPr>
              <a:t>	</a:t>
            </a:r>
            <a:r>
              <a:rPr lang="en-US" altLang="en-US" sz="8700" dirty="0">
                <a:solidFill>
                  <a:schemeClr val="tx1"/>
                </a:solidFill>
                <a:latin typeface="Calibri" panose="020F0502020204030204" pitchFamily="34" charset="0"/>
              </a:rPr>
              <a:t>What to do after the Rollover &amp; Before PP26-01</a:t>
            </a:r>
          </a:p>
          <a:p>
            <a:pPr algn="ctr"/>
            <a:endParaRPr lang="en-US" altLang="en-US" sz="8700" dirty="0">
              <a:latin typeface="Calibri" panose="020F0502020204030204" pitchFamily="34" charset="0"/>
            </a:endParaRPr>
          </a:p>
          <a:p>
            <a:pPr algn="ctr"/>
            <a:r>
              <a:rPr lang="en-US" altLang="en-US" sz="8700" dirty="0">
                <a:solidFill>
                  <a:schemeClr val="tx1"/>
                </a:solidFill>
                <a:latin typeface="Calibri" panose="020F0502020204030204" pitchFamily="34" charset="0"/>
              </a:rPr>
              <a:t> Actuals Distribution</a:t>
            </a:r>
          </a:p>
          <a:p>
            <a:pPr algn="ctr"/>
            <a:endParaRPr lang="en-US" sz="9600" dirty="0">
              <a:latin typeface="Calibri" panose="020F0502020204030204" pitchFamily="34" charset="0"/>
            </a:endParaRPr>
          </a:p>
          <a:p>
            <a:pPr algn="ctr"/>
            <a:endParaRPr lang="en-US" sz="96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altLang="en-US" sz="7300" i="1" dirty="0">
                <a:solidFill>
                  <a:srgbClr val="FF0000"/>
                </a:solidFill>
                <a:latin typeface="Calibri" panose="020F0502020204030204" pitchFamily="34" charset="0"/>
              </a:rPr>
              <a:t>From Wednesday, 7/2/25 through</a:t>
            </a:r>
          </a:p>
          <a:p>
            <a:pPr algn="ctr"/>
            <a:r>
              <a:rPr lang="en-US" altLang="en-US" sz="7300" i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</a:p>
          <a:p>
            <a:pPr algn="ctr"/>
            <a:r>
              <a:rPr lang="en-US" altLang="en-US" sz="7300" i="1" dirty="0">
                <a:solidFill>
                  <a:srgbClr val="FF0000"/>
                </a:solidFill>
                <a:latin typeface="Calibri" panose="020F0502020204030204" pitchFamily="34" charset="0"/>
              </a:rPr>
              <a:t>Tuesday, 7/15/25 at 8PM</a:t>
            </a:r>
          </a:p>
          <a:p>
            <a:pPr algn="ctr"/>
            <a:endParaRPr lang="en-US" sz="9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1391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B8D00B15-F685-F406-3277-1B2F6975C9AB}"/>
              </a:ext>
            </a:extLst>
          </p:cNvPr>
          <p:cNvSpPr txBox="1">
            <a:spLocks noChangeArrowheads="1"/>
          </p:cNvSpPr>
          <p:nvPr/>
        </p:nvSpPr>
        <p:spPr>
          <a:xfrm>
            <a:off x="1712889" y="335307"/>
            <a:ext cx="8766222" cy="86309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000" b="1" u="sng" dirty="0">
                <a:latin typeface="Calibri" panose="020F0502020204030204" pitchFamily="34" charset="0"/>
              </a:rPr>
              <a:t>Before</a:t>
            </a:r>
            <a:r>
              <a:rPr lang="en-US" altLang="en-US" sz="4000" b="1" dirty="0">
                <a:latin typeface="Calibri" panose="020F0502020204030204" pitchFamily="34" charset="0"/>
              </a:rPr>
              <a:t> PP26-01 Actuals Distribution</a:t>
            </a:r>
            <a:endParaRPr lang="en-US" altLang="en-US" sz="40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D40B23-2ACD-12E2-A30E-58FF7780AD9F}"/>
              </a:ext>
            </a:extLst>
          </p:cNvPr>
          <p:cNvSpPr txBox="1"/>
          <p:nvPr/>
        </p:nvSpPr>
        <p:spPr>
          <a:xfrm>
            <a:off x="731520" y="1396881"/>
            <a:ext cx="10525760" cy="44873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-342900">
              <a:spcBef>
                <a:spcPct val="60000"/>
              </a:spcBef>
              <a:buFontTx/>
              <a:buChar char="•"/>
            </a:pPr>
            <a:r>
              <a:rPr lang="en-US" altLang="en-US" sz="2400" dirty="0">
                <a:latin typeface="Calibri" panose="020F0502020204030204" pitchFamily="34" charset="0"/>
              </a:rPr>
              <a:t>Make sure </a:t>
            </a:r>
            <a:r>
              <a:rPr lang="en-US" altLang="en-US" sz="2400" b="1" u="sng" dirty="0">
                <a:latin typeface="Calibri" panose="020F0502020204030204" pitchFamily="34" charset="0"/>
              </a:rPr>
              <a:t>all</a:t>
            </a:r>
            <a:r>
              <a:rPr lang="en-US" altLang="en-US" sz="2400" dirty="0">
                <a:latin typeface="Calibri" panose="020F0502020204030204" pitchFamily="34" charset="0"/>
              </a:rPr>
              <a:t> active employees have a </a:t>
            </a:r>
            <a:r>
              <a:rPr lang="en-US" altLang="en-US" sz="2400" u="sng" dirty="0">
                <a:latin typeface="Calibri" panose="020F0502020204030204" pitchFamily="34" charset="0"/>
              </a:rPr>
              <a:t>valid</a:t>
            </a:r>
            <a:r>
              <a:rPr lang="en-US" altLang="en-US" sz="2400" dirty="0">
                <a:latin typeface="Calibri" panose="020F0502020204030204" pitchFamily="34" charset="0"/>
              </a:rPr>
              <a:t> 7/1/25 EFP</a:t>
            </a:r>
          </a:p>
          <a:p>
            <a:pPr marL="857250" lvl="2" indent="-342900">
              <a:spcBef>
                <a:spcPct val="60000"/>
              </a:spcBef>
              <a:buFont typeface="Calibri" panose="020F0502020204030204" pitchFamily="34" charset="0"/>
              <a:buChar char="‒"/>
            </a:pPr>
            <a:r>
              <a:rPr lang="en-US" altLang="en-US" sz="2400" dirty="0">
                <a:latin typeface="Calibri" panose="020F0502020204030204" pitchFamily="34" charset="0"/>
              </a:rPr>
              <a:t>Review 7/1/25 EFP to be sure it is valid (check combo codes, funding end dates, % distributions) </a:t>
            </a:r>
          </a:p>
          <a:p>
            <a:pPr marL="857250" lvl="2" indent="-342900">
              <a:spcBef>
                <a:spcPct val="60000"/>
              </a:spcBef>
              <a:buFont typeface="Calibri" panose="020F0502020204030204" pitchFamily="34" charset="0"/>
              <a:buChar char="‒"/>
            </a:pPr>
            <a:r>
              <a:rPr lang="en-US" altLang="en-US" sz="2400" dirty="0">
                <a:latin typeface="Calibri" panose="020F0502020204030204" pitchFamily="34" charset="0"/>
              </a:rPr>
              <a:t>Create a </a:t>
            </a:r>
            <a:r>
              <a:rPr lang="en-US" altLang="en-US" sz="2400" u="sng" dirty="0">
                <a:latin typeface="Calibri" panose="020F0502020204030204" pitchFamily="34" charset="0"/>
              </a:rPr>
              <a:t>valid</a:t>
            </a:r>
            <a:r>
              <a:rPr lang="en-US" altLang="en-US" sz="2400" dirty="0">
                <a:latin typeface="Calibri" panose="020F0502020204030204" pitchFamily="34" charset="0"/>
              </a:rPr>
              <a:t> 7/1/25 EFP if it is not there </a:t>
            </a:r>
          </a:p>
          <a:p>
            <a:pPr marL="457200" lvl="1" indent="-342900">
              <a:spcBef>
                <a:spcPct val="60000"/>
              </a:spcBef>
              <a:buFontTx/>
              <a:buChar char="•"/>
            </a:pPr>
            <a:r>
              <a:rPr lang="en-US" altLang="en-US" sz="2400" dirty="0">
                <a:latin typeface="Calibri" panose="020F0502020204030204" pitchFamily="34" charset="0"/>
              </a:rPr>
              <a:t>7/2/25 at 6AM – 7/15/25 at 8PM:</a:t>
            </a:r>
          </a:p>
          <a:p>
            <a:pPr marL="857250" lvl="2" indent="-342900">
              <a:spcBef>
                <a:spcPct val="60000"/>
              </a:spcBef>
              <a:buFont typeface="Calibri" panose="020F0502020204030204" pitchFamily="34" charset="0"/>
              <a:buChar char="‒"/>
            </a:pPr>
            <a:r>
              <a:rPr lang="en-US" altLang="en-US" sz="2400" dirty="0">
                <a:latin typeface="Calibri" panose="020F0502020204030204" pitchFamily="34" charset="0"/>
              </a:rPr>
              <a:t>Departments review and create additional 7/1/25 EFPs as needed to reflect valid combo codes, funding end dates, % distributions</a:t>
            </a:r>
          </a:p>
          <a:p>
            <a:pPr lvl="1">
              <a:defRPr/>
            </a:pPr>
            <a:endParaRPr lang="en-US" sz="2800" dirty="0">
              <a:latin typeface="Calibri" panose="020F0502020204030204" pitchFamily="34" charset="0"/>
            </a:endParaRPr>
          </a:p>
          <a:p>
            <a:pPr lvl="1">
              <a:defRPr/>
            </a:pPr>
            <a:endParaRPr 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2325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B8D00B15-F685-F406-3277-1B2F6975C9AB}"/>
              </a:ext>
            </a:extLst>
          </p:cNvPr>
          <p:cNvSpPr txBox="1">
            <a:spLocks noChangeArrowheads="1"/>
          </p:cNvSpPr>
          <p:nvPr/>
        </p:nvSpPr>
        <p:spPr>
          <a:xfrm>
            <a:off x="1712889" y="335307"/>
            <a:ext cx="8766222" cy="863097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000" b="1" dirty="0">
                <a:latin typeface="Calibri" panose="020F0502020204030204" pitchFamily="34" charset="0"/>
              </a:rPr>
              <a:t>Checking FY26 EFPs </a:t>
            </a:r>
            <a:r>
              <a:rPr lang="en-US" altLang="en-US" sz="4000" b="1" dirty="0">
                <a:solidFill>
                  <a:srgbClr val="FF0000"/>
                </a:solidFill>
                <a:latin typeface="Calibri" panose="020F0502020204030204" pitchFamily="34" charset="0"/>
              </a:rPr>
              <a:t>Before </a:t>
            </a:r>
            <a:r>
              <a:rPr lang="en-US" altLang="en-US" sz="4000" b="1" dirty="0">
                <a:latin typeface="Calibri" panose="020F0502020204030204" pitchFamily="34" charset="0"/>
              </a:rPr>
              <a:t>26-01 </a:t>
            </a:r>
            <a:r>
              <a:rPr lang="en-US" altLang="en-US" sz="4000" b="1" dirty="0">
                <a:solidFill>
                  <a:srgbClr val="FF0000"/>
                </a:solidFill>
                <a:latin typeface="Calibri" panose="020F0502020204030204" pitchFamily="34" charset="0"/>
              </a:rPr>
              <a:t>Distribution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D40B23-2ACD-12E2-A30E-58FF7780AD9F}"/>
              </a:ext>
            </a:extLst>
          </p:cNvPr>
          <p:cNvSpPr txBox="1"/>
          <p:nvPr/>
        </p:nvSpPr>
        <p:spPr>
          <a:xfrm>
            <a:off x="731520" y="1396881"/>
            <a:ext cx="10525760" cy="4228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60000"/>
              </a:spcBef>
              <a:buClr>
                <a:schemeClr val="tx1"/>
              </a:buClr>
              <a:buSzPct val="90000"/>
              <a:buFont typeface="Symbol" pitchFamily="18" charset="2"/>
              <a:buNone/>
            </a:pPr>
            <a:r>
              <a:rPr lang="en-US" altLang="en-US" sz="3600" dirty="0"/>
              <a:t>Run Funding Summary Report using an “as of” date of 7/1/25 and select the “</a:t>
            </a:r>
            <a:r>
              <a:rPr lang="en-US" altLang="en-US" sz="3600" b="1" dirty="0">
                <a:solidFill>
                  <a:srgbClr val="FF0000"/>
                </a:solidFill>
              </a:rPr>
              <a:t>PCAs Only</a:t>
            </a:r>
            <a:r>
              <a:rPr lang="en-US" altLang="en-US" sz="3600" dirty="0"/>
              <a:t>” report choice. Only the following will be returned:</a:t>
            </a:r>
          </a:p>
          <a:p>
            <a:pPr lvl="1">
              <a:spcBef>
                <a:spcPct val="30000"/>
              </a:spcBef>
              <a:buSzPct val="90000"/>
              <a:buFont typeface="Symbol" pitchFamily="18" charset="2"/>
              <a:buAutoNum type="arabicPeriod"/>
            </a:pPr>
            <a:r>
              <a:rPr lang="en-US" altLang="en-US" sz="2800" dirty="0"/>
              <a:t>Lines marked as ‘DP’ (i.e. No EFP)</a:t>
            </a:r>
          </a:p>
          <a:p>
            <a:pPr lvl="1">
              <a:spcBef>
                <a:spcPct val="30000"/>
              </a:spcBef>
              <a:buSzPct val="90000"/>
              <a:buFont typeface="Symbol" pitchFamily="18" charset="2"/>
              <a:buAutoNum type="arabicPeriod"/>
            </a:pPr>
            <a:r>
              <a:rPr lang="en-US" altLang="en-US" sz="2800" dirty="0"/>
              <a:t>Lines with Funding End Dates of  7/1/25 or earlier (i.e. Expiring EFP)</a:t>
            </a:r>
          </a:p>
          <a:p>
            <a:pPr lvl="1">
              <a:defRPr/>
            </a:pPr>
            <a:endParaRPr lang="en-US" sz="2800" dirty="0">
              <a:latin typeface="Calibri" panose="020F0502020204030204" pitchFamily="34" charset="0"/>
            </a:endParaRPr>
          </a:p>
          <a:p>
            <a:pPr lvl="1">
              <a:defRPr/>
            </a:pPr>
            <a:endParaRPr 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293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B8D00B15-F685-F406-3277-1B2F6975C9AB}"/>
              </a:ext>
            </a:extLst>
          </p:cNvPr>
          <p:cNvSpPr txBox="1">
            <a:spLocks noChangeArrowheads="1"/>
          </p:cNvSpPr>
          <p:nvPr/>
        </p:nvSpPr>
        <p:spPr>
          <a:xfrm>
            <a:off x="2409778" y="150829"/>
            <a:ext cx="8766222" cy="1047575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b="1" dirty="0">
                <a:latin typeface="Calibri" panose="020F0502020204030204" pitchFamily="34" charset="0"/>
              </a:rPr>
              <a:t>Setting Up Funding Summary Report: </a:t>
            </a:r>
            <a:r>
              <a:rPr lang="en-US" alt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(thru 7/15/25</a:t>
            </a:r>
            <a:br>
              <a:rPr lang="en-US" altLang="en-US" sz="4000" b="1" dirty="0">
                <a:latin typeface="Calibri" panose="020F0502020204030204" pitchFamily="34" charset="0"/>
              </a:rPr>
            </a:br>
            <a:r>
              <a:rPr lang="en-US" altLang="en-US" sz="4000" b="1" dirty="0">
                <a:latin typeface="Calibri" panose="020F0502020204030204" pitchFamily="34" charset="0"/>
              </a:rPr>
              <a:t>Checking FY26 EFPs </a:t>
            </a:r>
            <a:r>
              <a:rPr lang="en-US" altLang="en-US" sz="4000" b="1" dirty="0">
                <a:solidFill>
                  <a:srgbClr val="FF0000"/>
                </a:solidFill>
                <a:latin typeface="Calibri" panose="020F0502020204030204" pitchFamily="34" charset="0"/>
              </a:rPr>
              <a:t>Before</a:t>
            </a:r>
            <a:r>
              <a:rPr lang="en-US" altLang="en-US" sz="4000" b="1" dirty="0">
                <a:latin typeface="Calibri" panose="020F0502020204030204" pitchFamily="34" charset="0"/>
              </a:rPr>
              <a:t> 26-01 </a:t>
            </a:r>
            <a:r>
              <a:rPr lang="en-US" altLang="en-US" sz="4000" b="1" dirty="0">
                <a:solidFill>
                  <a:srgbClr val="FF0000"/>
                </a:solidFill>
                <a:latin typeface="Calibri" panose="020F0502020204030204" pitchFamily="34" charset="0"/>
              </a:rPr>
              <a:t>Distribution</a:t>
            </a:r>
            <a:endParaRPr lang="en-US" altLang="en-US" sz="4000" b="1" dirty="0">
              <a:latin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94F26A-B162-5112-0771-66AF0569E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950" y="1198404"/>
            <a:ext cx="11214100" cy="4084796"/>
          </a:xfrm>
          <a:prstGeom prst="rect">
            <a:avLst/>
          </a:prstGeom>
        </p:spPr>
      </p:pic>
      <p:sp>
        <p:nvSpPr>
          <p:cNvPr id="5" name="AutoShape 1062">
            <a:extLst>
              <a:ext uri="{FF2B5EF4-FFF2-40B4-BE49-F238E27FC236}">
                <a16:creationId xmlns:a16="http://schemas.microsoft.com/office/drawing/2014/main" id="{1CEEBD7C-F286-6F11-881D-435EED1FE1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4388" y="1198404"/>
            <a:ext cx="2991633" cy="769810"/>
          </a:xfrm>
          <a:prstGeom prst="wedgeRoundRectCallout">
            <a:avLst>
              <a:gd name="adj1" fmla="val -59382"/>
              <a:gd name="adj2" fmla="val 190106"/>
              <a:gd name="adj3" fmla="val 16667"/>
            </a:avLst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noAutofit/>
          </a:bodyPr>
          <a:lstStyle>
            <a:lvl1pPr marL="228600" indent="-228600" algn="l" defTabSz="914400" rtl="0" eaLnBrk="0" latin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defTabSz="914400" rtl="0" eaLnBrk="0" latin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defTabSz="914400" rtl="0" eaLnBrk="0" latin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defTabSz="914400" rtl="0" eaLnBrk="0" latin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defTabSz="914400" rtl="0" eaLnBrk="0" latin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indent="0">
              <a:buNone/>
            </a:pPr>
            <a:r>
              <a:rPr lang="en-US" altLang="en-US" sz="1400" dirty="0"/>
              <a:t>This report displays the “problem” EFPs in effect “as of” the last day of PP 26-01.</a:t>
            </a:r>
          </a:p>
        </p:txBody>
      </p:sp>
      <p:sp>
        <p:nvSpPr>
          <p:cNvPr id="6" name="AutoShape 1062">
            <a:extLst>
              <a:ext uri="{FF2B5EF4-FFF2-40B4-BE49-F238E27FC236}">
                <a16:creationId xmlns:a16="http://schemas.microsoft.com/office/drawing/2014/main" id="{1DA15DE9-14AE-6707-18CD-DDB8D3EDC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8404" y="5188143"/>
            <a:ext cx="2991633" cy="1142632"/>
          </a:xfrm>
          <a:prstGeom prst="wedgeRoundRectCallout">
            <a:avLst>
              <a:gd name="adj1" fmla="val -32698"/>
              <a:gd name="adj2" fmla="val -69295"/>
              <a:gd name="adj3" fmla="val 16667"/>
            </a:avLst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0" latinLnBrk="0" hangingPunct="0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defTabSz="457200" rtl="0" eaLnBrk="0" latinLnBrk="0" hangingPunct="0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defTabSz="457200" rtl="0" eaLnBrk="0" latinLnBrk="0" hangingPunct="0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defTabSz="457200" rtl="0" eaLnBrk="0" latinLnBrk="0" hangingPunct="0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defTabSz="457200" rtl="0" eaLnBrk="0" latinLnBrk="0" hangingPunct="0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indent="0">
              <a:buFont typeface="Arial"/>
              <a:buNone/>
            </a:pPr>
            <a:r>
              <a:rPr lang="en-US" altLang="en-US" sz="1400" dirty="0"/>
              <a:t>The default setting (“No”) returns EFPs for </a:t>
            </a:r>
            <a:r>
              <a:rPr lang="en-US" altLang="en-US" sz="1400" b="1" dirty="0"/>
              <a:t>active </a:t>
            </a:r>
            <a:r>
              <a:rPr lang="en-US" altLang="en-US" sz="1400" dirty="0"/>
              <a:t>employees only.  Select “Yes” if you also need to display EFPs for </a:t>
            </a:r>
            <a:r>
              <a:rPr lang="en-US" altLang="en-US" sz="1400" b="1" dirty="0"/>
              <a:t>terminated </a:t>
            </a:r>
            <a:r>
              <a:rPr lang="en-US" altLang="en-US" sz="1400" dirty="0"/>
              <a:t>employees.</a:t>
            </a:r>
          </a:p>
        </p:txBody>
      </p:sp>
      <p:sp>
        <p:nvSpPr>
          <p:cNvPr id="8" name="AutoShape 1062">
            <a:extLst>
              <a:ext uri="{FF2B5EF4-FFF2-40B4-BE49-F238E27FC236}">
                <a16:creationId xmlns:a16="http://schemas.microsoft.com/office/drawing/2014/main" id="{FD194B97-F93E-F4D5-6009-DC8251ED8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7819" y="5267471"/>
            <a:ext cx="2991633" cy="942905"/>
          </a:xfrm>
          <a:prstGeom prst="wedgeRoundRectCallout">
            <a:avLst>
              <a:gd name="adj1" fmla="val 28937"/>
              <a:gd name="adj2" fmla="val -73385"/>
              <a:gd name="adj3" fmla="val 16667"/>
            </a:avLst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0" latinLnBrk="0" hangingPunct="0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defTabSz="457200" rtl="0" eaLnBrk="0" latinLnBrk="0" hangingPunct="0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defTabSz="457200" rtl="0" eaLnBrk="0" latinLnBrk="0" hangingPunct="0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defTabSz="457200" rtl="0" eaLnBrk="0" latinLnBrk="0" hangingPunct="0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defTabSz="457200" rtl="0" eaLnBrk="0" latinLnBrk="0" hangingPunct="0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indent="0">
              <a:buNone/>
            </a:pPr>
            <a:r>
              <a:rPr lang="en-US" altLang="en-US" sz="1400" dirty="0"/>
              <a:t>Use</a:t>
            </a:r>
            <a:r>
              <a:rPr lang="en-US" altLang="en-US" sz="1400" dirty="0">
                <a:solidFill>
                  <a:srgbClr val="C00000"/>
                </a:solidFill>
              </a:rPr>
              <a:t> PCAs Only Report Choice </a:t>
            </a:r>
            <a:r>
              <a:rPr lang="en-US" altLang="en-US" sz="1400" dirty="0"/>
              <a:t>to isolate the EFPs that will default to the PCA/</a:t>
            </a:r>
            <a:r>
              <a:rPr lang="en-US" altLang="en-US" sz="1400" dirty="0" err="1"/>
              <a:t>Dept</a:t>
            </a:r>
            <a:r>
              <a:rPr lang="en-US" altLang="en-US" sz="1400" dirty="0"/>
              <a:t> level</a:t>
            </a:r>
          </a:p>
        </p:txBody>
      </p:sp>
    </p:spTree>
    <p:extLst>
      <p:ext uri="{BB962C8B-B14F-4D97-AF65-F5344CB8AC3E}">
        <p14:creationId xmlns:p14="http://schemas.microsoft.com/office/powerpoint/2010/main" val="36660300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B8D00B15-F685-F406-3277-1B2F6975C9AB}"/>
              </a:ext>
            </a:extLst>
          </p:cNvPr>
          <p:cNvSpPr txBox="1">
            <a:spLocks noChangeArrowheads="1"/>
          </p:cNvSpPr>
          <p:nvPr/>
        </p:nvSpPr>
        <p:spPr>
          <a:xfrm>
            <a:off x="2409778" y="150829"/>
            <a:ext cx="8766222" cy="1047575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dirty="0">
                <a:latin typeface="Calibri" panose="020F0502020204030204" pitchFamily="34" charset="0"/>
              </a:rPr>
              <a:t>Reviewing Funding Summary Report: </a:t>
            </a:r>
            <a:r>
              <a:rPr lang="en-US" alt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(thru 7/15/25) </a:t>
            </a:r>
            <a:br>
              <a:rPr lang="en-US" altLang="en-US" sz="4000" dirty="0">
                <a:latin typeface="Calibri" panose="020F0502020204030204" pitchFamily="34" charset="0"/>
              </a:rPr>
            </a:br>
            <a:r>
              <a:rPr lang="en-US" altLang="en-US" sz="4000" dirty="0">
                <a:latin typeface="Calibri" panose="020F0502020204030204" pitchFamily="34" charset="0"/>
              </a:rPr>
              <a:t>Checking FY26 EFPs </a:t>
            </a:r>
            <a:r>
              <a:rPr lang="en-US" altLang="en-US" sz="4000" dirty="0">
                <a:solidFill>
                  <a:srgbClr val="FF0000"/>
                </a:solidFill>
                <a:latin typeface="Calibri" panose="020F0502020204030204" pitchFamily="34" charset="0"/>
              </a:rPr>
              <a:t>Before</a:t>
            </a:r>
            <a:r>
              <a:rPr lang="en-US" altLang="en-US" sz="4000" dirty="0">
                <a:latin typeface="Calibri" panose="020F0502020204030204" pitchFamily="34" charset="0"/>
              </a:rPr>
              <a:t> 26-01 </a:t>
            </a:r>
            <a:r>
              <a:rPr lang="en-US" altLang="en-US" sz="4000" dirty="0">
                <a:solidFill>
                  <a:srgbClr val="FF0000"/>
                </a:solidFill>
                <a:latin typeface="Calibri" panose="020F0502020204030204" pitchFamily="34" charset="0"/>
              </a:rPr>
              <a:t>Distribution</a:t>
            </a:r>
            <a:endParaRPr lang="en-US" altLang="en-US" sz="4000" b="1" dirty="0">
              <a:latin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5E9E79-3C16-9DA0-394E-AA83F5587D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22" y="1283375"/>
            <a:ext cx="11491956" cy="3887703"/>
          </a:xfrm>
          <a:prstGeom prst="rect">
            <a:avLst/>
          </a:prstGeom>
        </p:spPr>
      </p:pic>
      <p:sp>
        <p:nvSpPr>
          <p:cNvPr id="12" name="AutoShape 1062">
            <a:extLst>
              <a:ext uri="{FF2B5EF4-FFF2-40B4-BE49-F238E27FC236}">
                <a16:creationId xmlns:a16="http://schemas.microsoft.com/office/drawing/2014/main" id="{8BC440F7-3CF4-8E7A-3163-6EC1BA7EC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4886" y="5171079"/>
            <a:ext cx="4203000" cy="1014742"/>
          </a:xfrm>
          <a:prstGeom prst="wedgeRoundRectCallout">
            <a:avLst>
              <a:gd name="adj1" fmla="val -49848"/>
              <a:gd name="adj2" fmla="val -122642"/>
              <a:gd name="adj3" fmla="val 16667"/>
            </a:avLst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0" latinLnBrk="0" hangingPunct="0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defTabSz="457200" rtl="0" eaLnBrk="0" latinLnBrk="0" hangingPunct="0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defTabSz="457200" rtl="0" eaLnBrk="0" latinLnBrk="0" hangingPunct="0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defTabSz="457200" rtl="0" eaLnBrk="0" latinLnBrk="0" hangingPunct="0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defTabSz="457200" rtl="0" eaLnBrk="0" latinLnBrk="0" hangingPunct="0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indent="0" algn="ctr">
              <a:buNone/>
            </a:pPr>
            <a:r>
              <a:rPr lang="en-US" altLang="en-US" sz="1400" b="1" dirty="0"/>
              <a:t>ALERT!</a:t>
            </a:r>
            <a:r>
              <a:rPr lang="en-US" altLang="en-US" sz="1400" dirty="0"/>
              <a:t>  If Funding Level = DP (Department Level Profile), employee </a:t>
            </a:r>
            <a:r>
              <a:rPr lang="en-US" altLang="en-US" sz="1400" b="1" dirty="0"/>
              <a:t>DOES NOT HAVE EFP</a:t>
            </a:r>
            <a:r>
              <a:rPr lang="en-US" altLang="en-US" sz="1400" dirty="0"/>
              <a:t> in eUMB.  </a:t>
            </a:r>
            <a:r>
              <a:rPr lang="en-US" altLang="en-US" sz="1400" b="1" dirty="0"/>
              <a:t>Payroll-related expenses will be charged to the departmental PCA!</a:t>
            </a:r>
          </a:p>
        </p:txBody>
      </p:sp>
      <p:sp>
        <p:nvSpPr>
          <p:cNvPr id="7" name="AutoShape 1062">
            <a:extLst>
              <a:ext uri="{FF2B5EF4-FFF2-40B4-BE49-F238E27FC236}">
                <a16:creationId xmlns:a16="http://schemas.microsoft.com/office/drawing/2014/main" id="{73CBD469-E007-3A93-666D-CF5D86120B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9778" y="1283375"/>
            <a:ext cx="2237752" cy="582461"/>
          </a:xfrm>
          <a:prstGeom prst="wedgeRoundRectCallout">
            <a:avLst>
              <a:gd name="adj1" fmla="val -54964"/>
              <a:gd name="adj2" fmla="val 104341"/>
              <a:gd name="adj3" fmla="val 16667"/>
            </a:avLst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noAutofit/>
          </a:bodyPr>
          <a:lstStyle>
            <a:lvl1pPr marL="228600" indent="-228600" algn="l" defTabSz="914400" rtl="0" eaLnBrk="0" latin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defTabSz="914400" rtl="0" eaLnBrk="0" latin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defTabSz="914400" rtl="0" eaLnBrk="0" latin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defTabSz="914400" rtl="0" eaLnBrk="0" latin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defTabSz="914400" rtl="0" eaLnBrk="0" latin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indent="0" algn="ctr">
              <a:buNone/>
            </a:pPr>
            <a:r>
              <a:rPr lang="en-US" altLang="en-US" sz="1400" dirty="0">
                <a:latin typeface="Tahoma" pitchFamily="34" charset="0"/>
              </a:rPr>
              <a:t>Displays EFPs in effect as of 7/1/25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1400" dirty="0"/>
          </a:p>
        </p:txBody>
      </p:sp>
      <p:sp>
        <p:nvSpPr>
          <p:cNvPr id="11" name="AutoShape 1062">
            <a:extLst>
              <a:ext uri="{FF2B5EF4-FFF2-40B4-BE49-F238E27FC236}">
                <a16:creationId xmlns:a16="http://schemas.microsoft.com/office/drawing/2014/main" id="{802E4E4B-C760-3A51-ECAB-377977FFE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0239" y="1448475"/>
            <a:ext cx="2706147" cy="1014741"/>
          </a:xfrm>
          <a:prstGeom prst="wedgeRoundRectCallout">
            <a:avLst>
              <a:gd name="adj1" fmla="val 60637"/>
              <a:gd name="adj2" fmla="val 114391"/>
              <a:gd name="adj3" fmla="val 16667"/>
            </a:avLst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0" latinLnBrk="0" hangingPunct="0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defTabSz="457200" rtl="0" eaLnBrk="0" latinLnBrk="0" hangingPunct="0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defTabSz="457200" rtl="0" eaLnBrk="0" latinLnBrk="0" hangingPunct="0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defTabSz="457200" rtl="0" eaLnBrk="0" latinLnBrk="0" hangingPunct="0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defTabSz="457200" rtl="0" eaLnBrk="0" latinLnBrk="0" hangingPunct="0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indent="0" algn="ctr">
              <a:buNone/>
            </a:pPr>
            <a:r>
              <a:rPr lang="en-US" altLang="en-US" sz="1400" b="1" dirty="0"/>
              <a:t>ALERT!</a:t>
            </a:r>
            <a:r>
              <a:rPr lang="en-US" altLang="en-US" sz="1400" dirty="0"/>
              <a:t>  Funding sources expiring 6/30/25 and earlier require your quick attention or your PCA will be charged.</a:t>
            </a:r>
          </a:p>
        </p:txBody>
      </p:sp>
    </p:spTree>
    <p:extLst>
      <p:ext uri="{BB962C8B-B14F-4D97-AF65-F5344CB8AC3E}">
        <p14:creationId xmlns:p14="http://schemas.microsoft.com/office/powerpoint/2010/main" val="25028204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0FD12E2F-E589-FB4A-C213-039C4CB1AB93}"/>
              </a:ext>
            </a:extLst>
          </p:cNvPr>
          <p:cNvSpPr txBox="1">
            <a:spLocks noChangeArrowheads="1"/>
          </p:cNvSpPr>
          <p:nvPr/>
        </p:nvSpPr>
        <p:spPr>
          <a:xfrm>
            <a:off x="335902" y="2388637"/>
            <a:ext cx="11856098" cy="2006933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9600" i="1" dirty="0">
                <a:solidFill>
                  <a:srgbClr val="FF0000"/>
                </a:solidFill>
              </a:rPr>
              <a:t>	</a:t>
            </a:r>
            <a:r>
              <a:rPr lang="en-US" altLang="en-US" sz="7700" dirty="0">
                <a:solidFill>
                  <a:schemeClr val="tx1"/>
                </a:solidFill>
                <a:latin typeface="Calibri" panose="020F0502020204030204" pitchFamily="34" charset="0"/>
              </a:rPr>
              <a:t>FY26 Redirect EFPs To PCA Process</a:t>
            </a:r>
          </a:p>
          <a:p>
            <a:pPr algn="ctr"/>
            <a:endParaRPr lang="en-US" altLang="en-US" sz="96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altLang="en-US" sz="5700" i="1" dirty="0">
                <a:solidFill>
                  <a:srgbClr val="FF0000"/>
                </a:solidFill>
                <a:latin typeface="Calibri" panose="020F0502020204030204" pitchFamily="34" charset="0"/>
              </a:rPr>
              <a:t>On Tuesday, 7/15/25 after 8pm</a:t>
            </a:r>
          </a:p>
          <a:p>
            <a:pPr algn="ctr"/>
            <a:endParaRPr lang="en-US" sz="9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23204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B8D00B15-F685-F406-3277-1B2F6975C9AB}"/>
              </a:ext>
            </a:extLst>
          </p:cNvPr>
          <p:cNvSpPr txBox="1">
            <a:spLocks noChangeArrowheads="1"/>
          </p:cNvSpPr>
          <p:nvPr/>
        </p:nvSpPr>
        <p:spPr>
          <a:xfrm>
            <a:off x="1712889" y="335307"/>
            <a:ext cx="8766222" cy="86309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000" b="1" dirty="0">
                <a:latin typeface="Calibri" panose="020F0502020204030204" pitchFamily="34" charset="0"/>
              </a:rPr>
              <a:t>FY26 Redirect EFP Process</a:t>
            </a:r>
            <a:endParaRPr lang="en-US" altLang="en-US" sz="40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D40B23-2ACD-12E2-A30E-58FF7780AD9F}"/>
              </a:ext>
            </a:extLst>
          </p:cNvPr>
          <p:cNvSpPr txBox="1"/>
          <p:nvPr/>
        </p:nvSpPr>
        <p:spPr>
          <a:xfrm>
            <a:off x="731520" y="1396881"/>
            <a:ext cx="10525760" cy="47582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Bef>
                <a:spcPct val="60000"/>
              </a:spcBef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altLang="en-US" sz="3200" dirty="0"/>
              <a:t>If the FY26 EFP has a funding end date of 6/30/25 or earlier, on Tuesday, July 16</a:t>
            </a:r>
            <a:r>
              <a:rPr lang="en-US" altLang="en-US" sz="3200" baseline="30000" dirty="0"/>
              <a:t>th</a:t>
            </a:r>
            <a:r>
              <a:rPr lang="en-US" altLang="en-US" sz="3200" dirty="0"/>
              <a:t> after 8pm, the EFP will be changed by the system</a:t>
            </a:r>
          </a:p>
          <a:p>
            <a:pPr marL="457200" indent="-457200">
              <a:spcBef>
                <a:spcPct val="60000"/>
              </a:spcBef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altLang="en-US" sz="3200" dirty="0"/>
              <a:t>A process will run to replace any combo code with an expired funding end date with your department default combo code- AKA your PCA- with funding end date of 7/1/25</a:t>
            </a:r>
          </a:p>
          <a:p>
            <a:pPr lvl="1">
              <a:defRPr/>
            </a:pPr>
            <a:endParaRPr lang="en-US" sz="2800" dirty="0">
              <a:latin typeface="Calibri" panose="020F0502020204030204" pitchFamily="34" charset="0"/>
            </a:endParaRPr>
          </a:p>
          <a:p>
            <a:pPr lvl="1">
              <a:defRPr/>
            </a:pPr>
            <a:endParaRPr 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36907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B8D00B15-F685-F406-3277-1B2F6975C9AB}"/>
              </a:ext>
            </a:extLst>
          </p:cNvPr>
          <p:cNvSpPr txBox="1">
            <a:spLocks noChangeArrowheads="1"/>
          </p:cNvSpPr>
          <p:nvPr/>
        </p:nvSpPr>
        <p:spPr>
          <a:xfrm>
            <a:off x="2409778" y="150829"/>
            <a:ext cx="8766222" cy="10475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dirty="0">
                <a:latin typeface="Calibri" panose="020F0502020204030204" pitchFamily="34" charset="0"/>
              </a:rPr>
              <a:t>EFP Redirect Example</a:t>
            </a:r>
            <a:endParaRPr lang="en-US" altLang="en-US" sz="4000" b="1" dirty="0">
              <a:latin typeface="Calibri" panose="020F0502020204030204" pitchFamily="34" charset="0"/>
            </a:endParaRPr>
          </a:p>
        </p:txBody>
      </p:sp>
      <p:sp>
        <p:nvSpPr>
          <p:cNvPr id="11" name="AutoShape 1062">
            <a:extLst>
              <a:ext uri="{FF2B5EF4-FFF2-40B4-BE49-F238E27FC236}">
                <a16:creationId xmlns:a16="http://schemas.microsoft.com/office/drawing/2014/main" id="{802E4E4B-C760-3A51-ECAB-377977FFE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6704" y="1992502"/>
            <a:ext cx="2706147" cy="1332996"/>
          </a:xfrm>
          <a:prstGeom prst="wedgeRoundRectCallout">
            <a:avLst>
              <a:gd name="adj1" fmla="val 147439"/>
              <a:gd name="adj2" fmla="val 24610"/>
              <a:gd name="adj3" fmla="val 16667"/>
            </a:avLst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0" latinLnBrk="0" hangingPunct="0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defTabSz="457200" rtl="0" eaLnBrk="0" latinLnBrk="0" hangingPunct="0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defTabSz="457200" rtl="0" eaLnBrk="0" latinLnBrk="0" hangingPunct="0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defTabSz="457200" rtl="0" eaLnBrk="0" latinLnBrk="0" hangingPunct="0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defTabSz="457200" rtl="0" eaLnBrk="0" latinLnBrk="0" hangingPunct="0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indent="0">
              <a:buNone/>
            </a:pPr>
            <a:r>
              <a:rPr lang="en-US" altLang="en-US" sz="1400" dirty="0">
                <a:latin typeface="Tahoma" pitchFamily="34" charset="0"/>
              </a:rPr>
              <a:t>The initial FY26 EFP created effective 7/1/25 with combo codes expiring before 7/1/25 was not fixed before 7/15/25 at 8pm</a:t>
            </a:r>
          </a:p>
        </p:txBody>
      </p:sp>
      <p:sp>
        <p:nvSpPr>
          <p:cNvPr id="12" name="AutoShape 1062">
            <a:extLst>
              <a:ext uri="{FF2B5EF4-FFF2-40B4-BE49-F238E27FC236}">
                <a16:creationId xmlns:a16="http://schemas.microsoft.com/office/drawing/2014/main" id="{8BC440F7-3CF4-8E7A-3163-6EC1BA7EC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6704" y="4060098"/>
            <a:ext cx="4203000" cy="1332996"/>
          </a:xfrm>
          <a:prstGeom prst="wedgeRoundRectCallout">
            <a:avLst>
              <a:gd name="adj1" fmla="val 73626"/>
              <a:gd name="adj2" fmla="val 51184"/>
              <a:gd name="adj3" fmla="val 16667"/>
            </a:avLst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0" latinLnBrk="0" hangingPunct="0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defTabSz="457200" rtl="0" eaLnBrk="0" latinLnBrk="0" hangingPunct="0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defTabSz="457200" rtl="0" eaLnBrk="0" latinLnBrk="0" hangingPunct="0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defTabSz="457200" rtl="0" eaLnBrk="0" latinLnBrk="0" hangingPunct="0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defTabSz="457200" rtl="0" eaLnBrk="0" latinLnBrk="0" hangingPunct="0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indent="0">
              <a:buNone/>
            </a:pPr>
            <a:r>
              <a:rPr lang="en-US" altLang="en-US" sz="1400" dirty="0"/>
              <a:t>A redirect process will run on Tuesday, 7/15/25 to remove combo codes with funding end dates prior to 7/1/25 and add the PCA/Dept Default combo code equal to the percent of combo codes removed.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0FED80-5B4A-82FA-E101-D0C0A38E4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7600" y="774700"/>
            <a:ext cx="3668652" cy="532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799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0FD12E2F-E589-FB4A-C213-039C4CB1AB93}"/>
              </a:ext>
            </a:extLst>
          </p:cNvPr>
          <p:cNvSpPr txBox="1">
            <a:spLocks noChangeArrowheads="1"/>
          </p:cNvSpPr>
          <p:nvPr/>
        </p:nvSpPr>
        <p:spPr>
          <a:xfrm>
            <a:off x="2406459" y="2817545"/>
            <a:ext cx="7772400" cy="157802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dirty="0">
                <a:latin typeface="Calibri" panose="020F0502020204030204" pitchFamily="34" charset="0"/>
              </a:rPr>
              <a:t>SPAC- CC</a:t>
            </a:r>
          </a:p>
        </p:txBody>
      </p:sp>
    </p:spTree>
    <p:extLst>
      <p:ext uri="{BB962C8B-B14F-4D97-AF65-F5344CB8AC3E}">
        <p14:creationId xmlns:p14="http://schemas.microsoft.com/office/powerpoint/2010/main" val="366116575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0FD12E2F-E589-FB4A-C213-039C4CB1AB93}"/>
              </a:ext>
            </a:extLst>
          </p:cNvPr>
          <p:cNvSpPr txBox="1">
            <a:spLocks noChangeArrowheads="1"/>
          </p:cNvSpPr>
          <p:nvPr/>
        </p:nvSpPr>
        <p:spPr>
          <a:xfrm>
            <a:off x="335902" y="2388637"/>
            <a:ext cx="11856098" cy="2006933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9600" i="1" dirty="0">
                <a:solidFill>
                  <a:srgbClr val="FF0000"/>
                </a:solidFill>
              </a:rPr>
              <a:t>	</a:t>
            </a:r>
            <a:r>
              <a:rPr lang="en-US" altLang="en-US" sz="8000" dirty="0">
                <a:solidFill>
                  <a:schemeClr val="tx1"/>
                </a:solidFill>
                <a:latin typeface="Calibri" panose="020F0502020204030204" pitchFamily="34" charset="0"/>
              </a:rPr>
              <a:t>PP26-01 Actuals Distribution &amp; Encumbrances</a:t>
            </a:r>
            <a:endParaRPr lang="en-US" sz="8000" dirty="0">
              <a:solidFill>
                <a:schemeClr val="tx1"/>
              </a:solidFill>
            </a:endParaRPr>
          </a:p>
          <a:p>
            <a:pPr algn="ctr"/>
            <a:endParaRPr lang="en-US" altLang="en-US" sz="96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altLang="en-US" sz="6000" i="1" dirty="0">
                <a:solidFill>
                  <a:srgbClr val="FF0000"/>
                </a:solidFill>
                <a:latin typeface="Calibri" panose="020F0502020204030204" pitchFamily="34" charset="0"/>
              </a:rPr>
              <a:t>On Wednesday, 7/16/25</a:t>
            </a:r>
          </a:p>
          <a:p>
            <a:pPr algn="ctr"/>
            <a:endParaRPr lang="en-US" sz="9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04769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B8D00B15-F685-F406-3277-1B2F6975C9AB}"/>
              </a:ext>
            </a:extLst>
          </p:cNvPr>
          <p:cNvSpPr txBox="1">
            <a:spLocks noChangeArrowheads="1"/>
          </p:cNvSpPr>
          <p:nvPr/>
        </p:nvSpPr>
        <p:spPr>
          <a:xfrm>
            <a:off x="1712889" y="335307"/>
            <a:ext cx="8766222" cy="86309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000" b="1" dirty="0">
                <a:latin typeface="Calibri" panose="020F0502020204030204" pitchFamily="34" charset="0"/>
              </a:rPr>
              <a:t>PP26-01 (6/29-7/12/25) Distribution</a:t>
            </a:r>
            <a:endParaRPr lang="en-US" altLang="en-US" sz="40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D40B23-2ACD-12E2-A30E-58FF7780AD9F}"/>
              </a:ext>
            </a:extLst>
          </p:cNvPr>
          <p:cNvSpPr txBox="1"/>
          <p:nvPr/>
        </p:nvSpPr>
        <p:spPr>
          <a:xfrm>
            <a:off x="731520" y="1396881"/>
            <a:ext cx="10525760" cy="5299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spcBef>
                <a:spcPct val="75000"/>
              </a:spcBef>
              <a:buFont typeface="Arial" panose="020B0604020202020204" pitchFamily="34" charset="0"/>
              <a:buChar char="•"/>
            </a:pPr>
            <a:r>
              <a:rPr lang="en-US" altLang="en-US" sz="3200" b="1" dirty="0">
                <a:latin typeface="Calibri" panose="020F0502020204030204" pitchFamily="34" charset="0"/>
              </a:rPr>
              <a:t>Wednesday-7/16</a:t>
            </a:r>
            <a:r>
              <a:rPr lang="en-US" altLang="en-US" sz="3200" dirty="0">
                <a:latin typeface="Calibri" panose="020F0502020204030204" pitchFamily="34" charset="0"/>
              </a:rPr>
              <a:t>:  Actuals Distribution process is run for PP26-01 with encumbrances calculated from 7/13/25 forward</a:t>
            </a:r>
          </a:p>
          <a:p>
            <a:pPr marL="457200" indent="-457200">
              <a:lnSpc>
                <a:spcPct val="90000"/>
              </a:lnSpc>
              <a:spcBef>
                <a:spcPct val="75000"/>
              </a:spcBef>
              <a:buFont typeface="Arial" panose="020B0604020202020204" pitchFamily="34" charset="0"/>
              <a:buChar char="•"/>
            </a:pPr>
            <a:r>
              <a:rPr lang="en-US" altLang="en-US" sz="3200" b="1" dirty="0">
                <a:latin typeface="Calibri" panose="020F0502020204030204" pitchFamily="34" charset="0"/>
              </a:rPr>
              <a:t>Thursday-7/17:</a:t>
            </a:r>
            <a:r>
              <a:rPr lang="en-US" altLang="en-US" sz="3200" dirty="0">
                <a:latin typeface="Calibri" panose="020F0502020204030204" pitchFamily="34" charset="0"/>
              </a:rPr>
              <a:t>  Validate that payroll expenses were distributed correctly using </a:t>
            </a:r>
            <a:r>
              <a:rPr lang="en-US" altLang="en-US" sz="3200" u="sng" dirty="0">
                <a:latin typeface="Calibri" panose="020F0502020204030204" pitchFamily="34" charset="0"/>
              </a:rPr>
              <a:t>PCD</a:t>
            </a:r>
            <a:r>
              <a:rPr lang="en-US" altLang="en-US" sz="3200" dirty="0">
                <a:latin typeface="Calibri" panose="020F0502020204030204" pitchFamily="34" charset="0"/>
              </a:rPr>
              <a:t> in HRMS</a:t>
            </a:r>
          </a:p>
          <a:p>
            <a:pPr marL="457200" indent="-457200">
              <a:lnSpc>
                <a:spcPct val="90000"/>
              </a:lnSpc>
              <a:spcBef>
                <a:spcPct val="75000"/>
              </a:spcBef>
              <a:buFont typeface="Arial" panose="020B0604020202020204" pitchFamily="34" charset="0"/>
              <a:buChar char="•"/>
            </a:pPr>
            <a:r>
              <a:rPr lang="en-US" altLang="en-US" sz="3200" b="1" dirty="0">
                <a:latin typeface="Calibri" panose="020F0502020204030204" pitchFamily="34" charset="0"/>
              </a:rPr>
              <a:t>Friday-7/18</a:t>
            </a:r>
            <a:r>
              <a:rPr lang="en-US" altLang="en-US" sz="3200" dirty="0">
                <a:latin typeface="Calibri" panose="020F0502020204030204" pitchFamily="34" charset="0"/>
              </a:rPr>
              <a:t>: Validate that payroll expenses were distributed correctly using </a:t>
            </a:r>
            <a:r>
              <a:rPr lang="en-US" altLang="en-US" sz="3200" u="sng" dirty="0">
                <a:latin typeface="Calibri" panose="020F0502020204030204" pitchFamily="34" charset="0"/>
              </a:rPr>
              <a:t>HRMS Payroll</a:t>
            </a:r>
            <a:r>
              <a:rPr lang="en-US" altLang="en-US" sz="3200" dirty="0">
                <a:latin typeface="Calibri" panose="020F0502020204030204" pitchFamily="34" charset="0"/>
              </a:rPr>
              <a:t> in Quantum Analytics</a:t>
            </a:r>
          </a:p>
          <a:p>
            <a:pPr lvl="1">
              <a:defRPr/>
            </a:pPr>
            <a:endParaRPr lang="en-US" sz="2800" dirty="0">
              <a:latin typeface="Calibri" panose="020F0502020204030204" pitchFamily="34" charset="0"/>
            </a:endParaRPr>
          </a:p>
          <a:p>
            <a:pPr lvl="1">
              <a:defRPr/>
            </a:pPr>
            <a:endParaRPr 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34421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B8D00B15-F685-F406-3277-1B2F6975C9AB}"/>
              </a:ext>
            </a:extLst>
          </p:cNvPr>
          <p:cNvSpPr txBox="1">
            <a:spLocks noChangeArrowheads="1"/>
          </p:cNvSpPr>
          <p:nvPr/>
        </p:nvSpPr>
        <p:spPr>
          <a:xfrm>
            <a:off x="1712889" y="335307"/>
            <a:ext cx="8766222" cy="86309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000" b="1" dirty="0">
                <a:latin typeface="Calibri" panose="020F0502020204030204" pitchFamily="34" charset="0"/>
              </a:rPr>
              <a:t>PP26-01 Actuals Distribution</a:t>
            </a:r>
            <a:endParaRPr lang="en-US" altLang="en-US" sz="40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D40B23-2ACD-12E2-A30E-58FF7780AD9F}"/>
              </a:ext>
            </a:extLst>
          </p:cNvPr>
          <p:cNvSpPr txBox="1"/>
          <p:nvPr/>
        </p:nvSpPr>
        <p:spPr>
          <a:xfrm>
            <a:off x="731520" y="1396881"/>
            <a:ext cx="10525760" cy="5238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71550" lvl="2" indent="-457200">
              <a:spcBef>
                <a:spcPct val="600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Calibri" panose="020F0502020204030204" pitchFamily="34" charset="0"/>
              </a:rPr>
              <a:t>Two Week period = 6/29/25-7/12/25</a:t>
            </a:r>
          </a:p>
          <a:p>
            <a:pPr marL="971550" lvl="2" indent="-457200">
              <a:spcBef>
                <a:spcPct val="600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Calibri" panose="020F0502020204030204" pitchFamily="34" charset="0"/>
              </a:rPr>
              <a:t>Using FY26 Fringe Benefit Rates for entire PP26-01 (6/29/25-7/12/25)</a:t>
            </a:r>
          </a:p>
          <a:p>
            <a:pPr marL="971550" lvl="2" indent="-457200">
              <a:spcBef>
                <a:spcPct val="600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Calibri" panose="020F0502020204030204" pitchFamily="34" charset="0"/>
              </a:rPr>
              <a:t>For PCD reporting purposes, we refer to period of 6/29-6/30 as PP25-27 (AKA the payroll accrual) and 7/1-7/12 as PP26-01</a:t>
            </a:r>
          </a:p>
          <a:p>
            <a:pPr marL="971550" lvl="2" indent="-457200">
              <a:spcBef>
                <a:spcPct val="600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Calibri" panose="020F0502020204030204" pitchFamily="34" charset="0"/>
              </a:rPr>
              <a:t>For Quantum Analytics- HRMS Payroll reporting purposes, we refer to the entire pay period as 26-01 and use the Fiscal Year field to segregate 6/29/25-6/30/25 from 7/1/25-7/12/25</a:t>
            </a:r>
          </a:p>
          <a:p>
            <a:pPr lvl="1">
              <a:defRPr/>
            </a:pPr>
            <a:endParaRPr lang="en-US" sz="2800" dirty="0">
              <a:latin typeface="Calibri" panose="020F0502020204030204" pitchFamily="34" charset="0"/>
            </a:endParaRPr>
          </a:p>
          <a:p>
            <a:pPr lvl="1">
              <a:defRPr/>
            </a:pPr>
            <a:endParaRPr 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77327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B8D00B15-F685-F406-3277-1B2F6975C9AB}"/>
              </a:ext>
            </a:extLst>
          </p:cNvPr>
          <p:cNvSpPr txBox="1">
            <a:spLocks noChangeArrowheads="1"/>
          </p:cNvSpPr>
          <p:nvPr/>
        </p:nvSpPr>
        <p:spPr>
          <a:xfrm>
            <a:off x="1712889" y="335307"/>
            <a:ext cx="8766222" cy="86309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000" b="1" dirty="0">
                <a:latin typeface="Calibri" panose="020F0502020204030204" pitchFamily="34" charset="0"/>
              </a:rPr>
              <a:t>PP26-01 Actuals Distribution</a:t>
            </a:r>
            <a:endParaRPr lang="en-US" altLang="en-US" sz="40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D40B23-2ACD-12E2-A30E-58FF7780AD9F}"/>
              </a:ext>
            </a:extLst>
          </p:cNvPr>
          <p:cNvSpPr txBox="1"/>
          <p:nvPr/>
        </p:nvSpPr>
        <p:spPr>
          <a:xfrm>
            <a:off x="731520" y="1396881"/>
            <a:ext cx="10525760" cy="3797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indent="-457200">
              <a:spcBef>
                <a:spcPct val="600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Calibri" panose="020F0502020204030204" pitchFamily="34" charset="0"/>
              </a:rPr>
              <a:t>PP26-01 covers payroll expenses associated with both FY25 and FY26- when the actuals distribution is run:</a:t>
            </a:r>
          </a:p>
          <a:p>
            <a:pPr marL="1371600" lvl="1" indent="-457200">
              <a:spcBef>
                <a:spcPct val="6000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</a:rPr>
              <a:t>FY25 payroll expenses (based on pay earnings dates) will be distributed based on the FY25 EFP(s) in effect for 6/29/25-6/30/25</a:t>
            </a:r>
          </a:p>
          <a:p>
            <a:pPr marL="1371600" lvl="1" indent="-457200">
              <a:spcBef>
                <a:spcPct val="6000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</a:rPr>
              <a:t>FY26 payroll expenses (based on pay earnings dates) will be distributed based on the 7/1/25 EFP in effect</a:t>
            </a:r>
          </a:p>
          <a:p>
            <a:pPr lvl="1">
              <a:defRPr/>
            </a:pPr>
            <a:endParaRPr lang="en-US" sz="2800" dirty="0">
              <a:latin typeface="Calibri" panose="020F0502020204030204" pitchFamily="34" charset="0"/>
            </a:endParaRPr>
          </a:p>
          <a:p>
            <a:pPr lvl="1">
              <a:defRPr/>
            </a:pPr>
            <a:endParaRPr 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34575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B8D00B15-F685-F406-3277-1B2F6975C9AB}"/>
              </a:ext>
            </a:extLst>
          </p:cNvPr>
          <p:cNvSpPr txBox="1">
            <a:spLocks noChangeArrowheads="1"/>
          </p:cNvSpPr>
          <p:nvPr/>
        </p:nvSpPr>
        <p:spPr>
          <a:xfrm>
            <a:off x="1712889" y="335307"/>
            <a:ext cx="8766222" cy="86309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000" b="1" dirty="0">
                <a:latin typeface="Calibri" panose="020F0502020204030204" pitchFamily="34" charset="0"/>
              </a:rPr>
              <a:t>PP26-01 Actuals Distribution</a:t>
            </a:r>
            <a:endParaRPr lang="en-US" altLang="en-US" sz="40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D40B23-2ACD-12E2-A30E-58FF7780AD9F}"/>
              </a:ext>
            </a:extLst>
          </p:cNvPr>
          <p:cNvSpPr txBox="1"/>
          <p:nvPr/>
        </p:nvSpPr>
        <p:spPr>
          <a:xfrm>
            <a:off x="731520" y="1396881"/>
            <a:ext cx="10525760" cy="40195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indent="-457200">
              <a:spcBef>
                <a:spcPct val="600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Calibri" panose="020F0502020204030204" pitchFamily="34" charset="0"/>
              </a:rPr>
              <a:t>When a valid EFP is </a:t>
            </a:r>
            <a:r>
              <a:rPr lang="en-US" altLang="en-US" sz="2800" u="sng" dirty="0">
                <a:latin typeface="Calibri" panose="020F0502020204030204" pitchFamily="34" charset="0"/>
              </a:rPr>
              <a:t>not</a:t>
            </a:r>
            <a:r>
              <a:rPr lang="en-US" altLang="en-US" sz="2800" dirty="0">
                <a:latin typeface="Calibri" panose="020F0502020204030204" pitchFamily="34" charset="0"/>
              </a:rPr>
              <a:t> set up before the 26-01 actuals distribution process is run:</a:t>
            </a:r>
          </a:p>
          <a:p>
            <a:pPr marL="1371600" lvl="1" indent="-457200">
              <a:spcBef>
                <a:spcPct val="6000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</a:rPr>
              <a:t>Payroll expenses associated with earnings dates greater than the Funding End Dates on your EFPs will be distributed to your PCA</a:t>
            </a:r>
          </a:p>
          <a:p>
            <a:pPr marL="1371600" lvl="1" indent="-457200">
              <a:spcBef>
                <a:spcPct val="6000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</a:rPr>
              <a:t>You will need to do a budget retro</a:t>
            </a:r>
          </a:p>
          <a:p>
            <a:pPr marL="1371600" lvl="1" indent="-457200">
              <a:spcBef>
                <a:spcPct val="6000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</a:rPr>
              <a:t>You will have LARGE encumbrance balances on your PCA</a:t>
            </a:r>
          </a:p>
          <a:p>
            <a:pPr lvl="1">
              <a:defRPr/>
            </a:pPr>
            <a:endParaRPr lang="en-US" sz="2800" dirty="0">
              <a:latin typeface="Calibri" panose="020F0502020204030204" pitchFamily="34" charset="0"/>
            </a:endParaRPr>
          </a:p>
          <a:p>
            <a:pPr lvl="1">
              <a:defRPr/>
            </a:pPr>
            <a:endParaRPr 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14126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B8D00B15-F685-F406-3277-1B2F6975C9AB}"/>
              </a:ext>
            </a:extLst>
          </p:cNvPr>
          <p:cNvSpPr txBox="1">
            <a:spLocks noChangeArrowheads="1"/>
          </p:cNvSpPr>
          <p:nvPr/>
        </p:nvSpPr>
        <p:spPr>
          <a:xfrm>
            <a:off x="2409778" y="150829"/>
            <a:ext cx="8766222" cy="1047575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b="1" dirty="0">
                <a:latin typeface="Calibri" panose="020F0502020204030204" pitchFamily="34" charset="0"/>
              </a:rPr>
              <a:t>Setting Up Funding Summary Report: </a:t>
            </a:r>
            <a:r>
              <a:rPr lang="en-US" alt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(starting 7/16/25)</a:t>
            </a:r>
            <a:br>
              <a:rPr lang="en-US" altLang="en-US" sz="4000" b="1" dirty="0">
                <a:latin typeface="Calibri" panose="020F0502020204030204" pitchFamily="34" charset="0"/>
              </a:rPr>
            </a:br>
            <a:r>
              <a:rPr lang="en-US" altLang="en-US" sz="4000" b="1" dirty="0">
                <a:latin typeface="Calibri" panose="020F0502020204030204" pitchFamily="34" charset="0"/>
              </a:rPr>
              <a:t>Checking FY26 EFPs </a:t>
            </a:r>
            <a:r>
              <a:rPr lang="en-US" altLang="en-US" sz="4000" b="1" dirty="0">
                <a:solidFill>
                  <a:srgbClr val="FF0000"/>
                </a:solidFill>
                <a:latin typeface="Calibri" panose="020F0502020204030204" pitchFamily="34" charset="0"/>
              </a:rPr>
              <a:t>Used</a:t>
            </a:r>
            <a:r>
              <a:rPr lang="en-US" altLang="en-US" sz="4000" b="1" dirty="0">
                <a:latin typeface="Calibri" panose="020F0502020204030204" pitchFamily="34" charset="0"/>
              </a:rPr>
              <a:t> 26-01 </a:t>
            </a:r>
            <a:r>
              <a:rPr lang="en-US" altLang="en-US" sz="4000" b="1" dirty="0">
                <a:solidFill>
                  <a:srgbClr val="FF0000"/>
                </a:solidFill>
                <a:latin typeface="Calibri" panose="020F0502020204030204" pitchFamily="34" charset="0"/>
              </a:rPr>
              <a:t>Distribution</a:t>
            </a:r>
            <a:endParaRPr lang="en-US" altLang="en-US" sz="4000" b="1" dirty="0">
              <a:latin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DD73E1-0DCE-91C6-9315-6D87BE76F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600" y="1198404"/>
            <a:ext cx="10541000" cy="4186395"/>
          </a:xfrm>
          <a:prstGeom prst="rect">
            <a:avLst/>
          </a:prstGeom>
        </p:spPr>
      </p:pic>
      <p:sp>
        <p:nvSpPr>
          <p:cNvPr id="5" name="AutoShape 1062">
            <a:extLst>
              <a:ext uri="{FF2B5EF4-FFF2-40B4-BE49-F238E27FC236}">
                <a16:creationId xmlns:a16="http://schemas.microsoft.com/office/drawing/2014/main" id="{1CEEBD7C-F286-6F11-881D-435EED1FE1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4468" y="957958"/>
            <a:ext cx="2991633" cy="731142"/>
          </a:xfrm>
          <a:prstGeom prst="wedgeRoundRectCallout">
            <a:avLst>
              <a:gd name="adj1" fmla="val -71264"/>
              <a:gd name="adj2" fmla="val 237025"/>
              <a:gd name="adj3" fmla="val 16667"/>
            </a:avLst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noAutofit/>
          </a:bodyPr>
          <a:lstStyle>
            <a:lvl1pPr marL="228600" indent="-228600" algn="l" defTabSz="914400" rtl="0" eaLnBrk="0" latin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defTabSz="914400" rtl="0" eaLnBrk="0" latin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defTabSz="914400" rtl="0" eaLnBrk="0" latin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defTabSz="914400" rtl="0" eaLnBrk="0" latin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defTabSz="914400" rtl="0" eaLnBrk="0" latin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indent="0">
              <a:buNone/>
            </a:pPr>
            <a:r>
              <a:rPr lang="en-US" altLang="en-US" sz="1400" dirty="0"/>
              <a:t>This report displays the “problem” EFPs in effect “as of” the last day of PP 26-01.</a:t>
            </a:r>
          </a:p>
        </p:txBody>
      </p:sp>
      <p:sp>
        <p:nvSpPr>
          <p:cNvPr id="6" name="AutoShape 1062">
            <a:extLst>
              <a:ext uri="{FF2B5EF4-FFF2-40B4-BE49-F238E27FC236}">
                <a16:creationId xmlns:a16="http://schemas.microsoft.com/office/drawing/2014/main" id="{1DA15DE9-14AE-6707-18CD-DDB8D3EDC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6110" y="5279979"/>
            <a:ext cx="2991633" cy="1152395"/>
          </a:xfrm>
          <a:prstGeom prst="wedgeRoundRectCallout">
            <a:avLst>
              <a:gd name="adj1" fmla="val 41387"/>
              <a:gd name="adj2" fmla="val -66512"/>
              <a:gd name="adj3" fmla="val 16667"/>
            </a:avLst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0" latinLnBrk="0" hangingPunct="0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defTabSz="457200" rtl="0" eaLnBrk="0" latinLnBrk="0" hangingPunct="0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defTabSz="457200" rtl="0" eaLnBrk="0" latinLnBrk="0" hangingPunct="0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defTabSz="457200" rtl="0" eaLnBrk="0" latinLnBrk="0" hangingPunct="0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defTabSz="457200" rtl="0" eaLnBrk="0" latinLnBrk="0" hangingPunct="0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indent="0">
              <a:buFont typeface="Arial"/>
              <a:buNone/>
            </a:pPr>
            <a:r>
              <a:rPr lang="en-US" altLang="en-US" sz="1400" dirty="0"/>
              <a:t>The default setting (“No”) returns EFPs for </a:t>
            </a:r>
            <a:r>
              <a:rPr lang="en-US" altLang="en-US" sz="1400" b="1" dirty="0"/>
              <a:t>active </a:t>
            </a:r>
            <a:r>
              <a:rPr lang="en-US" altLang="en-US" sz="1400" dirty="0"/>
              <a:t>employees only.  Select “Yes” if you also need to display EFPs for </a:t>
            </a:r>
            <a:r>
              <a:rPr lang="en-US" altLang="en-US" sz="1400" b="1" dirty="0"/>
              <a:t>terminated </a:t>
            </a:r>
            <a:r>
              <a:rPr lang="en-US" altLang="en-US" sz="1400" dirty="0"/>
              <a:t>employees.</a:t>
            </a:r>
          </a:p>
        </p:txBody>
      </p:sp>
      <p:sp>
        <p:nvSpPr>
          <p:cNvPr id="8" name="AutoShape 1062">
            <a:extLst>
              <a:ext uri="{FF2B5EF4-FFF2-40B4-BE49-F238E27FC236}">
                <a16:creationId xmlns:a16="http://schemas.microsoft.com/office/drawing/2014/main" id="{FD194B97-F93E-F4D5-6009-DC8251ED8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7072" y="5384723"/>
            <a:ext cx="2991633" cy="942905"/>
          </a:xfrm>
          <a:prstGeom prst="wedgeRoundRectCallout">
            <a:avLst>
              <a:gd name="adj1" fmla="val 50681"/>
              <a:gd name="adj2" fmla="val -89662"/>
              <a:gd name="adj3" fmla="val 16667"/>
            </a:avLst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0" latinLnBrk="0" hangingPunct="0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defTabSz="457200" rtl="0" eaLnBrk="0" latinLnBrk="0" hangingPunct="0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defTabSz="457200" rtl="0" eaLnBrk="0" latinLnBrk="0" hangingPunct="0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defTabSz="457200" rtl="0" eaLnBrk="0" latinLnBrk="0" hangingPunct="0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defTabSz="457200" rtl="0" eaLnBrk="0" latinLnBrk="0" hangingPunct="0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indent="0">
              <a:buNone/>
            </a:pPr>
            <a:r>
              <a:rPr lang="en-US" altLang="en-US" sz="1400" dirty="0"/>
              <a:t>Use</a:t>
            </a:r>
            <a:r>
              <a:rPr lang="en-US" altLang="en-US" sz="1400" dirty="0">
                <a:solidFill>
                  <a:srgbClr val="C00000"/>
                </a:solidFill>
              </a:rPr>
              <a:t> PCAs Only Report Choice </a:t>
            </a:r>
            <a:r>
              <a:rPr lang="en-US" altLang="en-US" sz="1400" dirty="0"/>
              <a:t>to isolate the EFPs that will default to the PCA/</a:t>
            </a:r>
            <a:r>
              <a:rPr lang="en-US" altLang="en-US" sz="1400" dirty="0" err="1"/>
              <a:t>Dept</a:t>
            </a:r>
            <a:r>
              <a:rPr lang="en-US" altLang="en-US" sz="1400" dirty="0"/>
              <a:t> level</a:t>
            </a:r>
          </a:p>
        </p:txBody>
      </p:sp>
    </p:spTree>
    <p:extLst>
      <p:ext uri="{BB962C8B-B14F-4D97-AF65-F5344CB8AC3E}">
        <p14:creationId xmlns:p14="http://schemas.microsoft.com/office/powerpoint/2010/main" val="347186914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B8D00B15-F685-F406-3277-1B2F6975C9AB}"/>
              </a:ext>
            </a:extLst>
          </p:cNvPr>
          <p:cNvSpPr txBox="1">
            <a:spLocks noChangeArrowheads="1"/>
          </p:cNvSpPr>
          <p:nvPr/>
        </p:nvSpPr>
        <p:spPr>
          <a:xfrm>
            <a:off x="2409778" y="150829"/>
            <a:ext cx="8766222" cy="1047575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dirty="0">
                <a:latin typeface="Calibri" panose="020F0502020204030204" pitchFamily="34" charset="0"/>
              </a:rPr>
              <a:t>Reviewing Funding Summary Report: </a:t>
            </a:r>
            <a:r>
              <a:rPr lang="en-US" alt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(starting 7/16/25) </a:t>
            </a:r>
            <a:br>
              <a:rPr lang="en-US" altLang="en-US" sz="4000" dirty="0">
                <a:latin typeface="Calibri" panose="020F0502020204030204" pitchFamily="34" charset="0"/>
              </a:rPr>
            </a:br>
            <a:r>
              <a:rPr lang="en-US" altLang="en-US" sz="4000" dirty="0">
                <a:latin typeface="Calibri" panose="020F0502020204030204" pitchFamily="34" charset="0"/>
              </a:rPr>
              <a:t>Checking FY26 EFPs </a:t>
            </a:r>
            <a:r>
              <a:rPr lang="en-US" altLang="en-US" sz="4000" dirty="0">
                <a:solidFill>
                  <a:srgbClr val="FF0000"/>
                </a:solidFill>
                <a:latin typeface="Calibri" panose="020F0502020204030204" pitchFamily="34" charset="0"/>
              </a:rPr>
              <a:t>Used</a:t>
            </a:r>
            <a:r>
              <a:rPr lang="en-US" altLang="en-US" sz="4000" dirty="0">
                <a:latin typeface="Calibri" panose="020F0502020204030204" pitchFamily="34" charset="0"/>
              </a:rPr>
              <a:t> 26-01 </a:t>
            </a:r>
            <a:r>
              <a:rPr lang="en-US" altLang="en-US" sz="4000" dirty="0">
                <a:solidFill>
                  <a:srgbClr val="FF0000"/>
                </a:solidFill>
                <a:latin typeface="Calibri" panose="020F0502020204030204" pitchFamily="34" charset="0"/>
              </a:rPr>
              <a:t>Distribution</a:t>
            </a:r>
            <a:endParaRPr lang="en-US" altLang="en-US" sz="4000" b="1" dirty="0">
              <a:latin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4412AA-CB69-512E-C243-BA9B8C0D4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22" y="1198404"/>
            <a:ext cx="11491956" cy="4077977"/>
          </a:xfrm>
          <a:prstGeom prst="rect">
            <a:avLst/>
          </a:prstGeom>
        </p:spPr>
      </p:pic>
      <p:sp>
        <p:nvSpPr>
          <p:cNvPr id="7" name="AutoShape 1062">
            <a:extLst>
              <a:ext uri="{FF2B5EF4-FFF2-40B4-BE49-F238E27FC236}">
                <a16:creationId xmlns:a16="http://schemas.microsoft.com/office/drawing/2014/main" id="{73CBD469-E007-3A93-666D-CF5D86120B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5096" y="1292942"/>
            <a:ext cx="2237752" cy="582461"/>
          </a:xfrm>
          <a:prstGeom prst="wedgeRoundRectCallout">
            <a:avLst>
              <a:gd name="adj1" fmla="val -81735"/>
              <a:gd name="adj2" fmla="val 73576"/>
              <a:gd name="adj3" fmla="val 16667"/>
            </a:avLst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noAutofit/>
          </a:bodyPr>
          <a:lstStyle>
            <a:lvl1pPr marL="228600" indent="-228600" algn="l" defTabSz="914400" rtl="0" eaLnBrk="0" latin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defTabSz="914400" rtl="0" eaLnBrk="0" latin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defTabSz="914400" rtl="0" eaLnBrk="0" latin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defTabSz="914400" rtl="0" eaLnBrk="0" latin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defTabSz="914400" rtl="0" eaLnBrk="0" latin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indent="0" algn="ctr">
              <a:buNone/>
            </a:pPr>
            <a:r>
              <a:rPr lang="en-US" altLang="en-US" sz="1400" dirty="0">
                <a:latin typeface="Tahoma" pitchFamily="34" charset="0"/>
              </a:rPr>
              <a:t>Displays problem EFPs in effect as of PP26-01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1400" dirty="0"/>
          </a:p>
        </p:txBody>
      </p:sp>
      <p:sp>
        <p:nvSpPr>
          <p:cNvPr id="6" name="Text Box 17">
            <a:extLst>
              <a:ext uri="{FF2B5EF4-FFF2-40B4-BE49-F238E27FC236}">
                <a16:creationId xmlns:a16="http://schemas.microsoft.com/office/drawing/2014/main" id="{0E615899-E5D8-D6F3-27E0-0A1A78184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5124" y="1103719"/>
            <a:ext cx="2286000" cy="915988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dirty="0"/>
              <a:t>Example where no changes were made to FY26 EFPs</a:t>
            </a:r>
          </a:p>
        </p:txBody>
      </p:sp>
      <p:sp>
        <p:nvSpPr>
          <p:cNvPr id="12" name="AutoShape 1062">
            <a:extLst>
              <a:ext uri="{FF2B5EF4-FFF2-40B4-BE49-F238E27FC236}">
                <a16:creationId xmlns:a16="http://schemas.microsoft.com/office/drawing/2014/main" id="{8BC440F7-3CF4-8E7A-3163-6EC1BA7EC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1999" y="5358486"/>
            <a:ext cx="5099125" cy="780044"/>
          </a:xfrm>
          <a:prstGeom prst="wedgeRoundRectCallout">
            <a:avLst>
              <a:gd name="adj1" fmla="val 62009"/>
              <a:gd name="adj2" fmla="val -209949"/>
              <a:gd name="adj3" fmla="val 16667"/>
            </a:avLst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0" latinLnBrk="0" hangingPunct="0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defTabSz="457200" rtl="0" eaLnBrk="0" latinLnBrk="0" hangingPunct="0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defTabSz="457200" rtl="0" eaLnBrk="0" latinLnBrk="0" hangingPunct="0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defTabSz="457200" rtl="0" eaLnBrk="0" latinLnBrk="0" hangingPunct="0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defTabSz="457200" rtl="0" eaLnBrk="0" latinLnBrk="0" hangingPunct="0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indent="0" algn="ctr">
              <a:buNone/>
            </a:pPr>
            <a:r>
              <a:rPr lang="en-US" altLang="en-US" sz="1400" b="1" dirty="0"/>
              <a:t>ALERT!</a:t>
            </a:r>
            <a:r>
              <a:rPr lang="en-US" altLang="en-US" sz="1400" dirty="0"/>
              <a:t>  Funding sources expiring 7/01/25 were changed by the redirect process to charge your PCA</a:t>
            </a:r>
            <a:endParaRPr lang="en-US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18894912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B8D00B15-F685-F406-3277-1B2F6975C9AB}"/>
              </a:ext>
            </a:extLst>
          </p:cNvPr>
          <p:cNvSpPr txBox="1">
            <a:spLocks noChangeArrowheads="1"/>
          </p:cNvSpPr>
          <p:nvPr/>
        </p:nvSpPr>
        <p:spPr>
          <a:xfrm>
            <a:off x="1712889" y="432126"/>
            <a:ext cx="8766222" cy="86309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000" b="1" dirty="0">
                <a:latin typeface="Calibri" panose="020F0502020204030204" pitchFamily="34" charset="0"/>
              </a:rPr>
              <a:t>Key Dates Summary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90DCB7-0161-4976-2359-428E8C0871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960" y="1173480"/>
            <a:ext cx="9982199" cy="429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27500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B8D00B15-F685-F406-3277-1B2F6975C9AB}"/>
              </a:ext>
            </a:extLst>
          </p:cNvPr>
          <p:cNvSpPr txBox="1">
            <a:spLocks noChangeArrowheads="1"/>
          </p:cNvSpPr>
          <p:nvPr/>
        </p:nvSpPr>
        <p:spPr>
          <a:xfrm>
            <a:off x="1712889" y="335307"/>
            <a:ext cx="8766222" cy="86309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000" b="1" dirty="0">
                <a:latin typeface="Calibri" panose="020F0502020204030204" pitchFamily="34" charset="0"/>
              </a:rPr>
              <a:t>Tools for Checking EFPs</a:t>
            </a:r>
            <a:endParaRPr lang="en-US" altLang="en-US" sz="40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D40B23-2ACD-12E2-A30E-58FF7780AD9F}"/>
              </a:ext>
            </a:extLst>
          </p:cNvPr>
          <p:cNvSpPr txBox="1"/>
          <p:nvPr/>
        </p:nvSpPr>
        <p:spPr>
          <a:xfrm>
            <a:off x="731520" y="1396881"/>
            <a:ext cx="10525760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Calibri" panose="020F0502020204030204" pitchFamily="34" charset="0"/>
              </a:rPr>
              <a:t>Use Funding Summary Report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Main Menu&gt;Set Up HRMS&gt; Product Related&gt; Commitment Accounting&gt; Reports&gt; Funding Summary USA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Calibri" panose="020F0502020204030204" pitchFamily="34" charset="0"/>
              </a:rPr>
              <a:t>Use queries (recommend using pivot tables with download to Excel)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Main Menu&gt; Reporting Tools&gt; Query&gt; Query Viewer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altLang="en-US" dirty="0">
                <a:latin typeface="Calibri" panose="020F0502020204030204" pitchFamily="34" charset="0"/>
              </a:rPr>
              <a:t>UMB_CA_EFP_BY_EMPL_ID (one employee)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Calibri" panose="020F0502020204030204" pitchFamily="34" charset="0"/>
              </a:rPr>
              <a:t>UMB_CA_EFP_BY_EMPL_ID_CURR_SAL (current salary) </a:t>
            </a:r>
            <a:endParaRPr lang="en-US" altLang="en-US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Calibri" panose="020F0502020204030204" pitchFamily="34" charset="0"/>
              </a:rPr>
              <a:t>UMB_CA_EFP_BY_DEPT_ID (all employees)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Calibri" panose="020F0502020204030204" pitchFamily="34" charset="0"/>
              </a:rPr>
              <a:t>UMB_CA_EFP_BY_DEPT_ID_CURR_SAL (current salary) </a:t>
            </a:r>
            <a:endParaRPr lang="en-US" altLang="en-US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Calibri" panose="020F0502020204030204" pitchFamily="34" charset="0"/>
              </a:rPr>
              <a:t>UMB_CA_NO_EFP (for missing EFPs)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Calibri" panose="020F0502020204030204" pitchFamily="34" charset="0"/>
              </a:rPr>
              <a:t>UMB_CA_EFP_BY_PROJ_ID (check PCA)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Calibri" panose="020F0502020204030204" pitchFamily="34" charset="0"/>
              </a:rPr>
              <a:t>UMB_CA_EFP_BY_PROJ_ID_CURR_SAL (current salary)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1800" dirty="0"/>
              <a:t>UMB_CA_EFP_BY_COMBO_CODE (alternative to </a:t>
            </a:r>
            <a:r>
              <a:rPr lang="en-US" sz="1800" dirty="0" err="1"/>
              <a:t>proj</a:t>
            </a:r>
            <a:r>
              <a:rPr lang="en-US" sz="1800" dirty="0"/>
              <a:t> ID)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1800" dirty="0"/>
              <a:t>UMB_CA_EFP_BY_COMBOCD_CURR_SAL (current salary)</a:t>
            </a:r>
          </a:p>
          <a:p>
            <a:pPr lvl="1">
              <a:defRPr/>
            </a:pPr>
            <a:endParaRPr lang="en-US" sz="2800" dirty="0">
              <a:latin typeface="Calibri" panose="020F0502020204030204" pitchFamily="34" charset="0"/>
            </a:endParaRPr>
          </a:p>
          <a:p>
            <a:pPr lvl="1">
              <a:defRPr/>
            </a:pPr>
            <a:endParaRPr 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30030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B8D00B15-F685-F406-3277-1B2F6975C9AB}"/>
              </a:ext>
            </a:extLst>
          </p:cNvPr>
          <p:cNvSpPr txBox="1">
            <a:spLocks noChangeArrowheads="1"/>
          </p:cNvSpPr>
          <p:nvPr/>
        </p:nvSpPr>
        <p:spPr>
          <a:xfrm>
            <a:off x="1712889" y="335307"/>
            <a:ext cx="8766222" cy="86309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000" b="1" dirty="0">
                <a:latin typeface="Calibri" panose="020F0502020204030204" pitchFamily="34" charset="0"/>
              </a:rPr>
              <a:t>PP26-01 Reminders</a:t>
            </a:r>
            <a:endParaRPr lang="en-US" altLang="en-US" sz="40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D40B23-2ACD-12E2-A30E-58FF7780AD9F}"/>
              </a:ext>
            </a:extLst>
          </p:cNvPr>
          <p:cNvSpPr txBox="1"/>
          <p:nvPr/>
        </p:nvSpPr>
        <p:spPr>
          <a:xfrm>
            <a:off x="731520" y="1041175"/>
            <a:ext cx="10525760" cy="52506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lvl="1" indent="-457200">
              <a:spcBef>
                <a:spcPct val="60000"/>
              </a:spcBef>
              <a:buSzPct val="90000"/>
              <a:buFont typeface="Symbol" pitchFamily="18" charset="2"/>
              <a:buChar char="·"/>
            </a:pPr>
            <a:r>
              <a:rPr lang="en-US" altLang="en-US" sz="3200" dirty="0">
                <a:latin typeface="Calibri" panose="020F0502020204030204" pitchFamily="34" charset="0"/>
              </a:rPr>
              <a:t>Since we use the real service dates on the PA form, the earnings will be distributed to the appropriate fiscal year according to those dates</a:t>
            </a:r>
          </a:p>
          <a:p>
            <a:pPr marL="571500" lvl="1" indent="-457200">
              <a:spcBef>
                <a:spcPct val="60000"/>
              </a:spcBef>
              <a:buSzPct val="90000"/>
              <a:buFont typeface="Symbol" pitchFamily="18" charset="2"/>
              <a:buChar char="·"/>
            </a:pPr>
            <a:r>
              <a:rPr lang="en-US" altLang="en-US" sz="3200" dirty="0">
                <a:latin typeface="Calibri" panose="020F0502020204030204" pitchFamily="34" charset="0"/>
              </a:rPr>
              <a:t>Write the appropriate fiscal year on the top of the PA form</a:t>
            </a:r>
          </a:p>
          <a:p>
            <a:pPr marL="571500" lvl="1" indent="-457200">
              <a:spcBef>
                <a:spcPct val="60000"/>
              </a:spcBef>
              <a:buSzPct val="90000"/>
              <a:buFont typeface="Symbol" pitchFamily="18" charset="2"/>
              <a:buChar char="·"/>
            </a:pPr>
            <a:r>
              <a:rPr lang="en-US" altLang="en-US" sz="3200" dirty="0">
                <a:latin typeface="Calibri" panose="020F0502020204030204" pitchFamily="34" charset="0"/>
              </a:rPr>
              <a:t>If a Combo Code is not indicated on the PA form:</a:t>
            </a:r>
          </a:p>
          <a:p>
            <a:pPr marL="971550" lvl="2" indent="-457200">
              <a:spcBef>
                <a:spcPct val="60000"/>
              </a:spcBef>
              <a:buSzPct val="90000"/>
              <a:buFont typeface="Symbol" pitchFamily="18" charset="2"/>
              <a:buChar char="·"/>
            </a:pPr>
            <a:r>
              <a:rPr lang="en-US" altLang="en-US" sz="2400" dirty="0">
                <a:latin typeface="Calibri" panose="020F0502020204030204" pitchFamily="34" charset="0"/>
              </a:rPr>
              <a:t>Pay earnings prior to 7/1/25 will be distributed based on FY25 EFP(s)</a:t>
            </a:r>
          </a:p>
          <a:p>
            <a:pPr marL="971550" lvl="2" indent="-457200">
              <a:spcBef>
                <a:spcPct val="60000"/>
              </a:spcBef>
              <a:buSzPct val="90000"/>
              <a:buFont typeface="Symbol" pitchFamily="18" charset="2"/>
              <a:buChar char="·"/>
            </a:pPr>
            <a:r>
              <a:rPr lang="en-US" altLang="en-US" sz="2400" dirty="0">
                <a:latin typeface="Calibri" panose="020F0502020204030204" pitchFamily="34" charset="0"/>
              </a:rPr>
              <a:t>Pay earnings after or equal to 7/1/25 will be distributed based on FY26 EFP</a:t>
            </a:r>
          </a:p>
          <a:p>
            <a:pPr lvl="1">
              <a:defRPr/>
            </a:pPr>
            <a:endParaRPr lang="en-US" sz="2800" dirty="0">
              <a:latin typeface="Calibri" panose="020F0502020204030204" pitchFamily="34" charset="0"/>
            </a:endParaRPr>
          </a:p>
          <a:p>
            <a:pPr lvl="1">
              <a:defRPr/>
            </a:pPr>
            <a:endParaRPr 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192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B8D00B15-F685-F406-3277-1B2F6975C9AB}"/>
              </a:ext>
            </a:extLst>
          </p:cNvPr>
          <p:cNvSpPr txBox="1">
            <a:spLocks noChangeArrowheads="1"/>
          </p:cNvSpPr>
          <p:nvPr/>
        </p:nvSpPr>
        <p:spPr>
          <a:xfrm>
            <a:off x="1712889" y="335307"/>
            <a:ext cx="8766222" cy="86309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Calibri" panose="020F0502020204030204" pitchFamily="34" charset="0"/>
              </a:rPr>
              <a:t>FY26 Pending Fringe Benefit Rates</a:t>
            </a:r>
            <a:endParaRPr lang="en-US" altLang="en-US" sz="4000" b="1" dirty="0">
              <a:latin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D40B23-2ACD-12E2-A30E-58FF7780AD9F}"/>
              </a:ext>
            </a:extLst>
          </p:cNvPr>
          <p:cNvSpPr txBox="1"/>
          <p:nvPr/>
        </p:nvSpPr>
        <p:spPr>
          <a:xfrm>
            <a:off x="731520" y="994693"/>
            <a:ext cx="10213000" cy="557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Final approval has not yet been received 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A memo will be sent out to Campus to announce the Implementation of the approved Fringe Benefit Rate Agreement 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FY26 rates will be set up in HRMS from 26-01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The memo and rate agreement will be uploaded to our website</a:t>
            </a:r>
          </a:p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en-US" sz="3600" dirty="0">
                <a:hlinkClick r:id="rId2"/>
              </a:rPr>
              <a:t>https://www.umaryland.edu/cost/about-the-office/fringe-benefit/</a:t>
            </a:r>
            <a:endParaRPr lang="en-US" sz="3600" dirty="0"/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63289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B8D00B15-F685-F406-3277-1B2F6975C9AB}"/>
              </a:ext>
            </a:extLst>
          </p:cNvPr>
          <p:cNvSpPr txBox="1">
            <a:spLocks noChangeArrowheads="1"/>
          </p:cNvSpPr>
          <p:nvPr/>
        </p:nvSpPr>
        <p:spPr>
          <a:xfrm>
            <a:off x="1712889" y="432126"/>
            <a:ext cx="8766222" cy="86309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000" dirty="0">
                <a:latin typeface="Calibri" panose="020F0502020204030204" pitchFamily="34" charset="0"/>
              </a:rPr>
              <a:t>PP26-01 Payroll Adjustment Form</a:t>
            </a:r>
            <a:endParaRPr lang="en-US" altLang="en-US" sz="4000" b="1" dirty="0">
              <a:latin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F8568B-A0EE-A72C-380A-A9278F9B79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295222"/>
            <a:ext cx="9944100" cy="381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24352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B8D00B15-F685-F406-3277-1B2F6975C9AB}"/>
              </a:ext>
            </a:extLst>
          </p:cNvPr>
          <p:cNvSpPr txBox="1">
            <a:spLocks noChangeArrowheads="1"/>
          </p:cNvSpPr>
          <p:nvPr/>
        </p:nvSpPr>
        <p:spPr>
          <a:xfrm>
            <a:off x="1712889" y="173942"/>
            <a:ext cx="8766222" cy="86309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000" b="1" dirty="0">
                <a:latin typeface="Calibri" panose="020F0502020204030204" pitchFamily="34" charset="0"/>
              </a:rPr>
              <a:t>PP26-01 Reminders</a:t>
            </a:r>
            <a:endParaRPr lang="en-US" altLang="en-US" sz="40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D40B23-2ACD-12E2-A30E-58FF7780AD9F}"/>
              </a:ext>
            </a:extLst>
          </p:cNvPr>
          <p:cNvSpPr txBox="1"/>
          <p:nvPr/>
        </p:nvSpPr>
        <p:spPr>
          <a:xfrm>
            <a:off x="473336" y="1152795"/>
            <a:ext cx="10525760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lvl="1" indent="-457200">
              <a:spcBef>
                <a:spcPct val="60000"/>
              </a:spcBef>
              <a:buSzPct val="90000"/>
              <a:buFont typeface="Symbol" pitchFamily="18" charset="2"/>
              <a:buChar char="·"/>
            </a:pPr>
            <a:r>
              <a:rPr lang="en-US" altLang="en-US" sz="2200" dirty="0">
                <a:latin typeface="Calibri" panose="020F0502020204030204" pitchFamily="34" charset="0"/>
              </a:rPr>
              <a:t>The bi-weekly salary rate calculation is to divide the annual salary by the pay period factor.  </a:t>
            </a:r>
          </a:p>
          <a:p>
            <a:pPr marL="571500" lvl="1" indent="-457200">
              <a:spcBef>
                <a:spcPct val="60000"/>
              </a:spcBef>
              <a:buSzPct val="90000"/>
              <a:buFont typeface="Symbol" pitchFamily="18" charset="2"/>
              <a:buChar char="·"/>
            </a:pPr>
            <a:r>
              <a:rPr lang="en-US" altLang="en-US" sz="2200" dirty="0">
                <a:latin typeface="Calibri" panose="020F0502020204030204" pitchFamily="34" charset="0"/>
              </a:rPr>
              <a:t>Since FY26 is a non-leap year, the bi-weekly salary calculation will be calculated based on factor 26.07142857</a:t>
            </a:r>
          </a:p>
          <a:p>
            <a:pPr marL="800100" lvl="2">
              <a:spcBef>
                <a:spcPct val="60000"/>
              </a:spcBef>
              <a:buSzPct val="90000"/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Calibri" panose="020F0502020204030204" pitchFamily="34" charset="0"/>
              </a:rPr>
              <a:t>365 days divided by 14 days per pay period = 26.07142857</a:t>
            </a:r>
          </a:p>
          <a:p>
            <a:pPr marL="800100" lvl="2">
              <a:spcBef>
                <a:spcPct val="60000"/>
              </a:spcBef>
              <a:buSzPct val="90000"/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Calibri" panose="020F0502020204030204" pitchFamily="34" charset="0"/>
              </a:rPr>
              <a:t>Refer to FY Salary Calculation Charts- 14ths and 10ths</a:t>
            </a:r>
            <a:endParaRPr lang="en-US" altLang="en-US" sz="2200" dirty="0">
              <a:latin typeface="Calibri" panose="020F0502020204030204" pitchFamily="34" charset="0"/>
            </a:endParaRPr>
          </a:p>
          <a:p>
            <a:pPr lvl="1">
              <a:defRPr/>
            </a:pPr>
            <a:endParaRPr 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52821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B8D00B15-F685-F406-3277-1B2F6975C9AB}"/>
              </a:ext>
            </a:extLst>
          </p:cNvPr>
          <p:cNvSpPr txBox="1">
            <a:spLocks noChangeArrowheads="1"/>
          </p:cNvSpPr>
          <p:nvPr/>
        </p:nvSpPr>
        <p:spPr>
          <a:xfrm>
            <a:off x="1712889" y="504142"/>
            <a:ext cx="8766222" cy="86309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000" b="1" dirty="0">
                <a:latin typeface="Calibri" panose="020F0502020204030204" pitchFamily="34" charset="0"/>
              </a:rPr>
              <a:t>PP26-01 Reminders</a:t>
            </a:r>
            <a:endParaRPr lang="en-US" altLang="en-US" sz="40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D40B23-2ACD-12E2-A30E-58FF7780AD9F}"/>
              </a:ext>
            </a:extLst>
          </p:cNvPr>
          <p:cNvSpPr txBox="1"/>
          <p:nvPr/>
        </p:nvSpPr>
        <p:spPr>
          <a:xfrm>
            <a:off x="473336" y="1596437"/>
            <a:ext cx="10525760" cy="3274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lvl="1" indent="-457200">
              <a:spcBef>
                <a:spcPct val="60000"/>
              </a:spcBef>
              <a:buSzPct val="90000"/>
              <a:buFont typeface="Symbol" pitchFamily="18" charset="2"/>
              <a:buChar char="·"/>
            </a:pPr>
            <a:r>
              <a:rPr lang="en-US" altLang="en-US" sz="2200" dirty="0">
                <a:latin typeface="Calibri" panose="020F0502020204030204" pitchFamily="34" charset="0"/>
              </a:rPr>
              <a:t>Salary Pay is calculated on 14ths – </a:t>
            </a:r>
          </a:p>
          <a:p>
            <a:pPr marL="1028700" lvl="2" indent="-457200">
              <a:spcBef>
                <a:spcPct val="60000"/>
              </a:spcBef>
              <a:buSzPct val="90000"/>
              <a:buFont typeface="Symbol" pitchFamily="18" charset="2"/>
              <a:buChar char="·"/>
            </a:pPr>
            <a:r>
              <a:rPr lang="en-US" altLang="en-US" sz="2200" dirty="0">
                <a:latin typeface="Calibri" panose="020F0502020204030204" pitchFamily="34" charset="0"/>
              </a:rPr>
              <a:t>New Hires:  </a:t>
            </a:r>
          </a:p>
          <a:p>
            <a:pPr marL="1485900" lvl="3" indent="-457200">
              <a:spcBef>
                <a:spcPct val="60000"/>
              </a:spcBef>
              <a:buSzPct val="90000"/>
              <a:buFont typeface="Symbol" pitchFamily="18" charset="2"/>
              <a:buChar char="·"/>
            </a:pPr>
            <a:r>
              <a:rPr lang="en-US" altLang="en-US" sz="2200" dirty="0">
                <a:latin typeface="Calibri" panose="020F0502020204030204" pitchFamily="34" charset="0"/>
              </a:rPr>
              <a:t>New faculty/exempt employees- Hire effective Monday, 6/30/25 will receive 13/14ths pay</a:t>
            </a:r>
          </a:p>
          <a:p>
            <a:pPr marL="1485900" lvl="3" indent="-457200">
              <a:spcBef>
                <a:spcPct val="60000"/>
              </a:spcBef>
              <a:buSzPct val="90000"/>
              <a:buFont typeface="Symbol" pitchFamily="18" charset="2"/>
              <a:buChar char="·"/>
            </a:pPr>
            <a:r>
              <a:rPr lang="en-US" altLang="en-US" sz="2200" dirty="0">
                <a:latin typeface="Calibri" panose="020F0502020204030204" pitchFamily="34" charset="0"/>
              </a:rPr>
              <a:t>New faculty/exempt employees- Hire effective Sunday, 6/29/25 will receive a full bi-weekly pay 14/14</a:t>
            </a:r>
            <a:r>
              <a:rPr lang="en-US" altLang="en-US" sz="2200" baseline="30000" dirty="0">
                <a:latin typeface="Calibri" panose="020F0502020204030204" pitchFamily="34" charset="0"/>
              </a:rPr>
              <a:t>th</a:t>
            </a:r>
            <a:r>
              <a:rPr lang="en-US" altLang="en-US" sz="2200" dirty="0">
                <a:latin typeface="Calibri" panose="020F0502020204030204" pitchFamily="34" charset="0"/>
              </a:rPr>
              <a:t> </a:t>
            </a:r>
          </a:p>
          <a:p>
            <a:pPr marL="1485900" lvl="3" indent="-457200">
              <a:spcBef>
                <a:spcPct val="60000"/>
              </a:spcBef>
              <a:buSzPct val="90000"/>
              <a:buFont typeface="Symbol" pitchFamily="18" charset="2"/>
              <a:buChar char="·"/>
            </a:pPr>
            <a:r>
              <a:rPr lang="en-US" altLang="en-US" sz="2200" dirty="0">
                <a:latin typeface="Calibri" panose="020F0502020204030204" pitchFamily="34" charset="0"/>
              </a:rPr>
              <a:t>Non Exempt employees- Hire effective 6/30/25, pay is based on hours work </a:t>
            </a:r>
            <a:endParaRPr 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53279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B8D00B15-F685-F406-3277-1B2F6975C9AB}"/>
              </a:ext>
            </a:extLst>
          </p:cNvPr>
          <p:cNvSpPr txBox="1">
            <a:spLocks noChangeArrowheads="1"/>
          </p:cNvSpPr>
          <p:nvPr/>
        </p:nvSpPr>
        <p:spPr>
          <a:xfrm>
            <a:off x="1712889" y="718126"/>
            <a:ext cx="8766222" cy="86309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000" b="1" dirty="0">
                <a:latin typeface="Calibri" panose="020F0502020204030204" pitchFamily="34" charset="0"/>
              </a:rPr>
              <a:t>PP26-01 Reminders</a:t>
            </a:r>
            <a:endParaRPr lang="en-US" altLang="en-US" sz="40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D40B23-2ACD-12E2-A30E-58FF7780AD9F}"/>
              </a:ext>
            </a:extLst>
          </p:cNvPr>
          <p:cNvSpPr txBox="1"/>
          <p:nvPr/>
        </p:nvSpPr>
        <p:spPr>
          <a:xfrm>
            <a:off x="473335" y="1668887"/>
            <a:ext cx="10525760" cy="5189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lvl="1" indent="-457200">
              <a:spcBef>
                <a:spcPct val="60000"/>
              </a:spcBef>
              <a:buSzPct val="90000"/>
              <a:buFont typeface="Symbol" pitchFamily="18" charset="2"/>
              <a:buChar char="·"/>
            </a:pPr>
            <a:r>
              <a:rPr lang="en-US" altLang="en-US" sz="2200" dirty="0">
                <a:latin typeface="Calibri" panose="020F0502020204030204" pitchFamily="34" charset="0"/>
              </a:rPr>
              <a:t>Salary Pay is calculated on 14ths – </a:t>
            </a:r>
          </a:p>
          <a:p>
            <a:pPr marL="1028700" lvl="2" indent="-457200">
              <a:spcBef>
                <a:spcPct val="60000"/>
              </a:spcBef>
              <a:buSzPct val="90000"/>
              <a:buFont typeface="Symbol" pitchFamily="18" charset="2"/>
              <a:buChar char="·"/>
            </a:pPr>
            <a:r>
              <a:rPr lang="en-US" altLang="en-US" sz="2200" dirty="0">
                <a:latin typeface="Calibri" panose="020F0502020204030204" pitchFamily="34" charset="0"/>
              </a:rPr>
              <a:t>Terminations:</a:t>
            </a:r>
          </a:p>
          <a:p>
            <a:pPr marL="1485900" lvl="3" indent="-457200">
              <a:spcBef>
                <a:spcPct val="60000"/>
              </a:spcBef>
              <a:buSzPct val="90000"/>
              <a:buFont typeface="Symbol" pitchFamily="18" charset="2"/>
              <a:buChar char="·"/>
            </a:pPr>
            <a:r>
              <a:rPr lang="en-US" altLang="en-US" sz="2200" dirty="0">
                <a:latin typeface="Calibri" panose="020F0502020204030204" pitchFamily="34" charset="0"/>
              </a:rPr>
              <a:t>Effective Sunday, 6/29/25 (last day Saturday, 6/28/25), employee will not receive a paycheck</a:t>
            </a:r>
          </a:p>
          <a:p>
            <a:pPr marL="1485900" lvl="3" indent="-457200">
              <a:spcBef>
                <a:spcPct val="60000"/>
              </a:spcBef>
              <a:buSzPct val="90000"/>
              <a:buFont typeface="Symbol" pitchFamily="18" charset="2"/>
              <a:buChar char="·"/>
            </a:pPr>
            <a:r>
              <a:rPr lang="en-US" altLang="en-US" sz="2200" dirty="0">
                <a:latin typeface="Calibri" panose="020F0502020204030204" pitchFamily="34" charset="0"/>
              </a:rPr>
              <a:t>Effective Monday, 6/30/25 (last day Sunday, 6/29/25), employee will receive 1/14th pay, departments will send us a PAF to remove 1/14</a:t>
            </a:r>
            <a:r>
              <a:rPr lang="en-US" altLang="en-US" sz="2200" baseline="30000" dirty="0">
                <a:latin typeface="Calibri" panose="020F0502020204030204" pitchFamily="34" charset="0"/>
              </a:rPr>
              <a:t>th</a:t>
            </a:r>
            <a:r>
              <a:rPr lang="en-US" altLang="en-US" sz="2200" dirty="0">
                <a:latin typeface="Calibri" panose="020F0502020204030204" pitchFamily="34" charset="0"/>
              </a:rPr>
              <a:t> pay</a:t>
            </a:r>
          </a:p>
          <a:p>
            <a:pPr marL="1485900" lvl="3" indent="-457200">
              <a:spcBef>
                <a:spcPct val="60000"/>
              </a:spcBef>
              <a:buSzPct val="90000"/>
              <a:buFont typeface="Symbol" pitchFamily="18" charset="2"/>
              <a:buChar char="·"/>
            </a:pPr>
            <a:r>
              <a:rPr lang="en-US" altLang="en-US" sz="2200" dirty="0">
                <a:latin typeface="Calibri" panose="020F0502020204030204" pitchFamily="34" charset="0"/>
              </a:rPr>
              <a:t>Effective Tuesday, 7/1/25 (last day Monday, 6/30/25), employee will receive 2/14ths pay</a:t>
            </a:r>
          </a:p>
          <a:p>
            <a:pPr marL="1485900" lvl="3" indent="-457200">
              <a:spcBef>
                <a:spcPct val="60000"/>
              </a:spcBef>
              <a:buSzPct val="90000"/>
              <a:buFont typeface="Symbol" pitchFamily="18" charset="2"/>
              <a:buChar char="·"/>
            </a:pPr>
            <a:endParaRPr lang="en-US" altLang="en-US" sz="2200" dirty="0">
              <a:latin typeface="Calibri" panose="020F0502020204030204" pitchFamily="34" charset="0"/>
            </a:endParaRPr>
          </a:p>
          <a:p>
            <a:pPr marL="1485900" lvl="3" indent="-457200">
              <a:spcBef>
                <a:spcPct val="60000"/>
              </a:spcBef>
              <a:buSzPct val="90000"/>
              <a:buFont typeface="Symbol" pitchFamily="18" charset="2"/>
              <a:buChar char="·"/>
            </a:pPr>
            <a:endParaRPr lang="en-US" altLang="en-US" sz="2200" dirty="0">
              <a:latin typeface="Calibri" panose="020F0502020204030204" pitchFamily="34" charset="0"/>
            </a:endParaRPr>
          </a:p>
          <a:p>
            <a:pPr lvl="1">
              <a:defRPr/>
            </a:pPr>
            <a:endParaRPr 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79189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B8D00B15-F685-F406-3277-1B2F6975C9AB}"/>
              </a:ext>
            </a:extLst>
          </p:cNvPr>
          <p:cNvSpPr txBox="1">
            <a:spLocks noChangeArrowheads="1"/>
          </p:cNvSpPr>
          <p:nvPr/>
        </p:nvSpPr>
        <p:spPr>
          <a:xfrm>
            <a:off x="1712889" y="173942"/>
            <a:ext cx="8766222" cy="86309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000" b="1" dirty="0">
                <a:latin typeface="Calibri" panose="020F0502020204030204" pitchFamily="34" charset="0"/>
              </a:rPr>
              <a:t>PP26-01 Reminders</a:t>
            </a:r>
            <a:endParaRPr lang="en-US" altLang="en-US" sz="40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D40B23-2ACD-12E2-A30E-58FF7780AD9F}"/>
              </a:ext>
            </a:extLst>
          </p:cNvPr>
          <p:cNvSpPr txBox="1"/>
          <p:nvPr/>
        </p:nvSpPr>
        <p:spPr>
          <a:xfrm>
            <a:off x="833120" y="998313"/>
            <a:ext cx="10525760" cy="54230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lvl="1" indent="-457200">
              <a:spcBef>
                <a:spcPct val="60000"/>
              </a:spcBef>
              <a:buSzPct val="90000"/>
              <a:buFont typeface="Symbol" pitchFamily="18" charset="2"/>
              <a:buChar char="·"/>
            </a:pPr>
            <a:r>
              <a:rPr lang="en-US" altLang="en-US" sz="2800" dirty="0">
                <a:latin typeface="Calibri" panose="020F0502020204030204" pitchFamily="34" charset="0"/>
              </a:rPr>
              <a:t>Calculation charts have been updated and published on OOTC- Payroll Services website at </a:t>
            </a:r>
            <a:r>
              <a:rPr lang="en-US" sz="2400" dirty="0">
                <a:hlinkClick r:id="rId2"/>
              </a:rPr>
              <a:t>Calendars - Payroll Services (umaryland.edu)</a:t>
            </a:r>
            <a:endParaRPr lang="en-US" altLang="en-US" sz="2400" dirty="0">
              <a:latin typeface="Calibri" panose="020F0502020204030204" pitchFamily="34" charset="0"/>
            </a:endParaRPr>
          </a:p>
          <a:p>
            <a:pPr marL="971550" lvl="2" indent="-457200">
              <a:spcBef>
                <a:spcPct val="60000"/>
              </a:spcBef>
              <a:buSzPct val="90000"/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Calibri" panose="020F0502020204030204" pitchFamily="34" charset="0"/>
              </a:rPr>
              <a:t>Payroll Calendar (only FY25)</a:t>
            </a:r>
          </a:p>
          <a:p>
            <a:pPr marL="971550" lvl="2" indent="-457200">
              <a:spcBef>
                <a:spcPct val="60000"/>
              </a:spcBef>
              <a:buSzPct val="90000"/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Calibri" panose="020F0502020204030204" pitchFamily="34" charset="0"/>
              </a:rPr>
              <a:t>Pay Date Schedule</a:t>
            </a:r>
          </a:p>
          <a:p>
            <a:pPr marL="971550" lvl="2" indent="-457200">
              <a:spcBef>
                <a:spcPct val="60000"/>
              </a:spcBef>
              <a:buSzPct val="90000"/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Calibri" panose="020F0502020204030204" pitchFamily="34" charset="0"/>
              </a:rPr>
              <a:t>CA Calendar</a:t>
            </a:r>
          </a:p>
          <a:p>
            <a:pPr marL="971550" lvl="2" indent="-457200">
              <a:spcBef>
                <a:spcPct val="60000"/>
              </a:spcBef>
              <a:buSzPct val="90000"/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Calibri" panose="020F0502020204030204" pitchFamily="34" charset="0"/>
              </a:rPr>
              <a:t>FY Salary Calculation Chart – 10ths</a:t>
            </a:r>
          </a:p>
          <a:p>
            <a:pPr marL="971550" lvl="2" indent="-457200">
              <a:spcBef>
                <a:spcPct val="60000"/>
              </a:spcBef>
              <a:buSzPct val="90000"/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Calibri" panose="020F0502020204030204" pitchFamily="34" charset="0"/>
              </a:rPr>
              <a:t>FY Salary Calculation Chart – 14ths</a:t>
            </a:r>
          </a:p>
          <a:p>
            <a:pPr marL="514350" lvl="2">
              <a:spcBef>
                <a:spcPct val="60000"/>
              </a:spcBef>
              <a:buSzPct val="90000"/>
            </a:pPr>
            <a:endParaRPr lang="en-US" altLang="en-US" sz="2400" dirty="0">
              <a:latin typeface="Calibri" panose="020F0502020204030204" pitchFamily="34" charset="0"/>
            </a:endParaRPr>
          </a:p>
          <a:p>
            <a:pPr lvl="1">
              <a:defRPr/>
            </a:pPr>
            <a:endParaRPr lang="en-US" sz="2800" dirty="0">
              <a:latin typeface="Calibri" panose="020F0502020204030204" pitchFamily="34" charset="0"/>
            </a:endParaRPr>
          </a:p>
          <a:p>
            <a:pPr lvl="1">
              <a:defRPr/>
            </a:pPr>
            <a:endParaRPr 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0055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B8D00B15-F685-F406-3277-1B2F6975C9AB}"/>
              </a:ext>
            </a:extLst>
          </p:cNvPr>
          <p:cNvSpPr txBox="1">
            <a:spLocks noChangeArrowheads="1"/>
          </p:cNvSpPr>
          <p:nvPr/>
        </p:nvSpPr>
        <p:spPr>
          <a:xfrm>
            <a:off x="1712889" y="173942"/>
            <a:ext cx="8766222" cy="86309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000" b="1" dirty="0">
                <a:latin typeface="Calibri" panose="020F0502020204030204" pitchFamily="34" charset="0"/>
              </a:rPr>
              <a:t>Payroll Calendar</a:t>
            </a:r>
            <a:endParaRPr lang="en-US" altLang="en-US" sz="40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D40B23-2ACD-12E2-A30E-58FF7780AD9F}"/>
              </a:ext>
            </a:extLst>
          </p:cNvPr>
          <p:cNvSpPr txBox="1"/>
          <p:nvPr/>
        </p:nvSpPr>
        <p:spPr>
          <a:xfrm>
            <a:off x="473336" y="889023"/>
            <a:ext cx="10525760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lvl="1" indent="-457200">
              <a:spcBef>
                <a:spcPct val="60000"/>
              </a:spcBef>
              <a:buSzPct val="90000"/>
              <a:buFont typeface="Symbol" pitchFamily="18" charset="2"/>
              <a:buChar char="·"/>
            </a:pPr>
            <a:r>
              <a:rPr lang="en-US" altLang="en-US" sz="2400" dirty="0">
                <a:latin typeface="Calibri" panose="020F0502020204030204" pitchFamily="34" charset="0"/>
              </a:rPr>
              <a:t>Payroll Adjustment Forms (PAFs) due early due to holidays: </a:t>
            </a:r>
          </a:p>
          <a:p>
            <a:pPr marL="971550" lvl="2" indent="-457200">
              <a:spcBef>
                <a:spcPct val="60000"/>
              </a:spcBef>
              <a:buSzPct val="90000"/>
              <a:buFont typeface="Symbol" pitchFamily="18" charset="2"/>
              <a:buChar char="·"/>
            </a:pPr>
            <a:r>
              <a:rPr lang="en-US" altLang="en-US" sz="2400" dirty="0">
                <a:latin typeface="Calibri" panose="020F0502020204030204" pitchFamily="34" charset="0"/>
              </a:rPr>
              <a:t>PP25-24 (5/18-5/31/25):  PAFs are due on 5/22/25, payroll processing begins Tuesday, 5/27/25</a:t>
            </a:r>
          </a:p>
          <a:p>
            <a:pPr marL="971550" lvl="2" indent="-457200">
              <a:spcBef>
                <a:spcPct val="60000"/>
              </a:spcBef>
              <a:buSzPct val="90000"/>
              <a:buFont typeface="Symbol" pitchFamily="18" charset="2"/>
              <a:buChar char="·"/>
            </a:pPr>
            <a:r>
              <a:rPr lang="en-US" altLang="en-US" sz="2400" dirty="0">
                <a:latin typeface="Calibri" panose="020F0502020204030204" pitchFamily="34" charset="0"/>
              </a:rPr>
              <a:t>PP25-25 (6/1-6/14/25):  PAFs are due on 6/6/25, payroll processing begins Tuesday, 6/10/25</a:t>
            </a:r>
          </a:p>
          <a:p>
            <a:pPr marL="971550" lvl="2" indent="-457200">
              <a:spcBef>
                <a:spcPct val="60000"/>
              </a:spcBef>
              <a:buSzPct val="90000"/>
              <a:buFont typeface="Symbol" pitchFamily="18" charset="2"/>
              <a:buChar char="·"/>
            </a:pPr>
            <a:r>
              <a:rPr lang="en-US" altLang="en-US" sz="2400" dirty="0">
                <a:latin typeface="Calibri" panose="020F0502020204030204" pitchFamily="34" charset="0"/>
              </a:rPr>
              <a:t>PP25-26 (6/15-6/18/25):  PAFs are due on 6/18/25, payroll processing   begins Tuesday, 6/24/25</a:t>
            </a:r>
          </a:p>
          <a:p>
            <a:pPr marL="971550" lvl="2" indent="-457200">
              <a:spcBef>
                <a:spcPct val="60000"/>
              </a:spcBef>
              <a:buSzPct val="90000"/>
              <a:buFont typeface="Symbol" pitchFamily="18" charset="2"/>
              <a:buChar char="·"/>
            </a:pPr>
            <a:r>
              <a:rPr lang="en-US" altLang="en-US" sz="2400" dirty="0">
                <a:latin typeface="Calibri" panose="020F0502020204030204" pitchFamily="34" charset="0"/>
              </a:rPr>
              <a:t>PP26-01 (6/29-7/12/25):  PAFs are due on 7/2/25, payroll processing   begins Tuesday, 7/8/25</a:t>
            </a:r>
          </a:p>
          <a:p>
            <a:pPr marL="514350" lvl="2">
              <a:spcBef>
                <a:spcPct val="60000"/>
              </a:spcBef>
              <a:buSzPct val="90000"/>
            </a:pPr>
            <a:endParaRPr lang="en-US" altLang="en-US" sz="2400" dirty="0">
              <a:latin typeface="Calibri" panose="020F0502020204030204" pitchFamily="34" charset="0"/>
            </a:endParaRPr>
          </a:p>
          <a:p>
            <a:pPr lvl="1">
              <a:defRPr/>
            </a:pPr>
            <a:endParaRPr lang="en-US" sz="2800" dirty="0">
              <a:latin typeface="Calibri" panose="020F0502020204030204" pitchFamily="34" charset="0"/>
            </a:endParaRPr>
          </a:p>
          <a:p>
            <a:pPr lvl="1">
              <a:defRPr/>
            </a:pPr>
            <a:endParaRPr 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54943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37DFB56-7377-6720-57ED-FA0D3CA2330E}"/>
              </a:ext>
            </a:extLst>
          </p:cNvPr>
          <p:cNvSpPr txBox="1"/>
          <p:nvPr/>
        </p:nvSpPr>
        <p:spPr>
          <a:xfrm>
            <a:off x="612742" y="621037"/>
            <a:ext cx="112556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latin typeface="Calibri" panose="020F0502020204030204" pitchFamily="34" charset="0"/>
              </a:rPr>
              <a:t>                      Questions or Comments</a:t>
            </a:r>
            <a:endParaRPr lang="en-US" sz="4000" dirty="0"/>
          </a:p>
        </p:txBody>
      </p:sp>
      <p:pic>
        <p:nvPicPr>
          <p:cNvPr id="4" name="Picture 2" descr="C:\Documents and Settings\sbeckerman\Local Settings\Temporary Internet Files\Content.IE5\OPI26J8K\MC900434403[1].wmf">
            <a:extLst>
              <a:ext uri="{FF2B5EF4-FFF2-40B4-BE49-F238E27FC236}">
                <a16:creationId xmlns:a16="http://schemas.microsoft.com/office/drawing/2014/main" id="{040F640D-2DE1-8118-9A1A-F020A4B2E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1896" y="2049979"/>
            <a:ext cx="2174020" cy="30456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83586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53B588-C781-0C1B-1BBB-451ADE8EC2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368AFB9B-BE80-F11E-589A-72B6A3A36280}"/>
              </a:ext>
            </a:extLst>
          </p:cNvPr>
          <p:cNvSpPr txBox="1">
            <a:spLocks noChangeArrowheads="1"/>
          </p:cNvSpPr>
          <p:nvPr/>
        </p:nvSpPr>
        <p:spPr>
          <a:xfrm>
            <a:off x="923826" y="231612"/>
            <a:ext cx="9794449" cy="86309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Calibri" panose="020F0502020204030204" pitchFamily="34" charset="0"/>
              </a:rPr>
              <a:t>FY26 Fringe Benefit Rates – Pending Approval</a:t>
            </a:r>
            <a:endParaRPr lang="en-US" altLang="en-US" sz="4000" b="1" dirty="0">
              <a:latin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A0F24D-DBAD-904A-8880-AAD154ECABAB}"/>
              </a:ext>
            </a:extLst>
          </p:cNvPr>
          <p:cNvSpPr txBox="1"/>
          <p:nvPr/>
        </p:nvSpPr>
        <p:spPr>
          <a:xfrm>
            <a:off x="731519" y="994693"/>
            <a:ext cx="10552365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/>
              <a:t>Final approval has not yet been received </a:t>
            </a:r>
          </a:p>
          <a:p>
            <a:pPr marL="1485900" lvl="2" indent="-571500">
              <a:buFont typeface="Wingdings" panose="05000000000000000000" pitchFamily="2" charset="2"/>
              <a:buChar char="Ø"/>
            </a:pPr>
            <a:r>
              <a:rPr lang="en-US" sz="3200" dirty="0"/>
              <a:t>Changes in Federal Cost Accounting Standards office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/>
              <a:t>A memo will be sent out to Campus to announce the Implementation of the approved Fringe Benefit Rate Agreement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/>
              <a:t>FY26 rates will be set up in HRMS from 26-01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/>
              <a:t>The memo and rate agreement will be uploaded to our website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3200" dirty="0">
                <a:hlinkClick r:id="rId2"/>
              </a:rPr>
              <a:t>https://www.umaryland.edu/cost/about-the-office/fringe-benefit/</a:t>
            </a:r>
            <a:endParaRPr lang="en-US" sz="3200" dirty="0"/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831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CC2A26-1850-58C0-7D8C-F778552ADD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91B605D6-75D6-5F83-1BA9-51B6453FBA28}"/>
              </a:ext>
            </a:extLst>
          </p:cNvPr>
          <p:cNvSpPr txBox="1">
            <a:spLocks noChangeArrowheads="1"/>
          </p:cNvSpPr>
          <p:nvPr/>
        </p:nvSpPr>
        <p:spPr>
          <a:xfrm>
            <a:off x="923826" y="98263"/>
            <a:ext cx="9794449" cy="60658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Calibri" panose="020F0502020204030204" pitchFamily="34" charset="0"/>
              </a:rPr>
              <a:t>FY26 Fringe Benefit Rates – Pending Approval</a:t>
            </a:r>
            <a:endParaRPr lang="en-US" altLang="en-US" sz="4000" b="1" dirty="0">
              <a:latin typeface="Calibri" panose="020F050202020403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3D6B344-E39B-7282-249E-A816532B62CA}"/>
              </a:ext>
            </a:extLst>
          </p:cNvPr>
          <p:cNvGraphicFramePr>
            <a:graphicFrameLocks noGrp="1"/>
          </p:cNvGraphicFramePr>
          <p:nvPr/>
        </p:nvGraphicFramePr>
        <p:xfrm>
          <a:off x="1026772" y="696331"/>
          <a:ext cx="9441204" cy="4778580"/>
        </p:xfrm>
        <a:graphic>
          <a:graphicData uri="http://schemas.openxmlformats.org/drawingml/2006/table">
            <a:tbl>
              <a:tblPr/>
              <a:tblGrid>
                <a:gridCol w="2154825">
                  <a:extLst>
                    <a:ext uri="{9D8B030D-6E8A-4147-A177-3AD203B41FA5}">
                      <a16:colId xmlns:a16="http://schemas.microsoft.com/office/drawing/2014/main" val="1933004314"/>
                    </a:ext>
                  </a:extLst>
                </a:gridCol>
                <a:gridCol w="3928911">
                  <a:extLst>
                    <a:ext uri="{9D8B030D-6E8A-4147-A177-3AD203B41FA5}">
                      <a16:colId xmlns:a16="http://schemas.microsoft.com/office/drawing/2014/main" val="663170671"/>
                    </a:ext>
                  </a:extLst>
                </a:gridCol>
                <a:gridCol w="462467">
                  <a:extLst>
                    <a:ext uri="{9D8B030D-6E8A-4147-A177-3AD203B41FA5}">
                      <a16:colId xmlns:a16="http://schemas.microsoft.com/office/drawing/2014/main" val="4206340547"/>
                    </a:ext>
                  </a:extLst>
                </a:gridCol>
                <a:gridCol w="1021456">
                  <a:extLst>
                    <a:ext uri="{9D8B030D-6E8A-4147-A177-3AD203B41FA5}">
                      <a16:colId xmlns:a16="http://schemas.microsoft.com/office/drawing/2014/main" val="3406063131"/>
                    </a:ext>
                  </a:extLst>
                </a:gridCol>
                <a:gridCol w="1873545">
                  <a:extLst>
                    <a:ext uri="{9D8B030D-6E8A-4147-A177-3AD203B41FA5}">
                      <a16:colId xmlns:a16="http://schemas.microsoft.com/office/drawing/2014/main" val="544063017"/>
                    </a:ext>
                  </a:extLst>
                </a:gridCol>
              </a:tblGrid>
              <a:tr h="4124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951" marR="6951" marT="695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Apply to Accounts</a:t>
                      </a:r>
                    </a:p>
                  </a:txBody>
                  <a:tcPr marL="83412" marR="6951" marT="695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FY25</a:t>
                      </a:r>
                    </a:p>
                  </a:txBody>
                  <a:tcPr marL="6951" marR="6951" marT="695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FY26+ (Proposed)</a:t>
                      </a:r>
                    </a:p>
                  </a:txBody>
                  <a:tcPr marL="6951" marR="6951" marT="695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Costs Recorded In Account</a:t>
                      </a:r>
                    </a:p>
                  </a:txBody>
                  <a:tcPr marL="6951" marR="6951" marT="695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6793492"/>
                  </a:ext>
                </a:extLst>
              </a:tr>
              <a:tr h="172523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Faculty</a:t>
                      </a:r>
                    </a:p>
                  </a:txBody>
                  <a:tcPr marL="83412" marR="6951" marT="695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1011 – Faculty 9/10 mo. </a:t>
                      </a:r>
                    </a:p>
                  </a:txBody>
                  <a:tcPr marL="6951" marR="6951" marT="695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28.5%</a:t>
                      </a:r>
                    </a:p>
                  </a:txBody>
                  <a:tcPr marL="6951" marR="6951" marT="695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29.3%</a:t>
                      </a:r>
                    </a:p>
                  </a:txBody>
                  <a:tcPr marL="6951" marR="6951" marT="695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2790 – Fringe rate Faculty</a:t>
                      </a:r>
                    </a:p>
                  </a:txBody>
                  <a:tcPr marL="6951" marR="6951" marT="695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9974474"/>
                  </a:ext>
                </a:extLst>
              </a:tr>
              <a:tr h="1725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1012 – Faculty 12 mo.</a:t>
                      </a:r>
                    </a:p>
                  </a:txBody>
                  <a:tcPr marL="6951" marR="6951" marT="695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7787471"/>
                  </a:ext>
                </a:extLst>
              </a:tr>
              <a:tr h="172523">
                <a:tc rowSpan="3"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Staff</a:t>
                      </a:r>
                    </a:p>
                  </a:txBody>
                  <a:tcPr marL="83412" marR="6951" marT="695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1013 – Exempt staff</a:t>
                      </a:r>
                    </a:p>
                  </a:txBody>
                  <a:tcPr marL="6951" marR="6951" marT="695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39.1%</a:t>
                      </a:r>
                    </a:p>
                  </a:txBody>
                  <a:tcPr marL="6951" marR="6951" marT="695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38.4%</a:t>
                      </a:r>
                    </a:p>
                  </a:txBody>
                  <a:tcPr marL="6951" marR="6951" marT="695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2791 – Fringe rate Staff</a:t>
                      </a:r>
                    </a:p>
                  </a:txBody>
                  <a:tcPr marL="6951" marR="6951" marT="695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4602110"/>
                  </a:ext>
                </a:extLst>
              </a:tr>
              <a:tr h="1725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1014 – Non-exempt staff</a:t>
                      </a:r>
                    </a:p>
                  </a:txBody>
                  <a:tcPr marL="6951" marR="6951" marT="695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4872662"/>
                  </a:ext>
                </a:extLst>
              </a:tr>
              <a:tr h="1725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2194 – Non-exempt GED Program</a:t>
                      </a:r>
                    </a:p>
                  </a:txBody>
                  <a:tcPr marL="6951" marR="6951" marT="695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4502825"/>
                  </a:ext>
                </a:extLst>
              </a:tr>
              <a:tr h="172523">
                <a:tc rowSpan="12"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Legislated Benefit</a:t>
                      </a:r>
                    </a:p>
                  </a:txBody>
                  <a:tcPr marL="83412" marR="6951" marT="695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2071 – Faculty</a:t>
                      </a:r>
                    </a:p>
                  </a:txBody>
                  <a:tcPr marL="6951" marR="6951" marT="695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 rowSpan="12"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8.2%</a:t>
                      </a:r>
                    </a:p>
                  </a:txBody>
                  <a:tcPr marL="6951" marR="6951" marT="695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rowSpan="12"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8.2%</a:t>
                      </a:r>
                    </a:p>
                  </a:txBody>
                  <a:tcPr marL="6951" marR="6951" marT="695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rowSpan="12"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2793 – Fringe rate Legislated Benefit</a:t>
                      </a:r>
                    </a:p>
                  </a:txBody>
                  <a:tcPr marL="6951" marR="6951" marT="695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2226736"/>
                  </a:ext>
                </a:extLst>
              </a:tr>
              <a:tr h="1725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2072 – Exempt staff (C1)</a:t>
                      </a:r>
                    </a:p>
                  </a:txBody>
                  <a:tcPr marL="6951" marR="6951" marT="695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383278"/>
                  </a:ext>
                </a:extLst>
              </a:tr>
              <a:tr h="1725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2073 – Non-exempt staff (C1)</a:t>
                      </a:r>
                    </a:p>
                  </a:txBody>
                  <a:tcPr marL="6951" marR="6951" marT="695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291693"/>
                  </a:ext>
                </a:extLst>
              </a:tr>
              <a:tr h="1725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2080 – Summer salaries</a:t>
                      </a:r>
                    </a:p>
                  </a:txBody>
                  <a:tcPr marL="6951" marR="6951" marT="695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405980"/>
                  </a:ext>
                </a:extLst>
              </a:tr>
              <a:tr h="1725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2085 – Supplemental Pay</a:t>
                      </a:r>
                    </a:p>
                  </a:txBody>
                  <a:tcPr marL="6951" marR="6951" marT="695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968301"/>
                  </a:ext>
                </a:extLst>
              </a:tr>
              <a:tr h="1725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2110 – Overtime</a:t>
                      </a:r>
                    </a:p>
                  </a:txBody>
                  <a:tcPr marL="6951" marR="6951" marT="695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0739231"/>
                  </a:ext>
                </a:extLst>
              </a:tr>
              <a:tr h="1725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2120 – Shift differential</a:t>
                      </a:r>
                    </a:p>
                  </a:txBody>
                  <a:tcPr marL="6951" marR="6951" marT="695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6300256"/>
                  </a:ext>
                </a:extLst>
              </a:tr>
              <a:tr h="1725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2130 – On call pay</a:t>
                      </a:r>
                    </a:p>
                  </a:txBody>
                  <a:tcPr marL="6951" marR="6951" marT="695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0072022"/>
                  </a:ext>
                </a:extLst>
              </a:tr>
              <a:tr h="1725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2140 – Bonus Payments</a:t>
                      </a:r>
                    </a:p>
                  </a:txBody>
                  <a:tcPr marL="6951" marR="6951" marT="695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5732030"/>
                  </a:ext>
                </a:extLst>
              </a:tr>
              <a:tr h="1725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2074 – College Work study  (summer) </a:t>
                      </a:r>
                    </a:p>
                  </a:txBody>
                  <a:tcPr marL="6951" marR="6951" marT="695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2577787"/>
                  </a:ext>
                </a:extLst>
              </a:tr>
              <a:tr h="1725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2075 – Students (other than CWS) (summer)</a:t>
                      </a:r>
                    </a:p>
                  </a:txBody>
                  <a:tcPr marL="6951" marR="6951" marT="695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3686137"/>
                  </a:ext>
                </a:extLst>
              </a:tr>
              <a:tr h="1725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2090 – Contractual employee (C2) (Until FY15)</a:t>
                      </a:r>
                    </a:p>
                  </a:txBody>
                  <a:tcPr marL="6951" marR="6951" marT="695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0577622"/>
                  </a:ext>
                </a:extLst>
              </a:tr>
              <a:tr h="172523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Limited Benefit</a:t>
                      </a:r>
                    </a:p>
                  </a:txBody>
                  <a:tcPr marL="83412" marR="6951" marT="695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1021 – Post Docs/Fellows</a:t>
                      </a:r>
                    </a:p>
                  </a:txBody>
                  <a:tcPr marL="6951" marR="6951" marT="695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19.4%</a:t>
                      </a:r>
                    </a:p>
                  </a:txBody>
                  <a:tcPr marL="6951" marR="6951" marT="695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20.5%</a:t>
                      </a:r>
                    </a:p>
                  </a:txBody>
                  <a:tcPr marL="6951" marR="6951" marT="695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2792 – Fringe rate Limited Benefit</a:t>
                      </a:r>
                    </a:p>
                  </a:txBody>
                  <a:tcPr marL="6951" marR="6951" marT="695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2486036"/>
                  </a:ext>
                </a:extLst>
              </a:tr>
              <a:tr h="1725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2090 – Contractual Employee (C2) (FY16+)</a:t>
                      </a:r>
                    </a:p>
                  </a:txBody>
                  <a:tcPr marL="6951" marR="6951" marT="695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3463882"/>
                  </a:ext>
                </a:extLst>
              </a:tr>
              <a:tr h="172523">
                <a:tc rowSpan="3"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Students</a:t>
                      </a:r>
                    </a:p>
                  </a:txBody>
                  <a:tcPr marL="83412" marR="6951" marT="695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1020 – Graduate Assistants  </a:t>
                      </a:r>
                    </a:p>
                  </a:txBody>
                  <a:tcPr marL="6951" marR="6951" marT="695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6951" marR="6951" marT="695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6951" marR="6951" marT="695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6951" marR="6951" marT="695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700383"/>
                  </a:ext>
                </a:extLst>
              </a:tr>
              <a:tr h="1725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2074 – College Work study</a:t>
                      </a:r>
                    </a:p>
                  </a:txBody>
                  <a:tcPr marL="6951" marR="6951" marT="695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1688603"/>
                  </a:ext>
                </a:extLst>
              </a:tr>
              <a:tr h="1725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2075 – Students (other than CWS)</a:t>
                      </a:r>
                    </a:p>
                  </a:txBody>
                  <a:tcPr marL="6951" marR="6951" marT="695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2248410"/>
                  </a:ext>
                </a:extLst>
              </a:tr>
              <a:tr h="17252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Other</a:t>
                      </a:r>
                    </a:p>
                  </a:txBody>
                  <a:tcPr marL="83412" marR="6951" marT="695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2196 – Accrued Leave Payout</a:t>
                      </a:r>
                    </a:p>
                  </a:txBody>
                  <a:tcPr marL="6951" marR="6951" marT="695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6951" marR="6951" marT="695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6951" marR="6951" marT="695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6951" marR="6951" marT="695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977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2183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93D6F4-34C3-F3DD-30EB-2BE38BF19F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4F3D5BFF-7599-116A-6738-B3866156C213}"/>
              </a:ext>
            </a:extLst>
          </p:cNvPr>
          <p:cNvSpPr txBox="1">
            <a:spLocks noChangeArrowheads="1"/>
          </p:cNvSpPr>
          <p:nvPr/>
        </p:nvSpPr>
        <p:spPr>
          <a:xfrm>
            <a:off x="1712889" y="335307"/>
            <a:ext cx="8766222" cy="86309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000" b="1" dirty="0">
                <a:latin typeface="Calibri" panose="020F0502020204030204" pitchFamily="34" charset="0"/>
              </a:rPr>
              <a:t>FY 26 Fringe Rates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BF1031-A085-ACFA-2A7A-E0C3DD7E8F32}"/>
              </a:ext>
            </a:extLst>
          </p:cNvPr>
          <p:cNvSpPr txBox="1"/>
          <p:nvPr/>
        </p:nvSpPr>
        <p:spPr>
          <a:xfrm>
            <a:off x="863495" y="1546327"/>
            <a:ext cx="10525760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>
                <a:latin typeface="Calibri" panose="020F0502020204030204" pitchFamily="34" charset="0"/>
              </a:rPr>
              <a:t>The FY26 fringe rates will be applied to the entire first pay period in FY26</a:t>
            </a:r>
          </a:p>
          <a:p>
            <a:pPr marL="1485900" lvl="2" indent="-571500">
              <a:buFont typeface="Wingdings" panose="05000000000000000000" pitchFamily="2" charset="2"/>
              <a:buChar char="Ø"/>
            </a:pPr>
            <a:r>
              <a:rPr lang="en-US" sz="3200" dirty="0">
                <a:latin typeface="Calibri" panose="020F0502020204030204" pitchFamily="34" charset="0"/>
              </a:rPr>
              <a:t>PP26-01 (6/29/25 to 7/12/25)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>
                <a:latin typeface="Calibri" panose="020F0502020204030204" pitchFamily="34" charset="0"/>
              </a:rPr>
              <a:t>The fringe for PP26-01 will be posted as follows</a:t>
            </a:r>
          </a:p>
          <a:p>
            <a:pPr marL="1485900" lvl="2" indent="-571500">
              <a:buFont typeface="Wingdings" panose="05000000000000000000" pitchFamily="2" charset="2"/>
              <a:buChar char="Ø"/>
            </a:pPr>
            <a:r>
              <a:rPr lang="en-US" sz="3200" dirty="0">
                <a:latin typeface="Calibri" panose="020F0502020204030204" pitchFamily="34" charset="0"/>
              </a:rPr>
              <a:t>06/29/25 to 06/30/25 – Posted to FY25</a:t>
            </a:r>
          </a:p>
          <a:p>
            <a:pPr marL="1485900" lvl="2" indent="-571500">
              <a:buFont typeface="Wingdings" panose="05000000000000000000" pitchFamily="2" charset="2"/>
              <a:buChar char="Ø"/>
            </a:pPr>
            <a:r>
              <a:rPr lang="en-US" sz="3200" dirty="0">
                <a:latin typeface="Calibri" panose="020F0502020204030204" pitchFamily="34" charset="0"/>
              </a:rPr>
              <a:t>07/01/25 to 07/12/25 – Posted to FY26</a:t>
            </a:r>
          </a:p>
        </p:txBody>
      </p:sp>
    </p:spTree>
    <p:extLst>
      <p:ext uri="{BB962C8B-B14F-4D97-AF65-F5344CB8AC3E}">
        <p14:creationId xmlns:p14="http://schemas.microsoft.com/office/powerpoint/2010/main" val="11369521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e56bf9b9-a292-4631-b206-0fc4dc660361">
      <Terms xmlns="http://schemas.microsoft.com/office/infopath/2007/PartnerControls"/>
    </lcf76f155ced4ddcb4097134ff3c332f>
    <TaxCatchAll xmlns="505d9080-e815-47d5-a07c-b75f74544b01" xsi:nil="true"/>
    <_ip_UnifiedCompliancePolicyProperties xmlns="http://schemas.microsoft.com/sharepoint/v3" xsi:nil="true"/>
    <_Flow_SignoffStatus xmlns="e56bf9b9-a292-4631-b206-0fc4dc66036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4F6D032F0BA34EAB2E07E669F6116E" ma:contentTypeVersion="19" ma:contentTypeDescription="Create a new document." ma:contentTypeScope="" ma:versionID="bfeb7b9e70d81de118413a313a02b36d">
  <xsd:schema xmlns:xsd="http://www.w3.org/2001/XMLSchema" xmlns:xs="http://www.w3.org/2001/XMLSchema" xmlns:p="http://schemas.microsoft.com/office/2006/metadata/properties" xmlns:ns1="http://schemas.microsoft.com/sharepoint/v3" xmlns:ns2="e56bf9b9-a292-4631-b206-0fc4dc660361" xmlns:ns3="505d9080-e815-47d5-a07c-b75f74544b01" targetNamespace="http://schemas.microsoft.com/office/2006/metadata/properties" ma:root="true" ma:fieldsID="b28856d9b0e664897b93d5e80892549a" ns1:_="" ns2:_="" ns3:_="">
    <xsd:import namespace="http://schemas.microsoft.com/sharepoint/v3"/>
    <xsd:import namespace="e56bf9b9-a292-4631-b206-0fc4dc660361"/>
    <xsd:import namespace="505d9080-e815-47d5-a07c-b75f74544b0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_Flow_SignoffStatus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6bf9b9-a292-4631-b206-0fc4dc6603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_Flow_SignoffStatus" ma:index="20" nillable="true" ma:displayName="Sign-off status" ma:internalName="Sign_x002d_off_x0020_status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9d37ae30-1c3a-40e1-94c5-05ea5a1665a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5d9080-e815-47d5-a07c-b75f74544b0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81391972-935d-43d2-866a-c97070a5c37d}" ma:internalName="TaxCatchAll" ma:showField="CatchAllData" ma:web="505d9080-e815-47d5-a07c-b75f74544b0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8F24D31-31E8-4E3D-854C-A4550D29BC2A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baac796e-7952-49e0-be90-9000f2fb1017"/>
    <ds:schemaRef ds:uri="http://www.w3.org/XML/1998/namespace"/>
    <ds:schemaRef ds:uri="http://purl.org/dc/dcmitype/"/>
    <ds:schemaRef ds:uri="http://schemas.microsoft.com/sharepoint/v3"/>
    <ds:schemaRef ds:uri="e56bf9b9-a292-4631-b206-0fc4dc660361"/>
    <ds:schemaRef ds:uri="505d9080-e815-47d5-a07c-b75f74544b01"/>
  </ds:schemaRefs>
</ds:datastoreItem>
</file>

<file path=customXml/itemProps2.xml><?xml version="1.0" encoding="utf-8"?>
<ds:datastoreItem xmlns:ds="http://schemas.openxmlformats.org/officeDocument/2006/customXml" ds:itemID="{7AC70BD1-9B01-4D74-A921-635CED8E31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56bf9b9-a292-4631-b206-0fc4dc660361"/>
    <ds:schemaRef ds:uri="505d9080-e815-47d5-a07c-b75f74544b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2D57456-E6C7-4765-A26F-285E03AA702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9977</TotalTime>
  <Words>3631</Words>
  <Application>Microsoft Office PowerPoint</Application>
  <PresentationFormat>Widescreen</PresentationFormat>
  <Paragraphs>379</Paragraphs>
  <Slides>66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66</vt:i4>
      </vt:variant>
    </vt:vector>
  </HeadingPairs>
  <TitlesOfParts>
    <vt:vector size="80" baseType="lpstr">
      <vt:lpstr>-apple-system</vt:lpstr>
      <vt:lpstr>Arial</vt:lpstr>
      <vt:lpstr>Calibri</vt:lpstr>
      <vt:lpstr>Calibri (Headings)</vt:lpstr>
      <vt:lpstr>Gotham</vt:lpstr>
      <vt:lpstr>Symbol</vt:lpstr>
      <vt:lpstr>Tahoma</vt:lpstr>
      <vt:lpstr>Times New Roman</vt:lpstr>
      <vt:lpstr>Wingdings</vt:lpstr>
      <vt:lpstr>Office Theme</vt:lpstr>
      <vt:lpstr>Custom Design</vt:lpstr>
      <vt:lpstr>1_Custom Design</vt:lpstr>
      <vt:lpstr>2_Custom Design</vt:lpstr>
      <vt:lpstr>3_Custom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Jordan Rhodes</dc:creator>
  <cp:lastModifiedBy>Chow, Candace</cp:lastModifiedBy>
  <cp:revision>51</cp:revision>
  <dcterms:created xsi:type="dcterms:W3CDTF">2022-10-24T15:39:48Z</dcterms:created>
  <dcterms:modified xsi:type="dcterms:W3CDTF">2025-05-21T16:51:32Z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95e5178-20cb-4c9f-b31a-2c16abe10585_Enabled">
    <vt:lpwstr>true</vt:lpwstr>
  </property>
  <property fmtid="{D5CDD505-2E9C-101B-9397-08002B2CF9AE}" pid="3" name="MSIP_Label_a95e5178-20cb-4c9f-b31a-2c16abe10585_SetDate">
    <vt:lpwstr>2022-10-24T15:39:52Z</vt:lpwstr>
  </property>
  <property fmtid="{D5CDD505-2E9C-101B-9397-08002B2CF9AE}" pid="4" name="MSIP_Label_a95e5178-20cb-4c9f-b31a-2c16abe10585_Method">
    <vt:lpwstr>Standard</vt:lpwstr>
  </property>
  <property fmtid="{D5CDD505-2E9C-101B-9397-08002B2CF9AE}" pid="5" name="MSIP_Label_a95e5178-20cb-4c9f-b31a-2c16abe10585_Name">
    <vt:lpwstr>General</vt:lpwstr>
  </property>
  <property fmtid="{D5CDD505-2E9C-101B-9397-08002B2CF9AE}" pid="6" name="MSIP_Label_a95e5178-20cb-4c9f-b31a-2c16abe10585_SiteId">
    <vt:lpwstr>b7d27e93-356b-4ad8-8a70-89c35df207c0</vt:lpwstr>
  </property>
  <property fmtid="{D5CDD505-2E9C-101B-9397-08002B2CF9AE}" pid="7" name="MSIP_Label_a95e5178-20cb-4c9f-b31a-2c16abe10585_ActionId">
    <vt:lpwstr>87760a27-a2de-4b6b-8f03-d2a6db42bc90</vt:lpwstr>
  </property>
  <property fmtid="{D5CDD505-2E9C-101B-9397-08002B2CF9AE}" pid="8" name="MSIP_Label_a95e5178-20cb-4c9f-b31a-2c16abe10585_ContentBits">
    <vt:lpwstr>0</vt:lpwstr>
  </property>
  <property fmtid="{D5CDD505-2E9C-101B-9397-08002B2CF9AE}" pid="9" name="ContentTypeId">
    <vt:lpwstr>0x010100014F6D032F0BA34EAB2E07E669F6116E</vt:lpwstr>
  </property>
</Properties>
</file>