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21"/>
  </p:handoutMasterIdLst>
  <p:sldIdLst>
    <p:sldId id="256" r:id="rId2"/>
    <p:sldId id="257" r:id="rId3"/>
    <p:sldId id="274" r:id="rId4"/>
    <p:sldId id="275" r:id="rId5"/>
    <p:sldId id="273" r:id="rId6"/>
    <p:sldId id="272" r:id="rId7"/>
    <p:sldId id="264" r:id="rId8"/>
    <p:sldId id="258" r:id="rId9"/>
    <p:sldId id="265" r:id="rId10"/>
    <p:sldId id="259" r:id="rId11"/>
    <p:sldId id="266" r:id="rId12"/>
    <p:sldId id="260" r:id="rId13"/>
    <p:sldId id="267" r:id="rId14"/>
    <p:sldId id="261" r:id="rId15"/>
    <p:sldId id="268" r:id="rId16"/>
    <p:sldId id="262" r:id="rId17"/>
    <p:sldId id="269" r:id="rId18"/>
    <p:sldId id="263" r:id="rId19"/>
    <p:sldId id="270" r:id="rId2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674"/>
  </p:normalViewPr>
  <p:slideViewPr>
    <p:cSldViewPr snapToGrid="0" snapToObjects="1">
      <p:cViewPr varScale="1">
        <p:scale>
          <a:sx n="109" d="100"/>
          <a:sy n="109" d="100"/>
        </p:scale>
        <p:origin x="147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E4ACD92-5515-4D2B-B92E-B8B1E0ED5F9F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433E117-DAC4-456B-8A29-DACABA513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113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7A4B3-F8F7-0C4B-8488-75AAAC4ABD20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A4024-9BE3-154F-A06D-CD2277C0E91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3501" y="1510895"/>
            <a:ext cx="7453707" cy="1470025"/>
          </a:xfrm>
        </p:spPr>
        <p:txBody>
          <a:bodyPr>
            <a:normAutofit/>
          </a:bodyPr>
          <a:lstStyle/>
          <a:p>
            <a:r>
              <a:rPr lang="en-US" sz="4000" dirty="0"/>
              <a:t>Middle States Commission on Higher </a:t>
            </a:r>
            <a:r>
              <a:rPr lang="en-US" sz="4000" dirty="0" smtClean="0"/>
              <a:t>Education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8465" y="3056624"/>
            <a:ext cx="7243775" cy="1738610"/>
          </a:xfrm>
        </p:spPr>
        <p:txBody>
          <a:bodyPr>
            <a:noAutofit/>
          </a:bodyPr>
          <a:lstStyle/>
          <a:p>
            <a:r>
              <a:rPr lang="en-US" i="1" dirty="0">
                <a:solidFill>
                  <a:schemeClr val="tx1"/>
                </a:solidFill>
              </a:rPr>
              <a:t>Evidence of Institutional Ability to </a:t>
            </a:r>
            <a:r>
              <a:rPr lang="en-US" i="1" dirty="0" smtClean="0">
                <a:solidFill>
                  <a:schemeClr val="tx1"/>
                </a:solidFill>
              </a:rPr>
              <a:t>Meet the </a:t>
            </a:r>
            <a:r>
              <a:rPr lang="en-US" i="1" dirty="0">
                <a:solidFill>
                  <a:schemeClr val="tx1"/>
                </a:solidFill>
              </a:rPr>
              <a:t>Expectations of the Requirements of Affiliation and Standards for </a:t>
            </a:r>
            <a:r>
              <a:rPr lang="en-US" i="1" dirty="0" smtClean="0">
                <a:solidFill>
                  <a:schemeClr val="tx1"/>
                </a:solidFill>
              </a:rPr>
              <a:t>Accreditation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42136" y="5523727"/>
            <a:ext cx="33564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December 4, 2018</a:t>
            </a:r>
            <a:endParaRPr lang="en-US" sz="3200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619955" y="4870938"/>
            <a:ext cx="6400800" cy="6330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Best Practices in Assessment Group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597876"/>
            <a:ext cx="7886700" cy="1019909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+mn-lt"/>
              </a:rPr>
              <a:t>Standard III</a:t>
            </a:r>
            <a:r>
              <a:rPr lang="en-US" sz="2800" dirty="0">
                <a:latin typeface="+mn-lt"/>
              </a:rPr>
              <a:t>: Design and Delivery </a:t>
            </a:r>
            <a:r>
              <a:rPr lang="en-US" sz="2800" dirty="0" smtClean="0">
                <a:latin typeface="+mn-lt"/>
              </a:rPr>
              <a:t>of the</a:t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Student </a:t>
            </a:r>
            <a:r>
              <a:rPr lang="en-US" sz="2800" dirty="0">
                <a:latin typeface="+mn-lt"/>
              </a:rPr>
              <a:t>Learning Experience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58362" y="1732085"/>
            <a:ext cx="7728438" cy="465113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200" dirty="0" smtClean="0"/>
              <a:t>Criteria: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Educational programs leading to a recognized degree or credential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Student learning experiences designed, delivered, and assessed by qualified faculty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Clearly and accurately described academic programs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Sufficient learning opportunities and resources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General education program promoting intellectual experience, cultural awareness and reasoning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Graduate and professional programs developing research and scholarship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Compliance </a:t>
            </a:r>
            <a:r>
              <a:rPr lang="en-US" sz="2200" dirty="0" smtClean="0"/>
              <a:t>with policies, regulations and reporting requirements </a:t>
            </a:r>
          </a:p>
        </p:txBody>
      </p:sp>
    </p:spTree>
    <p:extLst>
      <p:ext uri="{BB962C8B-B14F-4D97-AF65-F5344CB8AC3E}">
        <p14:creationId xmlns:p14="http://schemas.microsoft.com/office/powerpoint/2010/main" val="646076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496709"/>
            <a:ext cx="7886700" cy="1080581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+mn-lt"/>
              </a:rPr>
              <a:t>Standard III</a:t>
            </a:r>
            <a:r>
              <a:rPr lang="en-US" sz="2800" dirty="0">
                <a:latin typeface="+mn-lt"/>
              </a:rPr>
              <a:t>: Design and Delivery </a:t>
            </a:r>
            <a:r>
              <a:rPr lang="en-US" sz="2800" dirty="0" smtClean="0">
                <a:latin typeface="+mn-lt"/>
              </a:rPr>
              <a:t>of the</a:t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Student </a:t>
            </a:r>
            <a:r>
              <a:rPr lang="en-US" sz="2800" dirty="0">
                <a:latin typeface="+mn-lt"/>
              </a:rPr>
              <a:t>Learning Experience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362" y="2356338"/>
            <a:ext cx="7728438" cy="3769825"/>
          </a:xfrm>
        </p:spPr>
        <p:txBody>
          <a:bodyPr>
            <a:normAutofit/>
          </a:bodyPr>
          <a:lstStyle/>
          <a:p>
            <a:r>
              <a:rPr lang="en-US" sz="2200" dirty="0"/>
              <a:t>Student catalogs, handbooks, course catalogs, and other information regarding the student learning </a:t>
            </a:r>
            <a:r>
              <a:rPr lang="en-US" sz="2200" dirty="0" smtClean="0"/>
              <a:t>experience</a:t>
            </a:r>
          </a:p>
          <a:p>
            <a:r>
              <a:rPr lang="en-US" sz="2200" dirty="0" smtClean="0"/>
              <a:t>Inter-professional student learning and service initiatives</a:t>
            </a:r>
          </a:p>
          <a:p>
            <a:r>
              <a:rPr lang="en-US" sz="2200" dirty="0" smtClean="0"/>
              <a:t>President’s Student Leadership Institute</a:t>
            </a:r>
          </a:p>
          <a:p>
            <a:r>
              <a:rPr lang="en-US" sz="2200" dirty="0" smtClean="0"/>
              <a:t>Diversity training and cultural enrichment</a:t>
            </a:r>
            <a:endParaRPr lang="en-US" sz="2200" dirty="0" smtClean="0"/>
          </a:p>
          <a:p>
            <a:r>
              <a:rPr lang="en-US" sz="2200" dirty="0" smtClean="0"/>
              <a:t>Program </a:t>
            </a:r>
            <a:r>
              <a:rPr lang="en-US" sz="2200" dirty="0"/>
              <a:t>development and approval </a:t>
            </a:r>
            <a:r>
              <a:rPr lang="en-US" sz="2200" dirty="0" smtClean="0"/>
              <a:t>procedures</a:t>
            </a:r>
          </a:p>
          <a:p>
            <a:r>
              <a:rPr lang="en-US" sz="2200" dirty="0" smtClean="0"/>
              <a:t>Faculty </a:t>
            </a:r>
            <a:r>
              <a:rPr lang="en-US" sz="2200" dirty="0"/>
              <a:t>review </a:t>
            </a:r>
            <a:r>
              <a:rPr lang="en-US" sz="2200" dirty="0" smtClean="0"/>
              <a:t>procedures (appointment, promotion, &amp; tenure)</a:t>
            </a:r>
            <a:endParaRPr lang="en-US" sz="2200" dirty="0" smtClean="0"/>
          </a:p>
          <a:p>
            <a:r>
              <a:rPr lang="en-US" sz="2200" dirty="0" smtClean="0"/>
              <a:t>Processes </a:t>
            </a:r>
            <a:r>
              <a:rPr lang="en-US" sz="2200" dirty="0"/>
              <a:t>and procedures relevant to the design and delivery of the student learning </a:t>
            </a:r>
            <a:r>
              <a:rPr lang="en-US" sz="2200" dirty="0" smtClean="0"/>
              <a:t>experience.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870438" y="1577291"/>
            <a:ext cx="7816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Suggested Evidence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94813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710"/>
            <a:ext cx="8229600" cy="699911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Standard IV</a:t>
            </a:r>
            <a:r>
              <a:rPr lang="en-US" sz="2800" dirty="0">
                <a:latin typeface="+mn-lt"/>
              </a:rPr>
              <a:t>: Support of the Student Experience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9038" y="1459524"/>
            <a:ext cx="7587762" cy="5055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/>
              <a:t>Criteria: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Clearly stated policies and processes to admit, retain, and facilitate the success of students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Policies and procedures for evaluation and acceptance of transfer credits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Policies and procedures governing student records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Well regulate athletic, student life and other extracurricular activities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Adequate and appropriate institutional review and approval of third-party student support services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Periodic assessment of the effectiveness of programs supporting the student experience</a:t>
            </a:r>
            <a:endParaRPr lang="en-US" sz="2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889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710"/>
            <a:ext cx="8229600" cy="699911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Standard IV</a:t>
            </a:r>
            <a:r>
              <a:rPr lang="en-US" sz="2800" dirty="0">
                <a:latin typeface="+mn-lt"/>
              </a:rPr>
              <a:t>: Support of the Student Experience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1454" y="2162908"/>
            <a:ext cx="7605346" cy="3963255"/>
          </a:xfrm>
        </p:spPr>
        <p:txBody>
          <a:bodyPr/>
          <a:lstStyle/>
          <a:p>
            <a:r>
              <a:rPr lang="en-US" sz="2200" dirty="0" smtClean="0"/>
              <a:t>Reports </a:t>
            </a:r>
            <a:r>
              <a:rPr lang="en-US" sz="2200" dirty="0"/>
              <a:t>from student support </a:t>
            </a:r>
            <a:r>
              <a:rPr lang="en-US" sz="2200" dirty="0" smtClean="0"/>
              <a:t>offices</a:t>
            </a:r>
          </a:p>
          <a:p>
            <a:r>
              <a:rPr lang="en-US" sz="2200" dirty="0" smtClean="0"/>
              <a:t>Student handbooks</a:t>
            </a:r>
          </a:p>
          <a:p>
            <a:r>
              <a:rPr lang="en-US" sz="2200" dirty="0" smtClean="0"/>
              <a:t>Analysis </a:t>
            </a:r>
            <a:r>
              <a:rPr lang="en-US" sz="2200" dirty="0"/>
              <a:t>of enrollment management plan (admission, retention, and </a:t>
            </a:r>
            <a:r>
              <a:rPr lang="en-US" sz="2200" dirty="0" smtClean="0"/>
              <a:t>completion)</a:t>
            </a:r>
          </a:p>
          <a:p>
            <a:r>
              <a:rPr lang="en-US" sz="2200" dirty="0" smtClean="0"/>
              <a:t>Processes </a:t>
            </a:r>
            <a:r>
              <a:rPr lang="en-US" sz="2200" dirty="0"/>
              <a:t>and procedures relevant to support of the student </a:t>
            </a:r>
            <a:r>
              <a:rPr lang="en-US" sz="2200" dirty="0" smtClean="0"/>
              <a:t>experience:</a:t>
            </a:r>
          </a:p>
          <a:p>
            <a:pPr lvl="1"/>
            <a:r>
              <a:rPr lang="en-US" sz="1800" dirty="0" smtClean="0"/>
              <a:t>Notice of Non-Discrimination</a:t>
            </a:r>
          </a:p>
          <a:p>
            <a:pPr lvl="1"/>
            <a:r>
              <a:rPr lang="en-US" sz="1800" dirty="0" smtClean="0"/>
              <a:t>Affirmative Action and Equal Opportunity policy</a:t>
            </a:r>
          </a:p>
          <a:p>
            <a:pPr lvl="1"/>
            <a:r>
              <a:rPr lang="en-US" sz="1800" dirty="0" smtClean="0"/>
              <a:t>Complaint Adjudication procedures</a:t>
            </a:r>
          </a:p>
          <a:p>
            <a:pPr lvl="1"/>
            <a:r>
              <a:rPr lang="en-US" sz="1800" dirty="0" smtClean="0"/>
              <a:t>Student Employment policy</a:t>
            </a:r>
          </a:p>
          <a:p>
            <a:pPr lvl="1"/>
            <a:r>
              <a:rPr lang="en-US" sz="1800" dirty="0" smtClean="0"/>
              <a:t>Addiction and Prevention policy</a:t>
            </a:r>
            <a:endParaRPr lang="en-US" sz="1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81454" y="1196621"/>
            <a:ext cx="76053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Suggested Evidence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77312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710"/>
            <a:ext cx="8229600" cy="699911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Standard V</a:t>
            </a:r>
            <a:r>
              <a:rPr lang="en-US" sz="2800" dirty="0">
                <a:latin typeface="+mn-lt"/>
              </a:rPr>
              <a:t>: Educational Effectiveness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7154" y="1600200"/>
            <a:ext cx="7517423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/>
              <a:t>Criteria: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Clearly stated educational goals at the institution and degree/program levels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Organized and systematic assessments evaluating the extent of student achievement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Consideration and use of assessment results for the improvement of educational effectiveness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Adequate and appropriate institutional review and approval of third-party assessment services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Periodic assessment of the effectiveness of assessment processes utilized by the institution for the improvement of educational effectiveness</a:t>
            </a:r>
            <a:endParaRPr lang="en-US" sz="2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1406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710"/>
            <a:ext cx="8229600" cy="699911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Standard V</a:t>
            </a:r>
            <a:r>
              <a:rPr lang="en-US" sz="2800" dirty="0">
                <a:latin typeface="+mn-lt"/>
              </a:rPr>
              <a:t>: Educational Effectiveness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3868" y="2022232"/>
            <a:ext cx="7491047" cy="2360696"/>
          </a:xfrm>
        </p:spPr>
        <p:txBody>
          <a:bodyPr>
            <a:normAutofit lnSpcReduction="10000"/>
          </a:bodyPr>
          <a:lstStyle/>
          <a:p>
            <a:r>
              <a:rPr lang="en-US" sz="2200" dirty="0" smtClean="0"/>
              <a:t>Documentation </a:t>
            </a:r>
            <a:r>
              <a:rPr lang="en-US" sz="2200" dirty="0"/>
              <a:t>of an implemented, systematic, and sustained process to assess student learning at all levels and utilization of </a:t>
            </a:r>
            <a:r>
              <a:rPr lang="en-US" sz="2200" dirty="0" smtClean="0"/>
              <a:t>results</a:t>
            </a:r>
            <a:endParaRPr lang="en-US" sz="2200" dirty="0"/>
          </a:p>
          <a:p>
            <a:r>
              <a:rPr lang="en-US" sz="2200" dirty="0" smtClean="0"/>
              <a:t>Processes </a:t>
            </a:r>
            <a:r>
              <a:rPr lang="en-US" sz="2200" dirty="0"/>
              <a:t>and procedures relevant to educational effectiveness </a:t>
            </a:r>
            <a:r>
              <a:rPr lang="en-US" sz="2200" dirty="0" smtClean="0"/>
              <a:t>assessment</a:t>
            </a:r>
          </a:p>
          <a:p>
            <a:r>
              <a:rPr lang="en-US" sz="2200" dirty="0" smtClean="0"/>
              <a:t>Voluntary System of Accountability Student Learning Outcomes Rubric components:</a:t>
            </a:r>
            <a:endParaRPr lang="en-US" sz="22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70438" y="1196621"/>
            <a:ext cx="7816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Suggested Evidence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283676" y="4457712"/>
            <a:ext cx="353451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alibri" panose="020F0502020204030204" pitchFamily="34" charset="0"/>
              <a:buChar char="−"/>
            </a:pPr>
            <a:r>
              <a:rPr lang="en-US" dirty="0" smtClean="0"/>
              <a:t>Groups and individuals engaged in assessment activities</a:t>
            </a:r>
          </a:p>
          <a:p>
            <a:pPr marL="285750" indent="-285750">
              <a:buFont typeface="Calibri" panose="020F0502020204030204" pitchFamily="34" charset="0"/>
              <a:buChar char="−"/>
            </a:pPr>
            <a:r>
              <a:rPr lang="en-US" dirty="0" smtClean="0"/>
              <a:t>Student Learning Outcome statements</a:t>
            </a:r>
          </a:p>
          <a:p>
            <a:pPr marL="285750" indent="-285750">
              <a:buFont typeface="Calibri" panose="020F0502020204030204" pitchFamily="34" charset="0"/>
              <a:buChar char="−"/>
            </a:pPr>
            <a:r>
              <a:rPr lang="en-US" dirty="0" smtClean="0"/>
              <a:t>Campus-Level Assessment Plan</a:t>
            </a:r>
          </a:p>
          <a:p>
            <a:pPr marL="285750" indent="-285750">
              <a:buFont typeface="Calibri" panose="020F0502020204030204" pitchFamily="34" charset="0"/>
              <a:buChar char="−"/>
            </a:pPr>
            <a:r>
              <a:rPr lang="en-US" dirty="0" smtClean="0"/>
              <a:t>Campus-Level Assessment Resources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932485" y="4466494"/>
            <a:ext cx="342313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alibri" panose="020F0502020204030204" pitchFamily="34" charset="0"/>
              <a:buChar char="−"/>
            </a:pPr>
            <a:r>
              <a:rPr lang="en-US" dirty="0" smtClean="0"/>
              <a:t>Campus-Level Assessment Activities</a:t>
            </a:r>
          </a:p>
          <a:p>
            <a:pPr marL="285750" indent="-285750">
              <a:buFont typeface="Calibri" panose="020F0502020204030204" pitchFamily="34" charset="0"/>
              <a:buChar char="−"/>
            </a:pPr>
            <a:r>
              <a:rPr lang="en-US" dirty="0" smtClean="0"/>
              <a:t>Use of Campus-Level Evidence of Student Learning</a:t>
            </a:r>
          </a:p>
          <a:p>
            <a:pPr marL="285750" indent="-285750">
              <a:buFont typeface="Calibri" panose="020F0502020204030204" pitchFamily="34" charset="0"/>
              <a:buChar char="−"/>
            </a:pPr>
            <a:r>
              <a:rPr lang="en-US" dirty="0" smtClean="0"/>
              <a:t>Reflection and Growth / Improvement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8343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710"/>
            <a:ext cx="8229600" cy="927644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+mn-lt"/>
              </a:rPr>
              <a:t>Standard VI</a:t>
            </a:r>
            <a:r>
              <a:rPr lang="en-US" sz="2800" dirty="0">
                <a:latin typeface="+mn-lt"/>
              </a:rPr>
              <a:t>: Planning, </a:t>
            </a:r>
            <a:r>
              <a:rPr lang="en-US" sz="2800" dirty="0" smtClean="0">
                <a:latin typeface="+mn-lt"/>
              </a:rPr>
              <a:t>Resources,</a:t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and Institutional </a:t>
            </a:r>
            <a:r>
              <a:rPr lang="en-US" sz="2800" dirty="0">
                <a:latin typeface="+mn-lt"/>
              </a:rPr>
              <a:t>Improvement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1646" y="1600200"/>
            <a:ext cx="7825154" cy="48709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Criteria: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Clearly stated and assessed institutional objectives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Planning and improvement processes incorporating assessment results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Financial planning and budgeting process aligned with mission and goals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Adequate fiscal and human resources and physical and technical infrastructure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Well-defined decision-making processes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Comprehensive facilities planning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Annual independent audit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Strategies assessing efficient utilization of institutional resources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Periodic assessment of planning, resource allocation and availability, and institutional renewal processes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787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4738" y="496710"/>
            <a:ext cx="7702062" cy="893342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+mn-lt"/>
              </a:rPr>
              <a:t>Standard VI</a:t>
            </a:r>
            <a:r>
              <a:rPr lang="en-US" sz="2800" dirty="0">
                <a:latin typeface="+mn-lt"/>
              </a:rPr>
              <a:t>: Planning, </a:t>
            </a:r>
            <a:r>
              <a:rPr lang="en-US" sz="2800" dirty="0" smtClean="0">
                <a:latin typeface="+mn-lt"/>
              </a:rPr>
              <a:t>Resources,</a:t>
            </a:r>
            <a:br>
              <a:rPr lang="en-US" sz="2800" dirty="0" smtClean="0">
                <a:latin typeface="+mn-lt"/>
              </a:rPr>
            </a:br>
            <a:r>
              <a:rPr lang="en-US" sz="2800" dirty="0" smtClean="0">
                <a:latin typeface="+mn-lt"/>
              </a:rPr>
              <a:t>and Institutional </a:t>
            </a:r>
            <a:r>
              <a:rPr lang="en-US" sz="2800" dirty="0">
                <a:latin typeface="+mn-lt"/>
              </a:rPr>
              <a:t>Improvement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0438" y="2031023"/>
            <a:ext cx="3956539" cy="4466492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Strategic plans throughout UMB posted on website</a:t>
            </a:r>
          </a:p>
          <a:p>
            <a:r>
              <a:rPr lang="en-US" dirty="0" smtClean="0"/>
              <a:t>Climate and engagement survey (employee assessment)</a:t>
            </a:r>
          </a:p>
          <a:p>
            <a:r>
              <a:rPr lang="en-US" dirty="0" smtClean="0"/>
              <a:t>Human Resources focus groups</a:t>
            </a:r>
          </a:p>
          <a:p>
            <a:r>
              <a:rPr lang="en-US" dirty="0" smtClean="0"/>
              <a:t>Action plans (if currently practiced)</a:t>
            </a:r>
          </a:p>
          <a:p>
            <a:r>
              <a:rPr lang="en-US" dirty="0" smtClean="0"/>
              <a:t>Mandated Reporting Inventory</a:t>
            </a:r>
          </a:p>
          <a:p>
            <a:r>
              <a:rPr lang="en-US" dirty="0" smtClean="0"/>
              <a:t>Course Evaluations</a:t>
            </a:r>
          </a:p>
          <a:p>
            <a:r>
              <a:rPr lang="en-US" dirty="0" smtClean="0"/>
              <a:t>Annual budget requests</a:t>
            </a:r>
          </a:p>
          <a:p>
            <a:r>
              <a:rPr lang="en-US" dirty="0" smtClean="0"/>
              <a:t>Information Systems Projects</a:t>
            </a:r>
          </a:p>
          <a:p>
            <a:r>
              <a:rPr lang="en-US" dirty="0" smtClean="0"/>
              <a:t>Learning Management System</a:t>
            </a:r>
          </a:p>
          <a:p>
            <a:r>
              <a:rPr lang="en-US" dirty="0" smtClean="0"/>
              <a:t>Community Engagement Center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0438" y="1390052"/>
            <a:ext cx="7816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Suggested Evidence</a:t>
            </a:r>
            <a:endParaRPr lang="en-US" sz="28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46784" y="2031023"/>
            <a:ext cx="3640015" cy="446649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Employee Job Descriptions</a:t>
            </a:r>
          </a:p>
          <a:p>
            <a:r>
              <a:rPr lang="en-US" dirty="0" smtClean="0"/>
              <a:t>Organizational Charts</a:t>
            </a:r>
          </a:p>
          <a:p>
            <a:r>
              <a:rPr lang="en-US" dirty="0" smtClean="0"/>
              <a:t>Councils, Advisory Boards, Committees, Senates etc.</a:t>
            </a:r>
          </a:p>
          <a:p>
            <a:r>
              <a:rPr lang="en-US" dirty="0" smtClean="0"/>
              <a:t>Annual Budget Meetings</a:t>
            </a:r>
          </a:p>
          <a:p>
            <a:r>
              <a:rPr lang="en-US" dirty="0" err="1" smtClean="0"/>
              <a:t>Archibus</a:t>
            </a:r>
            <a:r>
              <a:rPr lang="en-US" dirty="0" smtClean="0"/>
              <a:t> Software for Facility Planning</a:t>
            </a:r>
          </a:p>
          <a:p>
            <a:r>
              <a:rPr lang="en-US" dirty="0" smtClean="0"/>
              <a:t>Independent USM Audits (Audited Financial Statement and Single Audit)</a:t>
            </a:r>
          </a:p>
          <a:p>
            <a:r>
              <a:rPr lang="en-US" dirty="0" smtClean="0"/>
              <a:t>Fiscal Compliance Audits</a:t>
            </a:r>
          </a:p>
          <a:p>
            <a:r>
              <a:rPr lang="en-US" dirty="0" smtClean="0"/>
              <a:t>Accreditation of Degree Programs</a:t>
            </a:r>
          </a:p>
          <a:p>
            <a:r>
              <a:rPr lang="en-US" dirty="0" smtClean="0"/>
              <a:t>Budget Planning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7537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710"/>
            <a:ext cx="8229600" cy="901267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+mn-lt"/>
              </a:rPr>
              <a:t>Standard VII</a:t>
            </a:r>
            <a:r>
              <a:rPr lang="en-US" sz="2800" dirty="0">
                <a:latin typeface="+mn-lt"/>
              </a:rPr>
              <a:t>: Governance, Leadership, and 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5946" y="1600201"/>
            <a:ext cx="7710854" cy="45720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Criteria: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Clearly articulated and transparent governance structure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Legally constituted governing body accountable for the academic quality, planning, and fiscal well-being of the institution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Chief Executive Officer with authority and autonomy to fulfill position responsibilities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Administration demonstrating systematic procedures for evaluating administrative units and for using assessment data to enhance operations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Periodic assessment of the effectiveness of governance, leadership, and administration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3742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5502"/>
            <a:ext cx="8229600" cy="834388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+mn-lt"/>
              </a:rPr>
              <a:t>Standard VII</a:t>
            </a:r>
            <a:r>
              <a:rPr lang="en-US" sz="2800" dirty="0">
                <a:latin typeface="+mn-lt"/>
              </a:rPr>
              <a:t>: Governance, Leadership, and 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969" y="2329963"/>
            <a:ext cx="4018085" cy="4299438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en-US" dirty="0" smtClean="0"/>
              <a:t>USM and UMB </a:t>
            </a:r>
            <a:r>
              <a:rPr lang="en-US" dirty="0"/>
              <a:t>governance </a:t>
            </a:r>
            <a:r>
              <a:rPr lang="en-US" dirty="0" smtClean="0"/>
              <a:t>policies</a:t>
            </a:r>
            <a:endParaRPr lang="en-US" sz="2400" dirty="0"/>
          </a:p>
          <a:p>
            <a:pPr lvl="0"/>
            <a:r>
              <a:rPr lang="en-US" dirty="0"/>
              <a:t>Bylaws: Faculty &amp; Staff Senate; Student Government Association</a:t>
            </a:r>
            <a:endParaRPr lang="en-US" sz="2800" dirty="0"/>
          </a:p>
          <a:p>
            <a:pPr lvl="0"/>
            <a:r>
              <a:rPr lang="en-US" dirty="0" smtClean="0"/>
              <a:t>Mission </a:t>
            </a:r>
            <a:r>
              <a:rPr lang="en-US" dirty="0"/>
              <a:t>Statement and Strategic Plans</a:t>
            </a:r>
          </a:p>
          <a:p>
            <a:pPr lvl="0"/>
            <a:r>
              <a:rPr lang="en-US" dirty="0"/>
              <a:t>UMB statement, policy and copy of President’s Annual Evaluation</a:t>
            </a:r>
          </a:p>
          <a:p>
            <a:pPr lvl="0"/>
            <a:r>
              <a:rPr lang="en-US" dirty="0"/>
              <a:t>USM policy for recommending and approving new academic programs and certifications; Policy for implementing at UMB</a:t>
            </a:r>
          </a:p>
          <a:p>
            <a:pPr lvl="0"/>
            <a:r>
              <a:rPr lang="en-US" dirty="0"/>
              <a:t>Policy on Conflict of Interest and Financial Disclosure Policies for faculty and Staff</a:t>
            </a:r>
          </a:p>
          <a:p>
            <a:pPr lvl="0"/>
            <a:r>
              <a:rPr lang="en-US" dirty="0"/>
              <a:t>Minutes or agenda of Board of Regents’ meetings</a:t>
            </a:r>
          </a:p>
          <a:p>
            <a:pPr lvl="0"/>
            <a:r>
              <a:rPr lang="en-US" dirty="0" smtClean="0"/>
              <a:t>President</a:t>
            </a:r>
            <a:r>
              <a:rPr lang="en-US" dirty="0"/>
              <a:t>, Deans and VPs’ CVs and Job Descriptions</a:t>
            </a:r>
          </a:p>
          <a:p>
            <a:pPr lvl="0"/>
            <a:r>
              <a:rPr lang="en-US" dirty="0"/>
              <a:t>Organization </a:t>
            </a:r>
            <a:r>
              <a:rPr lang="en-US" dirty="0" smtClean="0"/>
              <a:t>Chart</a:t>
            </a:r>
          </a:p>
          <a:p>
            <a:pPr lvl="0"/>
            <a:r>
              <a:rPr lang="en-US" dirty="0" smtClean="0"/>
              <a:t>Policy on reviewing senior institutional leaders at UMB</a:t>
            </a:r>
            <a:endParaRPr lang="en-US" dirty="0"/>
          </a:p>
          <a:p>
            <a:endParaRPr lang="en-US" dirty="0"/>
          </a:p>
          <a:p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70438" y="1471775"/>
            <a:ext cx="7816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Suggested Evidence</a:t>
            </a:r>
            <a:endParaRPr lang="en-US" sz="28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888522" y="2338756"/>
            <a:ext cx="3710355" cy="4290646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General policy on Performance Review of UMB faculty and staff</a:t>
            </a:r>
          </a:p>
          <a:p>
            <a:r>
              <a:rPr lang="en-US" dirty="0" smtClean="0"/>
              <a:t>President’s News, transcript of Annual President’s State of the University, other communiques</a:t>
            </a:r>
          </a:p>
          <a:p>
            <a:r>
              <a:rPr lang="en-US" dirty="0" smtClean="0"/>
              <a:t>VP and Executive Committee Agendas and minutes (where focus is on assessment data);</a:t>
            </a:r>
          </a:p>
          <a:p>
            <a:r>
              <a:rPr lang="en-US" dirty="0" smtClean="0"/>
              <a:t>Presidential initiatives</a:t>
            </a:r>
          </a:p>
          <a:p>
            <a:r>
              <a:rPr lang="en-US" dirty="0" smtClean="0"/>
              <a:t>Organization chart and roles and responsibilities of leadership team</a:t>
            </a:r>
          </a:p>
          <a:p>
            <a:r>
              <a:rPr lang="en-US" dirty="0" smtClean="0"/>
              <a:t>Agendas of Faculty and Staff senate meetings; student government reports</a:t>
            </a:r>
          </a:p>
          <a:p>
            <a:r>
              <a:rPr lang="en-US" dirty="0" smtClean="0"/>
              <a:t>President’s policy on evaluating senior staff members;</a:t>
            </a:r>
          </a:p>
          <a:p>
            <a:r>
              <a:rPr lang="en-US" dirty="0" smtClean="0"/>
              <a:t>Transcript of President’s State of the University address</a:t>
            </a:r>
          </a:p>
          <a:p>
            <a:r>
              <a:rPr lang="en-US" dirty="0" smtClean="0"/>
              <a:t>Strategic Plan implementation annual report</a:t>
            </a:r>
          </a:p>
          <a:p>
            <a:endParaRPr lang="en-US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46238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608" y="641838"/>
            <a:ext cx="7781192" cy="685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UMB Middle States </a:t>
            </a:r>
            <a:r>
              <a:rPr lang="en-US" sz="2800" dirty="0" smtClean="0">
                <a:latin typeface="+mn-lt"/>
              </a:rPr>
              <a:t>Accreditation Timeline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5608" y="1573824"/>
            <a:ext cx="7781191" cy="45611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200" u="sng" dirty="0" smtClean="0"/>
              <a:t>2016</a:t>
            </a:r>
          </a:p>
          <a:p>
            <a:r>
              <a:rPr lang="en-US" sz="2200" dirty="0" smtClean="0"/>
              <a:t>Last Reaffirmation under the “Old” 14 Standards</a:t>
            </a:r>
            <a:endParaRPr lang="en-US" sz="2200" dirty="0" smtClean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u="sng" dirty="0" smtClean="0"/>
              <a:t>2018</a:t>
            </a:r>
            <a:r>
              <a:rPr lang="en-US" sz="2200" dirty="0" smtClean="0"/>
              <a:t> and Subsequent Years</a:t>
            </a:r>
          </a:p>
          <a:p>
            <a:r>
              <a:rPr lang="en-US" sz="2200" dirty="0" smtClean="0"/>
              <a:t>Annual Institutional Update (AIU)</a:t>
            </a:r>
          </a:p>
          <a:p>
            <a:endParaRPr lang="en-US" sz="2200" dirty="0" smtClean="0"/>
          </a:p>
          <a:p>
            <a:pPr marL="0" indent="0">
              <a:buNone/>
            </a:pPr>
            <a:r>
              <a:rPr lang="en-US" sz="2200" u="sng" dirty="0" smtClean="0"/>
              <a:t>2021</a:t>
            </a:r>
          </a:p>
          <a:p>
            <a:r>
              <a:rPr lang="en-US" sz="2200" dirty="0" smtClean="0"/>
              <a:t>Mid-Point Peer Review of AIU Data</a:t>
            </a:r>
            <a:endParaRPr lang="en-US" sz="2200" dirty="0"/>
          </a:p>
          <a:p>
            <a:endParaRPr lang="en-US" sz="2200" dirty="0"/>
          </a:p>
          <a:p>
            <a:pPr marL="0" indent="0">
              <a:buNone/>
            </a:pPr>
            <a:r>
              <a:rPr lang="en-US" sz="2200" u="sng" dirty="0" smtClean="0"/>
              <a:t>2024 - 2025</a:t>
            </a:r>
          </a:p>
          <a:p>
            <a:r>
              <a:rPr lang="en-US" sz="2200" dirty="0" smtClean="0"/>
              <a:t>Self-Study Evaluation using the “New” 7 Standards</a:t>
            </a:r>
          </a:p>
          <a:p>
            <a:r>
              <a:rPr lang="en-US" sz="2200" dirty="0" smtClean="0"/>
              <a:t>MSCHE Evaluator Team Site Visit</a:t>
            </a:r>
            <a:endParaRPr lang="en-US" sz="2200" dirty="0"/>
          </a:p>
          <a:p>
            <a:pPr marL="0" indent="0">
              <a:buNone/>
            </a:pP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1091206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608" y="641838"/>
            <a:ext cx="7781192" cy="5715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Requirements of Affiliation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5608" y="1397977"/>
            <a:ext cx="7781191" cy="5090746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Authorized </a:t>
            </a:r>
            <a:r>
              <a:rPr lang="en-US" sz="2400" dirty="0"/>
              <a:t>or licensed to operate as a postsecondary educational institution and to award postsecondary </a:t>
            </a:r>
            <a:r>
              <a:rPr lang="en-US" sz="2400" dirty="0" smtClean="0"/>
              <a:t>degrees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Operational</a:t>
            </a:r>
            <a:r>
              <a:rPr lang="en-US" sz="2400" dirty="0"/>
              <a:t>, with students actively enrolled in </a:t>
            </a:r>
            <a:r>
              <a:rPr lang="en-US" sz="2400" dirty="0" smtClean="0"/>
              <a:t>degree programs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At least one graduating class </a:t>
            </a:r>
            <a:r>
              <a:rPr lang="en-US" sz="2400" dirty="0"/>
              <a:t>before </a:t>
            </a:r>
            <a:r>
              <a:rPr lang="en-US" sz="2400" dirty="0" smtClean="0"/>
              <a:t>evaluation </a:t>
            </a:r>
            <a:r>
              <a:rPr lang="en-US" sz="2400" dirty="0"/>
              <a:t>team visit for initial </a:t>
            </a:r>
            <a:r>
              <a:rPr lang="en-US" sz="2400" dirty="0" smtClean="0"/>
              <a:t>accreditation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Representatives </a:t>
            </a:r>
            <a:r>
              <a:rPr lang="en-US" sz="2400" dirty="0"/>
              <a:t>communicate with the Commission in English, both orally and in </a:t>
            </a:r>
            <a:r>
              <a:rPr lang="en-US" sz="2400" dirty="0" smtClean="0"/>
              <a:t>writing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Compliance with </a:t>
            </a:r>
            <a:r>
              <a:rPr lang="en-US" sz="2400" dirty="0"/>
              <a:t>all applicable government (usually Federal and state) laws and </a:t>
            </a:r>
            <a:r>
              <a:rPr lang="en-US" sz="2400" dirty="0" smtClean="0"/>
              <a:t>regulations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Compliance with </a:t>
            </a:r>
            <a:r>
              <a:rPr lang="en-US" sz="2400" dirty="0"/>
              <a:t>applicable Commission, interregional, and inter-institutional </a:t>
            </a:r>
            <a:r>
              <a:rPr lang="en-US" sz="2400" dirty="0" smtClean="0"/>
              <a:t>policies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Mission </a:t>
            </a:r>
            <a:r>
              <a:rPr lang="en-US" sz="2400" dirty="0"/>
              <a:t>statement and related goals, approved by its governing </a:t>
            </a:r>
            <a:r>
              <a:rPr lang="en-US" sz="2400" dirty="0" smtClean="0"/>
              <a:t>board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Systematic evaluation of educational </a:t>
            </a:r>
            <a:r>
              <a:rPr lang="en-US" sz="2400" dirty="0"/>
              <a:t>and other </a:t>
            </a:r>
            <a:r>
              <a:rPr lang="en-US" sz="2400" dirty="0" smtClean="0"/>
              <a:t>programs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31869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608" y="641838"/>
            <a:ext cx="7781192" cy="685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Requirements of Affiliation (cont.)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5608" y="1477108"/>
            <a:ext cx="7781192" cy="5169877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 startAt="9"/>
            </a:pPr>
            <a:r>
              <a:rPr lang="en-US" sz="2400" dirty="0"/>
              <a:t>Student learning programs and opportunities characterized by rigor, coherence, and appropriate assessment of student </a:t>
            </a:r>
            <a:r>
              <a:rPr lang="en-US" sz="2400" dirty="0" smtClean="0"/>
              <a:t>achievement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sz="2400" dirty="0" smtClean="0"/>
              <a:t>Institutional </a:t>
            </a:r>
            <a:r>
              <a:rPr lang="en-US" sz="2400" dirty="0"/>
              <a:t>planning </a:t>
            </a:r>
            <a:r>
              <a:rPr lang="en-US" sz="2400" dirty="0" smtClean="0"/>
              <a:t>integrating goals </a:t>
            </a:r>
            <a:r>
              <a:rPr lang="en-US" sz="2400" dirty="0"/>
              <a:t>for academic and institutional effectiveness and improvement, student achievement of educational goals, student learning, and the results of academic and institutional </a:t>
            </a:r>
            <a:r>
              <a:rPr lang="en-US" sz="2400" dirty="0" smtClean="0"/>
              <a:t>assessments</a:t>
            </a:r>
            <a:endParaRPr lang="en-US" sz="2400" dirty="0"/>
          </a:p>
          <a:p>
            <a:pPr marL="457200" indent="-457200">
              <a:buFont typeface="+mj-lt"/>
              <a:buAutoNum type="arabicPeriod" startAt="9"/>
            </a:pPr>
            <a:r>
              <a:rPr lang="en-US" sz="2400" dirty="0" smtClean="0"/>
              <a:t>Documentation of adequate financial </a:t>
            </a:r>
            <a:r>
              <a:rPr lang="en-US" sz="2400" dirty="0"/>
              <a:t>resources, funding base, and plans for financial </a:t>
            </a:r>
            <a:r>
              <a:rPr lang="en-US" sz="2400" dirty="0" smtClean="0"/>
              <a:t>development and regular audits</a:t>
            </a:r>
            <a:endParaRPr lang="en-US" sz="2400" dirty="0"/>
          </a:p>
          <a:p>
            <a:pPr marL="457200" indent="-457200">
              <a:buFont typeface="+mj-lt"/>
              <a:buAutoNum type="arabicPeriod" startAt="9"/>
            </a:pPr>
            <a:r>
              <a:rPr lang="en-US" sz="2400" dirty="0" smtClean="0"/>
              <a:t>Disclosure of legally </a:t>
            </a:r>
            <a:r>
              <a:rPr lang="en-US" sz="2400" dirty="0"/>
              <a:t>constituted governance </a:t>
            </a:r>
            <a:r>
              <a:rPr lang="en-US" sz="2400" dirty="0" smtClean="0"/>
              <a:t>structure</a:t>
            </a:r>
            <a:endParaRPr lang="en-US" sz="2400" dirty="0"/>
          </a:p>
          <a:p>
            <a:pPr marL="457200" indent="-457200">
              <a:buFont typeface="+mj-lt"/>
              <a:buAutoNum type="arabicPeriod" startAt="9"/>
            </a:pPr>
            <a:r>
              <a:rPr lang="en-US" sz="2400" dirty="0" smtClean="0"/>
              <a:t>Adherence to conflict </a:t>
            </a:r>
            <a:r>
              <a:rPr lang="en-US" sz="2400" dirty="0"/>
              <a:t>of interest </a:t>
            </a:r>
            <a:r>
              <a:rPr lang="en-US" sz="2400" dirty="0" smtClean="0"/>
              <a:t>policy</a:t>
            </a:r>
            <a:endParaRPr lang="en-US" sz="2400" dirty="0"/>
          </a:p>
          <a:p>
            <a:pPr marL="457200" indent="-457200">
              <a:buFont typeface="+mj-lt"/>
              <a:buAutoNum type="arabicPeriod" startAt="9"/>
            </a:pPr>
            <a:r>
              <a:rPr lang="en-US" sz="2400" dirty="0" smtClean="0"/>
              <a:t>Availability of accurate</a:t>
            </a:r>
            <a:r>
              <a:rPr lang="en-US" sz="2400" dirty="0"/>
              <a:t>, fair, and complete information on all aspects of the institution and its </a:t>
            </a:r>
            <a:r>
              <a:rPr lang="en-US" sz="2400" dirty="0" smtClean="0"/>
              <a:t>operations</a:t>
            </a:r>
            <a:endParaRPr lang="en-US" sz="2400" dirty="0"/>
          </a:p>
          <a:p>
            <a:pPr marL="457200" indent="-457200">
              <a:buFont typeface="+mj-lt"/>
              <a:buAutoNum type="arabicPeriod" startAt="9"/>
            </a:pPr>
            <a:r>
              <a:rPr lang="en-US" sz="2400" dirty="0" smtClean="0"/>
              <a:t>Core </a:t>
            </a:r>
            <a:r>
              <a:rPr lang="en-US" sz="2400" dirty="0"/>
              <a:t>of faculty </a:t>
            </a:r>
            <a:r>
              <a:rPr lang="en-US" sz="2400" dirty="0" smtClean="0"/>
              <a:t>assuring continuity </a:t>
            </a:r>
            <a:r>
              <a:rPr lang="en-US" sz="2400" dirty="0"/>
              <a:t>and coherence of the institution’s educational programs.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3963571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5608" y="641838"/>
            <a:ext cx="7781192" cy="685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Seven Standards for Accre</a:t>
            </a:r>
            <a:r>
              <a:rPr lang="en-US" sz="2800" dirty="0" smtClean="0">
                <a:latin typeface="+mn-lt"/>
              </a:rPr>
              <a:t>ditation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5608" y="1573823"/>
            <a:ext cx="7781191" cy="4791807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Four </a:t>
            </a:r>
            <a:r>
              <a:rPr lang="en-US" sz="2400" dirty="0" smtClean="0"/>
              <a:t>principles:</a:t>
            </a:r>
          </a:p>
          <a:p>
            <a:pPr lvl="1"/>
            <a:r>
              <a:rPr lang="en-US" sz="2000" dirty="0" smtClean="0"/>
              <a:t>mission-centric </a:t>
            </a:r>
            <a:r>
              <a:rPr lang="en-US" sz="2000" dirty="0"/>
              <a:t>standards acknowledge the diversity of </a:t>
            </a:r>
            <a:r>
              <a:rPr lang="en-US" sz="2000" dirty="0" smtClean="0"/>
              <a:t>institutions</a:t>
            </a:r>
          </a:p>
          <a:p>
            <a:pPr lvl="1"/>
            <a:r>
              <a:rPr lang="en-US" sz="2000" dirty="0" smtClean="0"/>
              <a:t>focus </a:t>
            </a:r>
            <a:r>
              <a:rPr lang="en-US" sz="2000" dirty="0"/>
              <a:t>of the standards is on the student learning </a:t>
            </a:r>
            <a:r>
              <a:rPr lang="en-US" sz="2000" dirty="0" smtClean="0"/>
              <a:t>experience</a:t>
            </a:r>
          </a:p>
          <a:p>
            <a:pPr lvl="1"/>
            <a:r>
              <a:rPr lang="en-US" sz="2000" dirty="0" smtClean="0"/>
              <a:t>standards </a:t>
            </a:r>
            <a:r>
              <a:rPr lang="en-US" sz="2000" dirty="0"/>
              <a:t>emphasize institutional assessment and assessment of student </a:t>
            </a:r>
            <a:r>
              <a:rPr lang="en-US" sz="2000" dirty="0" smtClean="0"/>
              <a:t>learning</a:t>
            </a:r>
          </a:p>
          <a:p>
            <a:pPr lvl="1"/>
            <a:r>
              <a:rPr lang="en-US" sz="2000" dirty="0" smtClean="0"/>
              <a:t>standards </a:t>
            </a:r>
            <a:r>
              <a:rPr lang="en-US" sz="2000" dirty="0"/>
              <a:t>support innovation as an essential part of continuous institutional </a:t>
            </a:r>
            <a:r>
              <a:rPr lang="en-US" sz="2000" dirty="0" smtClean="0"/>
              <a:t>improvement</a:t>
            </a:r>
            <a:endParaRPr lang="en-US" sz="2400" dirty="0"/>
          </a:p>
          <a:p>
            <a:r>
              <a:rPr lang="en-US" sz="2400" dirty="0"/>
              <a:t>Each standard is expressed in one or two sentences and is then followed by </a:t>
            </a:r>
            <a:r>
              <a:rPr lang="en-US" sz="2400" dirty="0" smtClean="0"/>
              <a:t>criteria specifying characteristics </a:t>
            </a:r>
            <a:r>
              <a:rPr lang="en-US" sz="2400" dirty="0"/>
              <a:t>or qualities that encompass the </a:t>
            </a:r>
            <a:r>
              <a:rPr lang="en-US" sz="2400" dirty="0" smtClean="0"/>
              <a:t>standard</a:t>
            </a:r>
          </a:p>
          <a:p>
            <a:r>
              <a:rPr lang="en-US" sz="2400" dirty="0" smtClean="0"/>
              <a:t>Institutions </a:t>
            </a:r>
            <a:r>
              <a:rPr lang="en-US" sz="2400" dirty="0"/>
              <a:t>and evaluators will use these criteria together with the standards, within the context of institutional mission, to demonstrate or determine </a:t>
            </a:r>
            <a:r>
              <a:rPr lang="en-US" sz="2400" dirty="0" smtClean="0"/>
              <a:t>compliance</a:t>
            </a:r>
          </a:p>
          <a:p>
            <a:r>
              <a:rPr lang="en-US" sz="2400" dirty="0" smtClean="0"/>
              <a:t>Institutions and evaluators should not use the criteria as a checklist</a:t>
            </a:r>
            <a:endParaRPr lang="en-US" sz="2400" dirty="0"/>
          </a:p>
          <a:p>
            <a:pPr marL="0" indent="0">
              <a:buNone/>
            </a:pP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2422791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710"/>
            <a:ext cx="8229600" cy="699911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Standard I: Mission and Goals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2323" y="1573824"/>
            <a:ext cx="7499839" cy="45611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/>
              <a:t>Criteria:</a:t>
            </a:r>
          </a:p>
          <a:p>
            <a:pPr marL="457200" indent="-457200">
              <a:buAutoNum type="arabicPeriod"/>
            </a:pPr>
            <a:r>
              <a:rPr lang="en-US" sz="2200" dirty="0" smtClean="0"/>
              <a:t>Clearly defined mission and goals</a:t>
            </a:r>
          </a:p>
          <a:p>
            <a:pPr marL="457200" indent="-457200">
              <a:buAutoNum type="arabicPeriod"/>
            </a:pPr>
            <a:r>
              <a:rPr lang="en-US" sz="2200" dirty="0" smtClean="0"/>
              <a:t>Realistic, appropriate institutional goals consistent with mission</a:t>
            </a:r>
          </a:p>
          <a:p>
            <a:pPr marL="457200" indent="-457200">
              <a:buAutoNum type="arabicPeriod"/>
            </a:pPr>
            <a:r>
              <a:rPr lang="en-US" sz="2200" dirty="0" smtClean="0"/>
              <a:t>Goals that focus on student learning outcomes and institutional improvement</a:t>
            </a:r>
          </a:p>
          <a:p>
            <a:pPr marL="457200" indent="-457200">
              <a:buAutoNum type="arabicPeriod"/>
            </a:pPr>
            <a:r>
              <a:rPr lang="en-US" sz="2200" dirty="0" smtClean="0"/>
              <a:t>Periodic assessment of mission and goals to ensure relevancy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40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6623" y="478763"/>
            <a:ext cx="7526215" cy="699911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Standard I: Mission and Goals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6623" y="2259624"/>
            <a:ext cx="7526215" cy="387533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UMB Mission Statement</a:t>
            </a:r>
          </a:p>
          <a:p>
            <a:r>
              <a:rPr lang="en-US" sz="2400" dirty="0" smtClean="0"/>
              <a:t>USM Mission Statement</a:t>
            </a:r>
          </a:p>
          <a:p>
            <a:r>
              <a:rPr lang="en-US" sz="2400" dirty="0" smtClean="0"/>
              <a:t>School Mission Statements</a:t>
            </a:r>
          </a:p>
          <a:p>
            <a:r>
              <a:rPr lang="en-US" sz="2400" dirty="0" smtClean="0"/>
              <a:t>Strategic Plan Themes</a:t>
            </a:r>
          </a:p>
          <a:p>
            <a:r>
              <a:rPr lang="en-US" sz="2400" dirty="0" smtClean="0"/>
              <a:t>School Strategic Plans</a:t>
            </a:r>
          </a:p>
          <a:p>
            <a:r>
              <a:rPr lang="en-US" sz="2400" dirty="0" smtClean="0"/>
              <a:t>Core Values</a:t>
            </a:r>
          </a:p>
          <a:p>
            <a:r>
              <a:rPr lang="en-US" sz="2400" dirty="0" smtClean="0"/>
              <a:t>Maryland State Plan for Postsecondary Education</a:t>
            </a:r>
          </a:p>
          <a:p>
            <a:r>
              <a:rPr lang="en-US" sz="2400" dirty="0" smtClean="0"/>
              <a:t>University of Maryland 2010-2020 Strategic Plan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160585" y="1354018"/>
            <a:ext cx="7438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Suggested Evidence</a:t>
            </a:r>
          </a:p>
        </p:txBody>
      </p:sp>
    </p:spTree>
    <p:extLst>
      <p:ext uri="{BB962C8B-B14F-4D97-AF65-F5344CB8AC3E}">
        <p14:creationId xmlns:p14="http://schemas.microsoft.com/office/powerpoint/2010/main" val="2283299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9908" y="496710"/>
            <a:ext cx="7666892" cy="699911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Standard II</a:t>
            </a:r>
            <a:r>
              <a:rPr lang="en-US" sz="2800" dirty="0">
                <a:latin typeface="+mn-lt"/>
              </a:rPr>
              <a:t>: Ethics and Integrity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362" y="1503486"/>
            <a:ext cx="7728438" cy="48797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/>
              <a:t>Criteria: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Commitment to academic and intellectual freedom, freedom of expression and intellectual property rights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Climate fostering respect among diverse staff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Grievance policy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Conflict of interest avoidance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Fair personnel practices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Truthful communications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Promoting affordability and informed financial decisions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Compliance with policies, regulations and reporting requirements </a:t>
            </a:r>
          </a:p>
        </p:txBody>
      </p:sp>
    </p:spTree>
    <p:extLst>
      <p:ext uri="{BB962C8B-B14F-4D97-AF65-F5344CB8AC3E}">
        <p14:creationId xmlns:p14="http://schemas.microsoft.com/office/powerpoint/2010/main" val="71709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9908" y="496710"/>
            <a:ext cx="7666892" cy="699911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Standard II</a:t>
            </a:r>
            <a:r>
              <a:rPr lang="en-US" sz="2800" dirty="0">
                <a:latin typeface="+mn-lt"/>
              </a:rPr>
              <a:t>: Ethics and Integrity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1307" y="1995854"/>
            <a:ext cx="3886201" cy="4466492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en-US" dirty="0"/>
              <a:t>Core Values</a:t>
            </a:r>
          </a:p>
          <a:p>
            <a:pPr lvl="0"/>
            <a:r>
              <a:rPr lang="en-US" dirty="0"/>
              <a:t>Mission Statement</a:t>
            </a:r>
          </a:p>
          <a:p>
            <a:pPr lvl="0"/>
            <a:r>
              <a:rPr lang="en-US" dirty="0"/>
              <a:t>Code of Ethics and Conduct </a:t>
            </a:r>
          </a:p>
          <a:p>
            <a:pPr lvl="0"/>
            <a:r>
              <a:rPr lang="en-US" dirty="0"/>
              <a:t>Conflict of Interest Policies</a:t>
            </a:r>
          </a:p>
          <a:p>
            <a:pPr lvl="0"/>
            <a:r>
              <a:rPr lang="en-US" dirty="0"/>
              <a:t>Student Honor Codes/Disciplinary Policies</a:t>
            </a:r>
          </a:p>
          <a:p>
            <a:pPr lvl="0"/>
            <a:r>
              <a:rPr lang="en-US" dirty="0"/>
              <a:t>Campus and School Grievance Policies (faculty/staff/student)</a:t>
            </a:r>
          </a:p>
          <a:p>
            <a:pPr lvl="0"/>
            <a:r>
              <a:rPr lang="en-US" dirty="0"/>
              <a:t>Shared Governance at Campus and School Levels</a:t>
            </a:r>
          </a:p>
          <a:p>
            <a:pPr lvl="0"/>
            <a:r>
              <a:rPr lang="en-US" dirty="0"/>
              <a:t>Non-Discrimination Policies</a:t>
            </a:r>
          </a:p>
          <a:p>
            <a:pPr lvl="0"/>
            <a:r>
              <a:rPr lang="en-US" dirty="0"/>
              <a:t>Financial Education and Wellness Efforts</a:t>
            </a:r>
          </a:p>
          <a:p>
            <a:pPr lvl="0"/>
            <a:r>
              <a:rPr lang="en-US" dirty="0"/>
              <a:t>School Accreditations</a:t>
            </a:r>
          </a:p>
          <a:p>
            <a:pPr lvl="0"/>
            <a:r>
              <a:rPr lang="en-US" dirty="0"/>
              <a:t>IESPA Website </a:t>
            </a:r>
            <a:r>
              <a:rPr lang="en-US" dirty="0" smtClean="0"/>
              <a:t>Data</a:t>
            </a:r>
          </a:p>
          <a:p>
            <a:pPr lvl="0"/>
            <a:r>
              <a:rPr lang="en-US" dirty="0" smtClean="0"/>
              <a:t>Academic Freedom Resolution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70438" y="1196621"/>
            <a:ext cx="78163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Suggested Evidence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826978" y="1995854"/>
            <a:ext cx="3859822" cy="4413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r>
              <a:rPr lang="en-US" dirty="0" smtClean="0"/>
              <a:t>UMB </a:t>
            </a:r>
            <a:r>
              <a:rPr lang="en-US" dirty="0"/>
              <a:t>Policy on Intellectual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r>
              <a:rPr lang="en-US" dirty="0"/>
              <a:t>ADA Policies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r>
              <a:rPr lang="en-US" dirty="0"/>
              <a:t>Affirmative Action Compliance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r>
              <a:rPr lang="en-US" dirty="0"/>
              <a:t>APT Policies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r>
              <a:rPr lang="en-US" dirty="0"/>
              <a:t>IT Acceptable Use Policy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r>
              <a:rPr lang="en-US" dirty="0"/>
              <a:t>Policy for Review of Alleged Arbitrary and Capricious Grading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r>
              <a:rPr lang="en-US" dirty="0"/>
              <a:t>USM Policy on Student Classification for Admission and Tuition Purposes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r>
              <a:rPr lang="en-US" dirty="0"/>
              <a:t>USM Policy on Tuition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r>
              <a:rPr lang="en-US" dirty="0"/>
              <a:t>USM Policy on Tuition Fellowships for Graduate Students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r>
              <a:rPr lang="en-US" dirty="0"/>
              <a:t>USM Policy on Waiver of Application </a:t>
            </a:r>
            <a:r>
              <a:rPr lang="en-US" dirty="0" smtClean="0"/>
              <a:t>Fees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r>
              <a:rPr lang="en-US" dirty="0" smtClean="0"/>
              <a:t>Recruitment and Marketing materials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305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1480</Words>
  <Application>Microsoft Office PowerPoint</Application>
  <PresentationFormat>On-screen Show (4:3)</PresentationFormat>
  <Paragraphs>210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Middle States Commission on Higher Education</vt:lpstr>
      <vt:lpstr>UMB Middle States Accreditation Timeline</vt:lpstr>
      <vt:lpstr>Requirements of Affiliation</vt:lpstr>
      <vt:lpstr>Requirements of Affiliation (cont.)</vt:lpstr>
      <vt:lpstr>Seven Standards for Accreditation</vt:lpstr>
      <vt:lpstr>Standard I: Mission and Goals</vt:lpstr>
      <vt:lpstr>Standard I: Mission and Goals</vt:lpstr>
      <vt:lpstr>Standard II: Ethics and Integrity</vt:lpstr>
      <vt:lpstr>Standard II: Ethics and Integrity</vt:lpstr>
      <vt:lpstr>Standard III: Design and Delivery of the Student Learning Experience</vt:lpstr>
      <vt:lpstr>Standard III: Design and Delivery of the Student Learning Experience</vt:lpstr>
      <vt:lpstr>Standard IV: Support of the Student Experience</vt:lpstr>
      <vt:lpstr>Standard IV: Support of the Student Experience</vt:lpstr>
      <vt:lpstr>Standard V: Educational Effectiveness Assessment</vt:lpstr>
      <vt:lpstr>Standard V: Educational Effectiveness Assessment</vt:lpstr>
      <vt:lpstr>Standard VI: Planning, Resources, and Institutional Improvement</vt:lpstr>
      <vt:lpstr>Standard VI: Planning, Resources, and Institutional Improvement</vt:lpstr>
      <vt:lpstr>Standard VII: Governance, Leadership, and Administration</vt:lpstr>
      <vt:lpstr>Standard VII: Governance, Leadership, and Administration</vt:lpstr>
    </vt:vector>
  </TitlesOfParts>
  <Company>Univ of Maryland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Jenna Meol</dc:creator>
  <cp:lastModifiedBy>Spengler, Gregory C.</cp:lastModifiedBy>
  <cp:revision>44</cp:revision>
  <cp:lastPrinted>2018-11-27T16:35:56Z</cp:lastPrinted>
  <dcterms:created xsi:type="dcterms:W3CDTF">2011-07-11T15:55:14Z</dcterms:created>
  <dcterms:modified xsi:type="dcterms:W3CDTF">2018-11-27T21:40:57Z</dcterms:modified>
</cp:coreProperties>
</file>