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4" r:id="rId2"/>
    <p:sldMasterId id="2147483668" r:id="rId3"/>
  </p:sldMasterIdLst>
  <p:notesMasterIdLst>
    <p:notesMasterId r:id="rId16"/>
  </p:notesMasterIdLst>
  <p:handoutMasterIdLst>
    <p:handoutMasterId r:id="rId17"/>
  </p:handoutMasterIdLst>
  <p:sldIdLst>
    <p:sldId id="262" r:id="rId4"/>
    <p:sldId id="263" r:id="rId5"/>
    <p:sldId id="271" r:id="rId6"/>
    <p:sldId id="266" r:id="rId7"/>
    <p:sldId id="268" r:id="rId8"/>
    <p:sldId id="274" r:id="rId9"/>
    <p:sldId id="273" r:id="rId10"/>
    <p:sldId id="269" r:id="rId11"/>
    <p:sldId id="270" r:id="rId12"/>
    <p:sldId id="265" r:id="rId13"/>
    <p:sldId id="267" r:id="rId14"/>
    <p:sldId id="275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1ACF2-5EA8-42B1-8226-61301E9A24E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2780D-7B69-4B59-B1B3-DA2B7161E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0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054CE-4DD8-48CF-A0DB-C9BD11001EF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52565-A342-4318-90BB-A725C5BB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5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1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7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183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1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8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765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C05ECFBA-B877-4A8E-87C8-1E9474B3DB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3FFA4024-9BE3-154F-A06D-CD2277C0E9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27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790BBCE2-0DAC-4884-9F06-51B72CB37D6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3FFA4024-9BE3-154F-A06D-CD2277C0E9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90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 ft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2F524CF7-D7D2-46EC-9549-5A38492F86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10/16/2018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3FFA4024-9BE3-154F-A06D-CD2277C0E9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9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664" y="2070340"/>
            <a:ext cx="7254815" cy="1138373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Middle States Commission on Higher Education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9045" y="4521898"/>
            <a:ext cx="6418052" cy="1127342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Best Practices in Assessment Group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October 16, 2018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spcBef>
                <a:spcPts val="45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00664" y="3424214"/>
            <a:ext cx="7254815" cy="82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3429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dirty="0" smtClean="0"/>
              <a:t>Annual Institutional Update</a:t>
            </a: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4310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>
                <a:solidFill>
                  <a:sysClr val="windowText" lastClr="000000"/>
                </a:solidFill>
                <a:latin typeface="Calibri Light" panose="020F0302020204030204"/>
              </a:rPr>
              <a:t>AIU Data Review by </a:t>
            </a: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Middle States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624936"/>
            <a:ext cx="7886700" cy="452569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Each Year: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Middle States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staff will </a:t>
            </a: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flag unusual variances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and </a:t>
            </a: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provide the opportunity to explain significant changes in trends at time of submission through a “reason for variance” annotation.  Otherwise, there is no provision for narrative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Similar to a “Dashboard”, each metric will have an icon indicating direction and health and will include a detailed data definition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Not clear at this time if Dashboard will be public facing or only available to key institutional staff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Mid-Point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Peer Review: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Four years before the next site visit, institutions will receive feedback on the five year trend of metrics from evaluators chosen from peer institutions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Composition and selection process for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Mid-Point </a:t>
            </a: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Peer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Review evaluators </a:t>
            </a: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is still to be determined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10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1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Annual Institutional Update Timeline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725786"/>
            <a:ext cx="7886700" cy="4525698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2018: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Middle States published metrics definition dictionary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AIU Portal opened in late August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UMB staff reviews IPEDS data and ratio calculations for accuracy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Performance Context data identified and uploaded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Required documentation uploaded</a:t>
            </a:r>
          </a:p>
          <a:p>
            <a:pPr lvl="2">
              <a:defRPr/>
            </a:pPr>
            <a:r>
              <a:rPr lang="en-US" sz="1600" dirty="0" smtClean="0">
                <a:solidFill>
                  <a:sysClr val="windowText" lastClr="000000"/>
                </a:solidFill>
                <a:latin typeface="Calibri" panose="020F0502020204030204"/>
              </a:rPr>
              <a:t>Audited Financial Statement</a:t>
            </a:r>
          </a:p>
          <a:p>
            <a:pPr lvl="2">
              <a:defRPr/>
            </a:pPr>
            <a:r>
              <a:rPr lang="en-US" sz="1600" dirty="0" smtClean="0">
                <a:solidFill>
                  <a:sysClr val="windowText" lastClr="000000"/>
                </a:solidFill>
                <a:latin typeface="Calibri" panose="020F0502020204030204"/>
              </a:rPr>
              <a:t>Management Letter</a:t>
            </a:r>
          </a:p>
          <a:p>
            <a:pPr lvl="2">
              <a:defRPr/>
            </a:pPr>
            <a:r>
              <a:rPr lang="en-US" sz="1600" dirty="0" smtClean="0">
                <a:solidFill>
                  <a:sysClr val="windowText" lastClr="000000"/>
                </a:solidFill>
                <a:latin typeface="Calibri" panose="020F0502020204030204"/>
              </a:rPr>
              <a:t>Title IV Audit</a:t>
            </a:r>
          </a:p>
          <a:p>
            <a:pPr lvl="2">
              <a:defRPr/>
            </a:pPr>
            <a:r>
              <a:rPr lang="en-US" sz="1600" dirty="0" smtClean="0">
                <a:solidFill>
                  <a:sysClr val="windowText" lastClr="000000"/>
                </a:solidFill>
                <a:latin typeface="Calibri" panose="020F0502020204030204"/>
              </a:rPr>
              <a:t>Bond Rating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 AIU Portal closed October 12</a:t>
            </a:r>
          </a:p>
          <a:p>
            <a:pPr marL="457200" lvl="1" indent="0">
              <a:buNone/>
              <a:defRPr/>
            </a:pP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2019 and Beyond: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Middle States transfers next year of IPEDS data into AIU for each institution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AIU data available for review through Portal in Spring (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April 1 – April 30)</a:t>
            </a:r>
            <a:endParaRPr lang="en-US" sz="1800" dirty="0" smtClean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Performance Context data uploaded by institutions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Data can be edited for only 4-6 weeks annually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11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9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What Else Should We Be Doing?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725786"/>
            <a:ext cx="7886700" cy="452569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The Accreditation Coordinating Taskforce considered additional metrics not included in the AIU that should be monitored on a periodic basis: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Academic Progress: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Minority enrollment across all programs and levels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Admissions Yield (depends on accurate and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complete data entry)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Off campus programs (Shady Grove, UMCP, Laurel Center etc.)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Online and Hybrid instruction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Calibri" panose="020F0502020204030204"/>
              </a:rPr>
              <a:t>Post Institutional Academic Achievement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Licensing exam pass rates by segment (Shady Grove, Online etc.)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Program Affordability (HelioCampus Affordability Study Phase I and II)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Career outcomes for students (graduate survey or purchase of salary data)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Calibri" panose="020F0502020204030204"/>
              </a:rPr>
              <a:t>Other Ideas?</a:t>
            </a:r>
            <a:endParaRPr lang="en-US" sz="2200" dirty="0" smtClean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12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5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28650" y="570379"/>
            <a:ext cx="7886700" cy="95916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Changes to Middle States Accreditation Cycle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787237"/>
            <a:ext cx="7886700" cy="438927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u="sng" dirty="0" smtClean="0">
                <a:solidFill>
                  <a:sysClr val="windowText" lastClr="000000"/>
                </a:solidFill>
                <a:latin typeface="Calibri" panose="020F0502020204030204"/>
              </a:rPr>
              <a:t>Self-Study and Evaluator Team Site </a:t>
            </a:r>
            <a:r>
              <a:rPr lang="en-US" sz="2100" u="sng" dirty="0">
                <a:solidFill>
                  <a:sysClr val="windowText" lastClr="000000"/>
                </a:solidFill>
                <a:latin typeface="Calibri" panose="020F0502020204030204"/>
              </a:rPr>
              <a:t>Visit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– E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very 8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years instead of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10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2016 –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Self-Study and Evaluator Team Site </a:t>
            </a: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Visit under the old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14 standards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2024 / 2025 – Next Self-Study Evaluation and Site Visit under the new </a:t>
            </a: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7 standards of accreditation and requirements of affiliation</a:t>
            </a:r>
          </a:p>
          <a:p>
            <a:pPr>
              <a:defRPr/>
            </a:pPr>
            <a:r>
              <a:rPr lang="en-US" sz="2100" u="sng" dirty="0" smtClean="0">
                <a:solidFill>
                  <a:sysClr val="windowText" lastClr="000000"/>
                </a:solidFill>
                <a:latin typeface="Calibri" panose="020F0502020204030204"/>
              </a:rPr>
              <a:t>Annual Institutional Update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 – Replaced Institutional Profile and is submitted every spring, except for first year (due October 2018)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2100" u="sng" dirty="0">
                <a:solidFill>
                  <a:sysClr val="windowText" lastClr="000000"/>
                </a:solidFill>
                <a:latin typeface="Calibri" panose="020F0502020204030204"/>
              </a:rPr>
              <a:t>Periodic Review Report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– No longer submitted by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institutions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2100" u="sng" dirty="0" smtClean="0">
                <a:solidFill>
                  <a:sysClr val="windowText" lastClr="000000"/>
                </a:solidFill>
                <a:latin typeface="Calibri" panose="020F0502020204030204"/>
              </a:rPr>
              <a:t>Mid-Point </a:t>
            </a:r>
            <a:r>
              <a:rPr lang="en-US" sz="2100" u="sng" dirty="0">
                <a:solidFill>
                  <a:sysClr val="windowText" lastClr="000000"/>
                </a:solidFill>
                <a:latin typeface="Calibri" panose="020F0502020204030204"/>
              </a:rPr>
              <a:t>Peer Review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– Peer review of accumulated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student achievement data, financial data and ratios, and responses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to Commission recommendations (if requested) submitted by institutions through the Annual Institutional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Update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January 2021 – Initial UMB Mid-Point Peer Review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F8AE1-549C-4FB6-90D9-595B9A8D1B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73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28650" y="570379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>
                <a:solidFill>
                  <a:sysClr val="windowText" lastClr="000000"/>
                </a:solidFill>
                <a:latin typeface="Calibri Light" panose="020F0302020204030204"/>
              </a:rPr>
              <a:t>Annual Institutional Update (AIU)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794294"/>
            <a:ext cx="7886700" cy="438221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Goal of AIU is an accurate measurement of institutional health focused on student achievement and financial health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Submission consists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of: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Mandatory Metrics</a:t>
            </a:r>
          </a:p>
          <a:p>
            <a:pPr lvl="2"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 panose="020F0502020204030204"/>
              </a:rPr>
              <a:t>Largely derived from federal IPEDS (Integrated Postsecondary Education Data System) data reported annually by every institution</a:t>
            </a:r>
          </a:p>
          <a:p>
            <a:pPr lvl="2"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 panose="020F0502020204030204"/>
              </a:rPr>
              <a:t>Not entirely relevant to UMB because IPEDS data focuses on students in two and four year institutions.  UMB does not have first-time freshmen and only 14% of students are </a:t>
            </a:r>
            <a:r>
              <a:rPr lang="en-US" sz="1500" dirty="0" smtClean="0">
                <a:solidFill>
                  <a:sysClr val="windowText" lastClr="000000"/>
                </a:solidFill>
                <a:latin typeface="Calibri" panose="020F0502020204030204"/>
              </a:rPr>
              <a:t>undergraduate.</a:t>
            </a:r>
          </a:p>
          <a:p>
            <a:pPr lvl="2">
              <a:defRPr/>
            </a:pPr>
            <a:r>
              <a:rPr lang="en-US" sz="1500" dirty="0" smtClean="0">
                <a:solidFill>
                  <a:sysClr val="windowText" lastClr="000000"/>
                </a:solidFill>
                <a:latin typeface="Calibri" panose="020F0502020204030204"/>
              </a:rPr>
              <a:t>Financial data for UMB is similar to that for other public institutions</a:t>
            </a:r>
            <a:endParaRPr lang="en-US" sz="15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2"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 panose="020F0502020204030204"/>
              </a:rPr>
              <a:t>Includes student loan default and repayment rates (UMB has very low default rates)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Selected Metrics for Peer Reviewers to See if Desired by Institution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Optional Performance Context uploads to provide a more meaningful basis for peer reviewers to assess student achievement or financial health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2">
              <a:defRPr/>
            </a:pPr>
            <a:endParaRPr lang="en-US" sz="15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565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596258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Scope of </a:t>
            </a:r>
            <a:r>
              <a:rPr lang="en-US" sz="3300" dirty="0">
                <a:solidFill>
                  <a:sysClr val="windowText" lastClr="000000"/>
                </a:solidFill>
                <a:latin typeface="Calibri Light" panose="020F0302020204030204"/>
              </a:rPr>
              <a:t>AIU Data Reported to </a:t>
            </a: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Middle States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716656"/>
            <a:ext cx="7886700" cy="442535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Initial data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collection includes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five years of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data (2012 – 2016)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Due to federal IPEDS reporting schedule and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review period,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data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is between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one and two years old by the time it is retrieved by Middle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States</a:t>
            </a: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Institutions can upload up to three additional data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sets in Performance Context section, </a:t>
            </a: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for example: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Licensing exam pass rates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Graduate or alumni survey results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Career placement data</a:t>
            </a:r>
          </a:p>
          <a:p>
            <a:pPr lvl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Calibri" panose="020F0502020204030204"/>
              </a:rPr>
              <a:t>Student transfers to other institutions</a:t>
            </a:r>
          </a:p>
          <a:p>
            <a:pPr>
              <a:defRPr/>
            </a:pPr>
            <a:endParaRPr lang="en-US" sz="21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1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AIU Financial Data and Ratios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720735"/>
            <a:ext cx="7315199" cy="32998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</a:rPr>
              <a:t>Financial Data has been imported directly into AIU from IPEDS Financial Surveys spanning Fiscal Years 2012 – 2016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</a:rPr>
              <a:t>Data and ratios will be used to form an overall opinion of financial health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</a:rPr>
              <a:t>Ratios are good for comparing to other institutions as they adjust for institution size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</a:rPr>
              <a:t>Trends are more important than points in time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603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AIU Financial Ratios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720735"/>
            <a:ext cx="7886700" cy="46356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Middle States calculated the following ratios:</a:t>
            </a:r>
          </a:p>
          <a:p>
            <a:pPr lvl="1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Comprehensive Financial Index (FCI)  or FCI with Pension</a:t>
            </a:r>
          </a:p>
          <a:p>
            <a:pPr lvl="2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Measures overall institutions financial health in four areas each of which is weighted</a:t>
            </a:r>
          </a:p>
          <a:p>
            <a:pPr lvl="3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Primary Reserve Ratio</a:t>
            </a:r>
          </a:p>
          <a:p>
            <a:pPr lvl="4"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Compares expendable net assets to total expenses</a:t>
            </a:r>
          </a:p>
          <a:p>
            <a:pPr lvl="3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Viability Ratio OR Viability Ratio (Pension Removed)</a:t>
            </a:r>
          </a:p>
          <a:p>
            <a:pPr lvl="4"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Measures ability of expendable net assets to cover debt</a:t>
            </a:r>
          </a:p>
          <a:p>
            <a:pPr lvl="3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Return on Net Assets Ratio</a:t>
            </a:r>
          </a:p>
          <a:p>
            <a:pPr lvl="4"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Determines whether institution is better off than in previous years by measuring total economic return</a:t>
            </a:r>
          </a:p>
          <a:p>
            <a:pPr lvl="3">
              <a:defRPr/>
            </a:pPr>
            <a:r>
              <a:rPr lang="en-US" sz="2100" dirty="0">
                <a:solidFill>
                  <a:sysClr val="windowText" lastClr="000000"/>
                </a:solidFill>
                <a:latin typeface="Calibri" panose="020F0502020204030204"/>
              </a:rPr>
              <a:t>Operating Revenues Ratio</a:t>
            </a:r>
          </a:p>
          <a:p>
            <a:pPr lvl="4">
              <a:defRPr/>
            </a:pPr>
            <a:r>
              <a:rPr lang="en-US" dirty="0">
                <a:solidFill>
                  <a:sysClr val="windowText" lastClr="000000"/>
                </a:solidFill>
                <a:latin typeface="Calibri" panose="020F0502020204030204"/>
              </a:rPr>
              <a:t>Measures surplus(deficit) relative to total revenues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6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11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3076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AIU Financial Ratios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47651" y="1720735"/>
            <a:ext cx="7315199" cy="463561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</a:rPr>
              <a:t>Net </a:t>
            </a:r>
            <a:r>
              <a:rPr lang="en-US" sz="2200" dirty="0">
                <a:solidFill>
                  <a:sysClr val="windowText" lastClr="000000"/>
                </a:solidFill>
              </a:rPr>
              <a:t>Income </a:t>
            </a:r>
            <a:r>
              <a:rPr lang="en-US" sz="2200" dirty="0" smtClean="0">
                <a:solidFill>
                  <a:sysClr val="windowText" lastClr="000000"/>
                </a:solidFill>
              </a:rPr>
              <a:t>Ratio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Did unrestricted activities result in a surplus or deficit?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</a:rPr>
              <a:t>Debt </a:t>
            </a:r>
            <a:r>
              <a:rPr lang="en-US" sz="2200" dirty="0">
                <a:solidFill>
                  <a:sysClr val="windowText" lastClr="000000"/>
                </a:solidFill>
              </a:rPr>
              <a:t>Burden </a:t>
            </a:r>
            <a:r>
              <a:rPr lang="en-US" sz="2200" dirty="0" smtClean="0">
                <a:solidFill>
                  <a:sysClr val="windowText" lastClr="000000"/>
                </a:solidFill>
              </a:rPr>
              <a:t>Ratio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Looks at institutions dependence on borrowed funds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</a:rPr>
              <a:t>Tuition </a:t>
            </a:r>
            <a:r>
              <a:rPr lang="en-US" sz="2200" dirty="0">
                <a:solidFill>
                  <a:sysClr val="windowText" lastClr="000000"/>
                </a:solidFill>
              </a:rPr>
              <a:t>Discount </a:t>
            </a:r>
            <a:r>
              <a:rPr lang="en-US" sz="2200" dirty="0" smtClean="0">
                <a:solidFill>
                  <a:sysClr val="windowText" lastClr="000000"/>
                </a:solidFill>
              </a:rPr>
              <a:t>Ratio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Measures proportion of tuition offset by institution financial aid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</a:rPr>
              <a:t>Tuition </a:t>
            </a:r>
            <a:r>
              <a:rPr lang="en-US" sz="2200" dirty="0">
                <a:solidFill>
                  <a:sysClr val="windowText" lastClr="000000"/>
                </a:solidFill>
              </a:rPr>
              <a:t>Dependency </a:t>
            </a:r>
            <a:r>
              <a:rPr lang="en-US" sz="2200" dirty="0" smtClean="0">
                <a:solidFill>
                  <a:sysClr val="windowText" lastClr="000000"/>
                </a:solidFill>
              </a:rPr>
              <a:t>Ratio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Looks at an institutions dependence on tuition</a:t>
            </a:r>
          </a:p>
          <a:p>
            <a:pPr>
              <a:defRPr/>
            </a:pPr>
            <a:r>
              <a:rPr lang="en-US" sz="2200" dirty="0" smtClean="0">
                <a:solidFill>
                  <a:sysClr val="windowText" lastClr="000000"/>
                </a:solidFill>
              </a:rPr>
              <a:t>Default Rate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Looks at the default rate on financial aid after three years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47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28650" y="570379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UMB Performance Context Data (1 &amp; 2)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794294"/>
            <a:ext cx="7886700" cy="438221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Student Achievement data obtained by Middle States from IPEDS is limited to first-time undergraduate retention and graduation.</a:t>
            </a:r>
          </a:p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UMB provider five years of (one-year) retention rate and graduation rate data (150 and 200 percent of time to degree) for entry-level professional programs representing each school: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Bachelor of Science Nursing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Clinical Nurse Leader Master’s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Doctor of Dental Surgery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Doctor of Medicine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Doctor of Pharmacy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Doctor of Physical Therapy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Juris Doctor (Day and Evening Programs)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Master of Social Work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2">
              <a:defRPr/>
            </a:pPr>
            <a:endParaRPr lang="en-US" sz="15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8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72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28650" y="570379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 smtClean="0">
                <a:solidFill>
                  <a:sysClr val="windowText" lastClr="000000"/>
                </a:solidFill>
                <a:latin typeface="Calibri Light" panose="020F0302020204030204"/>
              </a:rPr>
              <a:t>UMB Performance Context Data (3)</a:t>
            </a:r>
            <a:endParaRPr lang="en-US" sz="3300" dirty="0">
              <a:solidFill>
                <a:sysClr val="windowText" lastClr="000000"/>
              </a:solidFill>
              <a:latin typeface="Calibri Light" panose="020F030202020403020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8650" y="1794294"/>
            <a:ext cx="7886700" cy="438221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100" dirty="0" smtClean="0">
                <a:solidFill>
                  <a:sysClr val="windowText" lastClr="000000"/>
                </a:solidFill>
                <a:latin typeface="Calibri" panose="020F0502020204030204"/>
              </a:rPr>
              <a:t>UMB provided five years of licensing exam pass rates for first-time test takers to demonstrate that graduates possess a high level of competency before entering their chosen profession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NCLEX - Bachelor of Science Nursing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NCLEX - Clinical Nurse Leader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ADEX - Doctor of Dental Surgery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USMLE Step 2 CK - Doctor of Medicine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NAPLEX - Doctor of Pharmacy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MJPE - Doctor of  Pharmacy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NPTE - Doctor of Physical Therapy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Maryland Bar Exam - Juris Doctor (Day and Evening programs)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LGSW - Master of Social Work</a:t>
            </a:r>
          </a:p>
          <a:p>
            <a:pPr lvl="1">
              <a:defRPr/>
            </a:pPr>
            <a:r>
              <a:rPr lang="en-US" sz="1800" dirty="0" smtClean="0">
                <a:solidFill>
                  <a:sysClr val="windowText" lastClr="000000"/>
                </a:solidFill>
                <a:latin typeface="Calibri" panose="020F0502020204030204"/>
              </a:rPr>
              <a:t>LCSW - Master of Social Work</a:t>
            </a:r>
            <a:endParaRPr lang="en-US" sz="18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lvl="2">
              <a:defRPr/>
            </a:pPr>
            <a:endParaRPr lang="en-US" sz="1500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9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40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1121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1_Office Theme</vt:lpstr>
      <vt:lpstr>2_Office Theme</vt:lpstr>
      <vt:lpstr>3_Office Theme</vt:lpstr>
      <vt:lpstr>Middle States Commission on Higher 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MSCHE Annual Institutional Update</dc:title>
  <dc:creator>Spengler, Gregory C.</dc:creator>
  <cp:lastModifiedBy>Spengler, Gregory C.</cp:lastModifiedBy>
  <cp:revision>58</cp:revision>
  <cp:lastPrinted>2018-10-16T16:38:20Z</cp:lastPrinted>
  <dcterms:created xsi:type="dcterms:W3CDTF">2017-10-20T19:45:52Z</dcterms:created>
  <dcterms:modified xsi:type="dcterms:W3CDTF">2018-10-16T16:47:09Z</dcterms:modified>
</cp:coreProperties>
</file>