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81" r:id="rId6"/>
    <p:sldId id="332" r:id="rId7"/>
    <p:sldId id="293" r:id="rId8"/>
    <p:sldId id="335" r:id="rId9"/>
    <p:sldId id="318" r:id="rId10"/>
    <p:sldId id="299" r:id="rId11"/>
    <p:sldId id="269" r:id="rId1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02E"/>
    <a:srgbClr val="FFFFCC"/>
    <a:srgbClr val="FF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77" autoAdjust="0"/>
    <p:restoredTop sz="56021" autoAdjust="0"/>
  </p:normalViewPr>
  <p:slideViewPr>
    <p:cSldViewPr snapToGrid="0" snapToObjects="1">
      <p:cViewPr varScale="1">
        <p:scale>
          <a:sx n="38" d="100"/>
          <a:sy n="38" d="100"/>
        </p:scale>
        <p:origin x="206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53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79" d="100"/>
        <a:sy n="179" d="100"/>
      </p:scale>
      <p:origin x="0" y="-10556"/>
    </p:cViewPr>
  </p:sorterViewPr>
  <p:notesViewPr>
    <p:cSldViewPr snapToGrid="0" snapToObjects="1">
      <p:cViewPr>
        <p:scale>
          <a:sx n="116" d="100"/>
          <a:sy n="116" d="100"/>
        </p:scale>
        <p:origin x="1228" y="-18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4" y="4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/>
          <a:lstStyle>
            <a:lvl1pPr algn="r">
              <a:defRPr sz="1200"/>
            </a:lvl1pPr>
          </a:lstStyle>
          <a:p>
            <a:fld id="{32D64B1D-AE14-45E3-BE84-BAA5EAD2F586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6" y="8829678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4" y="8829678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 anchor="b"/>
          <a:lstStyle>
            <a:lvl1pPr algn="r">
              <a:defRPr sz="1200"/>
            </a:lvl1pPr>
          </a:lstStyle>
          <a:p>
            <a:fld id="{709EC799-DBCA-4261-A524-9F62CF202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46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2" y="3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/>
          <a:lstStyle>
            <a:lvl1pPr algn="r">
              <a:defRPr sz="1200"/>
            </a:lvl1pPr>
          </a:lstStyle>
          <a:p>
            <a:fld id="{BB335E9F-686B-4A7E-89DE-5238C90EDAC9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0463"/>
            <a:ext cx="4184650" cy="3138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8" tIns="45698" rIns="91398" bIns="4569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8" y="4473575"/>
            <a:ext cx="5607050" cy="3660775"/>
          </a:xfrm>
          <a:prstGeom prst="rect">
            <a:avLst/>
          </a:prstGeom>
        </p:spPr>
        <p:txBody>
          <a:bodyPr vert="horz" lIns="91398" tIns="45698" rIns="91398" bIns="45698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29678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2" y="8829678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 anchor="b"/>
          <a:lstStyle>
            <a:lvl1pPr algn="r">
              <a:defRPr sz="1200"/>
            </a:lvl1pPr>
          </a:lstStyle>
          <a:p>
            <a:fld id="{C242ADCE-0ADB-42B4-B273-9AA302DB2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994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90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58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38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390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1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992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344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7EC97-DB97-4565-B65B-270512363B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33517-50B5-4F2C-A370-308AFB7767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43096-AA42-4AC9-B6E7-2EBEAF28CC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77938-72C8-4AC2-B3D7-A7872AC4812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Matthews@umaryland.ed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spengler@umaryland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8682" y="1121124"/>
            <a:ext cx="7772400" cy="1470025"/>
          </a:xfrm>
        </p:spPr>
        <p:txBody>
          <a:bodyPr/>
          <a:lstStyle/>
          <a:p>
            <a:r>
              <a:rPr lang="en-US" dirty="0" smtClean="0"/>
              <a:t>Best Practices in Assessment Group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5514" y="3028740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Karen D Matthews, DM, MPA</a:t>
            </a:r>
          </a:p>
          <a:p>
            <a:r>
              <a:rPr lang="en-US" dirty="0" smtClean="0"/>
              <a:t>Gregory Spengler, MPA</a:t>
            </a:r>
          </a:p>
          <a:p>
            <a:r>
              <a:rPr lang="en-US" dirty="0" smtClean="0"/>
              <a:t>Office of Institutional Effectiveness, Strategic Planning, &amp; Assessment (IESPA)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95144" y="5610330"/>
            <a:ext cx="4553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November 2, 2021</a:t>
            </a:r>
            <a:endParaRPr lang="en-US" sz="2400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33517-50B5-4F2C-A370-308AFB7767D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951" y="869949"/>
            <a:ext cx="8229600" cy="1143000"/>
          </a:xfrm>
        </p:spPr>
        <p:txBody>
          <a:bodyPr/>
          <a:lstStyle/>
          <a:p>
            <a:r>
              <a:rPr lang="en-US" u="sng" dirty="0" smtClean="0"/>
              <a:t>Agenda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2949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/>
              <a:t>Information-sharing</a:t>
            </a:r>
          </a:p>
          <a:p>
            <a:r>
              <a:rPr lang="en-US" sz="3600" dirty="0" smtClean="0"/>
              <a:t>Advancing Institutional Learning Outcomes (ILOs) initiative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ILO </a:t>
            </a:r>
            <a:r>
              <a:rPr lang="en-US" sz="3600" dirty="0"/>
              <a:t>w</a:t>
            </a:r>
            <a:r>
              <a:rPr lang="en-US" sz="3600" dirty="0" smtClean="0"/>
              <a:t>orkgroup status</a:t>
            </a:r>
            <a:endParaRPr lang="en-US" sz="3600" dirty="0"/>
          </a:p>
          <a:p>
            <a:pPr marL="457200" lvl="1" indent="0">
              <a:lnSpc>
                <a:spcPct val="150000"/>
              </a:lnSpc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BBCA908-2CFB-4C18-9330-C87C4E5981BF}" type="slidenum">
              <a:rPr lang="en-US" smtClean="0"/>
              <a:t>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642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6523"/>
            <a:ext cx="8229600" cy="1143000"/>
          </a:xfrm>
        </p:spPr>
        <p:txBody>
          <a:bodyPr/>
          <a:lstStyle/>
          <a:p>
            <a:r>
              <a:rPr lang="en-US" dirty="0" smtClean="0"/>
              <a:t>Information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Strategic Plan approved</a:t>
            </a:r>
          </a:p>
          <a:p>
            <a:r>
              <a:rPr lang="en-US" dirty="0" smtClean="0"/>
              <a:t>APAIRs Reminder</a:t>
            </a:r>
          </a:p>
          <a:p>
            <a:pPr lvl="1"/>
            <a:r>
              <a:rPr lang="en-US" dirty="0" smtClean="0"/>
              <a:t>Due Date Reminders</a:t>
            </a:r>
          </a:p>
          <a:p>
            <a:pPr lvl="2"/>
            <a:r>
              <a:rPr lang="en-US" dirty="0" smtClean="0"/>
              <a:t>FY21 APAIR: </a:t>
            </a:r>
            <a:r>
              <a:rPr lang="en-US" b="1" dirty="0" smtClean="0">
                <a:solidFill>
                  <a:srgbClr val="C00000"/>
                </a:solidFill>
              </a:rPr>
              <a:t>October 30, 2021 </a:t>
            </a:r>
          </a:p>
          <a:p>
            <a:pPr lvl="2"/>
            <a:r>
              <a:rPr lang="en-US" dirty="0" smtClean="0"/>
              <a:t>FY22 APAIR Goals: </a:t>
            </a:r>
            <a:r>
              <a:rPr lang="en-US" b="1" dirty="0" smtClean="0">
                <a:solidFill>
                  <a:srgbClr val="C00000"/>
                </a:solidFill>
              </a:rPr>
              <a:t>November 15, 2021</a:t>
            </a:r>
            <a:endParaRPr lang="en-US" b="1" dirty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Goals Review</a:t>
            </a:r>
          </a:p>
          <a:p>
            <a:pPr lvl="2"/>
            <a:r>
              <a:rPr lang="en-US" dirty="0" smtClean="0"/>
              <a:t>KDM to return comments by November 30, 2021</a:t>
            </a:r>
          </a:p>
          <a:p>
            <a:r>
              <a:rPr lang="en-US" dirty="0" smtClean="0"/>
              <a:t>Other?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21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760" y="808038"/>
            <a:ext cx="8229600" cy="1143000"/>
          </a:xfrm>
        </p:spPr>
        <p:txBody>
          <a:bodyPr/>
          <a:lstStyle/>
          <a:p>
            <a:r>
              <a:rPr lang="en-US" b="1" u="sng" dirty="0" smtClean="0"/>
              <a:t>Meeting Objectives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120" y="1951990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ILO focus-area presentations and discussion; </a:t>
            </a:r>
          </a:p>
          <a:p>
            <a:pPr lvl="1"/>
            <a:r>
              <a:rPr lang="en-US" dirty="0" smtClean="0"/>
              <a:t>Ethics &amp; Integrity (Henry Silverman)</a:t>
            </a:r>
          </a:p>
          <a:p>
            <a:pPr lvl="1"/>
            <a:r>
              <a:rPr lang="en-US" dirty="0" smtClean="0"/>
              <a:t>Cultural Competency (Diane Forbes Berthoud)</a:t>
            </a:r>
          </a:p>
          <a:p>
            <a:pPr lvl="1"/>
            <a:r>
              <a:rPr lang="en-US" dirty="0" smtClean="0"/>
              <a:t>Community Engagement (Ashley Valis)</a:t>
            </a:r>
          </a:p>
          <a:p>
            <a:r>
              <a:rPr lang="en-US" sz="4000" dirty="0" smtClean="0"/>
              <a:t>ILO work group updates and needs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72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9643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Small Working Group Timeline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2643"/>
            <a:ext cx="8229600" cy="4525963"/>
          </a:xfrm>
        </p:spPr>
        <p:txBody>
          <a:bodyPr/>
          <a:lstStyle/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17458"/>
              </p:ext>
            </p:extLst>
          </p:nvPr>
        </p:nvGraphicFramePr>
        <p:xfrm>
          <a:off x="457200" y="1613876"/>
          <a:ext cx="8381999" cy="4656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5054">
                  <a:extLst>
                    <a:ext uri="{9D8B030D-6E8A-4147-A177-3AD203B41FA5}">
                      <a16:colId xmlns:a16="http://schemas.microsoft.com/office/drawing/2014/main" val="1972436396"/>
                    </a:ext>
                  </a:extLst>
                </a:gridCol>
                <a:gridCol w="3876945">
                  <a:extLst>
                    <a:ext uri="{9D8B030D-6E8A-4147-A177-3AD203B41FA5}">
                      <a16:colId xmlns:a16="http://schemas.microsoft.com/office/drawing/2014/main" val="1607086792"/>
                    </a:ext>
                  </a:extLst>
                </a:gridCol>
              </a:tblGrid>
              <a:tr h="452128">
                <a:tc>
                  <a:txBody>
                    <a:bodyPr/>
                    <a:lstStyle/>
                    <a:p>
                      <a:r>
                        <a:rPr lang="en-US" dirty="0" smtClean="0"/>
                        <a:t>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Target</a:t>
                      </a:r>
                      <a:r>
                        <a:rPr lang="en-US" baseline="0" dirty="0" smtClean="0"/>
                        <a:t> Completion Date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837266"/>
                  </a:ext>
                </a:extLst>
              </a:tr>
              <a:tr h="603692">
                <a:tc>
                  <a:txBody>
                    <a:bodyPr/>
                    <a:lstStyle/>
                    <a:p>
                      <a:r>
                        <a:rPr lang="en-US" dirty="0" smtClean="0"/>
                        <a:t>Small</a:t>
                      </a:r>
                      <a:r>
                        <a:rPr lang="en-US" baseline="0" dirty="0" smtClean="0"/>
                        <a:t> group formed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October, 2021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942743"/>
                  </a:ext>
                </a:extLst>
              </a:tr>
              <a:tr h="960698">
                <a:tc>
                  <a:txBody>
                    <a:bodyPr/>
                    <a:lstStyle/>
                    <a:p>
                      <a:r>
                        <a:rPr lang="en-US" dirty="0" smtClean="0"/>
                        <a:t>Review ILOs for:</a:t>
                      </a:r>
                    </a:p>
                    <a:p>
                      <a:pPr lvl="1"/>
                      <a:r>
                        <a:rPr lang="en-US" dirty="0" smtClean="0"/>
                        <a:t>Global</a:t>
                      </a:r>
                      <a:r>
                        <a:rPr lang="en-US" baseline="0" dirty="0" smtClean="0"/>
                        <a:t> Engagement &amp; Learning</a:t>
                      </a:r>
                    </a:p>
                    <a:p>
                      <a:pPr lvl="1"/>
                      <a:r>
                        <a:rPr lang="en-US" baseline="0" dirty="0" smtClean="0"/>
                        <a:t>Interprofessional Education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January, 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563793"/>
                  </a:ext>
                </a:extLst>
              </a:tr>
              <a:tr h="927818">
                <a:tc>
                  <a:txBody>
                    <a:bodyPr/>
                    <a:lstStyle/>
                    <a:p>
                      <a:r>
                        <a:rPr lang="en-US" dirty="0" smtClean="0"/>
                        <a:t>Review ILOs for</a:t>
                      </a:r>
                    </a:p>
                    <a:p>
                      <a:pPr lvl="1"/>
                      <a:r>
                        <a:rPr lang="en-US" dirty="0" smtClean="0"/>
                        <a:t>Community Engagement</a:t>
                      </a:r>
                    </a:p>
                    <a:p>
                      <a:pPr lvl="1"/>
                      <a:r>
                        <a:rPr lang="en-US" dirty="0" smtClean="0"/>
                        <a:t>Ethics &amp; Integrity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February 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424238"/>
                  </a:ext>
                </a:extLst>
              </a:tr>
              <a:tr h="927818">
                <a:tc>
                  <a:txBody>
                    <a:bodyPr/>
                    <a:lstStyle/>
                    <a:p>
                      <a:r>
                        <a:rPr lang="en-US" dirty="0" smtClean="0"/>
                        <a:t>Review </a:t>
                      </a:r>
                      <a:r>
                        <a:rPr lang="en-US" baseline="0" dirty="0" smtClean="0"/>
                        <a:t>ILOs for</a:t>
                      </a:r>
                    </a:p>
                    <a:p>
                      <a:pPr lvl="1"/>
                      <a:r>
                        <a:rPr lang="en-US" baseline="0" dirty="0" smtClean="0"/>
                        <a:t>DEI</a:t>
                      </a:r>
                    </a:p>
                    <a:p>
                      <a:pPr lvl="1"/>
                      <a:r>
                        <a:rPr lang="en-US" baseline="0" dirty="0" smtClean="0"/>
                        <a:t>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March 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042410"/>
                  </a:ext>
                </a:extLst>
              </a:tr>
              <a:tr h="392071">
                <a:tc>
                  <a:txBody>
                    <a:bodyPr/>
                    <a:lstStyle/>
                    <a:p>
                      <a:r>
                        <a:rPr lang="en-US" dirty="0" smtClean="0"/>
                        <a:t>Review ILOs - 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April 2022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911905"/>
                  </a:ext>
                </a:extLst>
              </a:tr>
              <a:tr h="392071">
                <a:tc>
                  <a:txBody>
                    <a:bodyPr/>
                    <a:lstStyle/>
                    <a:p>
                      <a:r>
                        <a:rPr lang="en-US" dirty="0" smtClean="0"/>
                        <a:t>Provost</a:t>
                      </a:r>
                      <a:r>
                        <a:rPr lang="en-US" baseline="0" dirty="0" smtClean="0"/>
                        <a:t> et al.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April-May 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2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47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3143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Continue framing the remaining ILO focus area </a:t>
            </a:r>
          </a:p>
          <a:p>
            <a:pPr lvl="1"/>
            <a:r>
              <a:rPr lang="en-US" sz="3200" dirty="0" smtClean="0"/>
              <a:t>Leadership (Greg </a:t>
            </a:r>
            <a:r>
              <a:rPr lang="en-US" sz="3200" dirty="0" err="1" smtClean="0"/>
              <a:t>Brightbill</a:t>
            </a:r>
            <a:r>
              <a:rPr lang="en-US" sz="3200" dirty="0" smtClean="0"/>
              <a:t>)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35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564" y="707880"/>
            <a:ext cx="8229600" cy="1143000"/>
          </a:xfrm>
        </p:spPr>
        <p:txBody>
          <a:bodyPr/>
          <a:lstStyle/>
          <a:p>
            <a:r>
              <a:rPr lang="en-US" dirty="0" smtClean="0"/>
              <a:t>Meeting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2125807"/>
            <a:ext cx="7296727" cy="3222048"/>
          </a:xfrm>
        </p:spPr>
        <p:txBody>
          <a:bodyPr>
            <a:normAutofit/>
          </a:bodyPr>
          <a:lstStyle/>
          <a:p>
            <a:r>
              <a:rPr lang="en-US" dirty="0" smtClean="0"/>
              <a:t>Review decisions reached</a:t>
            </a:r>
          </a:p>
          <a:p>
            <a:r>
              <a:rPr lang="en-US" dirty="0" smtClean="0"/>
              <a:t>Next meeting date –  December 7, 2021: 11:00AM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7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56652"/>
            <a:ext cx="7772400" cy="777367"/>
          </a:xfrm>
        </p:spPr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71016" y="2139696"/>
            <a:ext cx="6711696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/>
              <a:t>Assessment reporting will be available on the Institutional Effectiveness, Strategic Planning, and Assessment website: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266444" y="3527351"/>
            <a:ext cx="6611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www.umaryland.edu/iespa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9377" y="4345158"/>
            <a:ext cx="70074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Contacts:</a:t>
            </a:r>
          </a:p>
          <a:p>
            <a:pPr algn="ctr"/>
            <a:r>
              <a:rPr lang="en-US" dirty="0" smtClean="0"/>
              <a:t> Karen Matthews </a:t>
            </a:r>
            <a:r>
              <a:rPr lang="en-US" dirty="0" smtClean="0">
                <a:hlinkClick r:id="rId3"/>
              </a:rPr>
              <a:t>karen.matthews@umaryland.edu</a:t>
            </a:r>
            <a:r>
              <a:rPr lang="en-US" dirty="0" smtClean="0"/>
              <a:t> 6-2422</a:t>
            </a:r>
          </a:p>
          <a:p>
            <a:pPr algn="ctr"/>
            <a:r>
              <a:rPr lang="en-US" dirty="0" smtClean="0"/>
              <a:t>Greg Spengler </a:t>
            </a:r>
            <a:r>
              <a:rPr lang="en-US" dirty="0" smtClean="0">
                <a:hlinkClick r:id="rId4"/>
              </a:rPr>
              <a:t>gspengler@umaryland.edu</a:t>
            </a:r>
            <a:r>
              <a:rPr lang="en-US" dirty="0" smtClean="0"/>
              <a:t> 6-1264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33517-50B5-4F2C-A370-308AFB7767D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62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A9AEB31DECCE4DAC8FD68DB3B1E7C1" ma:contentTypeVersion="15" ma:contentTypeDescription="Create a new document." ma:contentTypeScope="" ma:versionID="2aac414e76a554835cd4537e9e56b064">
  <xsd:schema xmlns:xsd="http://www.w3.org/2001/XMLSchema" xmlns:xs="http://www.w3.org/2001/XMLSchema" xmlns:p="http://schemas.microsoft.com/office/2006/metadata/properties" xmlns:ns1="http://schemas.microsoft.com/sharepoint/v3" xmlns:ns3="3c156842-e5e0-4116-9ee5-a12c122bd811" xmlns:ns4="99c47926-5a1c-460b-8671-7d87320c08ae" targetNamespace="http://schemas.microsoft.com/office/2006/metadata/properties" ma:root="true" ma:fieldsID="c0b8957c8bde22bab4db5b71205b5d66" ns1:_="" ns3:_="" ns4:_="">
    <xsd:import namespace="http://schemas.microsoft.com/sharepoint/v3"/>
    <xsd:import namespace="3c156842-e5e0-4116-9ee5-a12c122bd811"/>
    <xsd:import namespace="99c47926-5a1c-460b-8671-7d87320c08a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156842-e5e0-4116-9ee5-a12c122bd8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c47926-5a1c-460b-8671-7d87320c08ae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D95964B-EC30-45EC-9DF4-975A929786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56E7AE-7CE9-4AB7-80C5-CED0E8A306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c156842-e5e0-4116-9ee5-a12c122bd811"/>
    <ds:schemaRef ds:uri="99c47926-5a1c-460b-8671-7d87320c08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587BDD-78D5-499D-92DE-9E96EFBAD34E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9c47926-5a1c-460b-8671-7d87320c08ae"/>
    <ds:schemaRef ds:uri="http://purl.org/dc/elements/1.1/"/>
    <ds:schemaRef ds:uri="3c156842-e5e0-4116-9ee5-a12c122bd811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78333</TotalTime>
  <Words>253</Words>
  <Application>Microsoft Office PowerPoint</Application>
  <PresentationFormat>On-screen Show (4:3)</PresentationFormat>
  <Paragraphs>75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Best Practices in Assessment Group </vt:lpstr>
      <vt:lpstr>Agenda</vt:lpstr>
      <vt:lpstr>Information Sharing</vt:lpstr>
      <vt:lpstr>Meeting Objectives</vt:lpstr>
      <vt:lpstr>Small Working Group Timeline</vt:lpstr>
      <vt:lpstr>Next steps</vt:lpstr>
      <vt:lpstr>Meeting Recap</vt:lpstr>
      <vt:lpstr>For More Information</vt:lpstr>
    </vt:vector>
  </TitlesOfParts>
  <Company>Univ of Maryland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Jenna Meol</dc:creator>
  <cp:lastModifiedBy>Matthews, Karen</cp:lastModifiedBy>
  <cp:revision>610</cp:revision>
  <cp:lastPrinted>2021-11-02T11:56:32Z</cp:lastPrinted>
  <dcterms:created xsi:type="dcterms:W3CDTF">2011-07-11T15:55:14Z</dcterms:created>
  <dcterms:modified xsi:type="dcterms:W3CDTF">2021-12-14T16:45:51Z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0x0101007DA9AEB31DECCE4DAC8FD68DB3B1E7C1</vt:lpwstr>
  </property>
</Properties>
</file>