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2"/>
  </p:notesMasterIdLst>
  <p:sldIdLst>
    <p:sldId id="256" r:id="rId5"/>
    <p:sldId id="319" r:id="rId6"/>
    <p:sldId id="309" r:id="rId7"/>
    <p:sldId id="296" r:id="rId8"/>
    <p:sldId id="297" r:id="rId9"/>
    <p:sldId id="304" r:id="rId10"/>
    <p:sldId id="302" r:id="rId11"/>
    <p:sldId id="310" r:id="rId12"/>
    <p:sldId id="283" r:id="rId13"/>
    <p:sldId id="285" r:id="rId14"/>
    <p:sldId id="284" r:id="rId15"/>
    <p:sldId id="280" r:id="rId16"/>
    <p:sldId id="293" r:id="rId17"/>
    <p:sldId id="282" r:id="rId18"/>
    <p:sldId id="281" r:id="rId19"/>
    <p:sldId id="278" r:id="rId20"/>
    <p:sldId id="313" r:id="rId21"/>
    <p:sldId id="312" r:id="rId22"/>
    <p:sldId id="311" r:id="rId23"/>
    <p:sldId id="263" r:id="rId24"/>
    <p:sldId id="276" r:id="rId25"/>
    <p:sldId id="275" r:id="rId26"/>
    <p:sldId id="274" r:id="rId27"/>
    <p:sldId id="277" r:id="rId28"/>
    <p:sldId id="273" r:id="rId29"/>
    <p:sldId id="320" r:id="rId30"/>
    <p:sldId id="303" r:id="rId31"/>
    <p:sldId id="314" r:id="rId32"/>
    <p:sldId id="288" r:id="rId33"/>
    <p:sldId id="308" r:id="rId34"/>
    <p:sldId id="315" r:id="rId35"/>
    <p:sldId id="287" r:id="rId36"/>
    <p:sldId id="316" r:id="rId37"/>
    <p:sldId id="318" r:id="rId38"/>
    <p:sldId id="271" r:id="rId39"/>
    <p:sldId id="295" r:id="rId40"/>
    <p:sldId id="269" r:id="rId41"/>
    <p:sldId id="286" r:id="rId42"/>
    <p:sldId id="257" r:id="rId43"/>
    <p:sldId id="290" r:id="rId44"/>
    <p:sldId id="291" r:id="rId45"/>
    <p:sldId id="301" r:id="rId46"/>
    <p:sldId id="289" r:id="rId47"/>
    <p:sldId id="292" r:id="rId48"/>
    <p:sldId id="270" r:id="rId49"/>
    <p:sldId id="294" r:id="rId50"/>
    <p:sldId id="306"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606"/>
    <p:restoredTop sz="95952"/>
  </p:normalViewPr>
  <p:slideViewPr>
    <p:cSldViewPr snapToGrid="0" snapToObjects="1">
      <p:cViewPr varScale="1">
        <p:scale>
          <a:sx n="69" d="100"/>
          <a:sy n="69" d="100"/>
        </p:scale>
        <p:origin x="80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4.png"/><Relationship Id="rId6" Type="http://schemas.openxmlformats.org/officeDocument/2006/relationships/image" Target="../media/image10.svg"/><Relationship Id="rId5" Type="http://schemas.openxmlformats.org/officeDocument/2006/relationships/image" Target="../media/image6.png"/><Relationship Id="rId4" Type="http://schemas.openxmlformats.org/officeDocument/2006/relationships/image" Target="../media/image8.svg"/></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svg"/><Relationship Id="rId1" Type="http://schemas.openxmlformats.org/officeDocument/2006/relationships/image" Target="../media/image10.png"/><Relationship Id="rId4" Type="http://schemas.openxmlformats.org/officeDocument/2006/relationships/image" Target="../media/image18.svg"/></Relationships>
</file>

<file path=ppt/diagrams/_rels/data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svg"/><Relationship Id="rId1" Type="http://schemas.openxmlformats.org/officeDocument/2006/relationships/image" Target="../media/image10.png"/><Relationship Id="rId4" Type="http://schemas.openxmlformats.org/officeDocument/2006/relationships/image" Target="../media/image27.svg"/></Relationships>
</file>

<file path=ppt/diagrams/_rels/data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9.svg"/><Relationship Id="rId1" Type="http://schemas.openxmlformats.org/officeDocument/2006/relationships/image" Target="../media/image29.png"/><Relationship Id="rId6" Type="http://schemas.openxmlformats.org/officeDocument/2006/relationships/image" Target="../media/image43.svg"/><Relationship Id="rId5" Type="http://schemas.openxmlformats.org/officeDocument/2006/relationships/image" Target="../media/image31.png"/><Relationship Id="rId4" Type="http://schemas.openxmlformats.org/officeDocument/2006/relationships/image" Target="../media/image41.svg"/></Relationships>
</file>

<file path=ppt/diagrams/_rels/data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6.svg"/><Relationship Id="rId1" Type="http://schemas.openxmlformats.org/officeDocument/2006/relationships/image" Target="../media/image33.png"/><Relationship Id="rId6" Type="http://schemas.openxmlformats.org/officeDocument/2006/relationships/image" Target="../media/image50.svg"/><Relationship Id="rId5" Type="http://schemas.openxmlformats.org/officeDocument/2006/relationships/image" Target="../media/image35.png"/><Relationship Id="rId4" Type="http://schemas.openxmlformats.org/officeDocument/2006/relationships/image" Target="../media/image4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4.png"/><Relationship Id="rId6" Type="http://schemas.openxmlformats.org/officeDocument/2006/relationships/image" Target="../media/image10.svg"/><Relationship Id="rId5" Type="http://schemas.openxmlformats.org/officeDocument/2006/relationships/image" Target="../media/image6.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svg"/><Relationship Id="rId1" Type="http://schemas.openxmlformats.org/officeDocument/2006/relationships/image" Target="../media/image10.png"/><Relationship Id="rId4" Type="http://schemas.openxmlformats.org/officeDocument/2006/relationships/image" Target="../media/image1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svg"/><Relationship Id="rId1" Type="http://schemas.openxmlformats.org/officeDocument/2006/relationships/image" Target="../media/image10.png"/><Relationship Id="rId4" Type="http://schemas.openxmlformats.org/officeDocument/2006/relationships/image" Target="../media/image2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9.svg"/><Relationship Id="rId1" Type="http://schemas.openxmlformats.org/officeDocument/2006/relationships/image" Target="../media/image29.png"/><Relationship Id="rId6" Type="http://schemas.openxmlformats.org/officeDocument/2006/relationships/image" Target="../media/image43.svg"/><Relationship Id="rId5" Type="http://schemas.openxmlformats.org/officeDocument/2006/relationships/image" Target="../media/image31.png"/><Relationship Id="rId4" Type="http://schemas.openxmlformats.org/officeDocument/2006/relationships/image" Target="../media/image4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6.svg"/><Relationship Id="rId1" Type="http://schemas.openxmlformats.org/officeDocument/2006/relationships/image" Target="../media/image33.png"/><Relationship Id="rId6" Type="http://schemas.openxmlformats.org/officeDocument/2006/relationships/image" Target="../media/image50.svg"/><Relationship Id="rId5" Type="http://schemas.openxmlformats.org/officeDocument/2006/relationships/image" Target="../media/image35.png"/><Relationship Id="rId4" Type="http://schemas.openxmlformats.org/officeDocument/2006/relationships/image" Target="../media/image4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0BD054-631C-4AEE-94F4-CCFA9EB16986}"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1F5E7F53-9667-482B-A77D-0C127ED6D7E9}">
      <dgm:prSet/>
      <dgm:spPr/>
      <dgm:t>
        <a:bodyPr/>
        <a:lstStyle/>
        <a:p>
          <a:pPr>
            <a:lnSpc>
              <a:spcPct val="100000"/>
            </a:lnSpc>
            <a:defRPr b="1"/>
          </a:pPr>
          <a:r>
            <a:rPr lang="en-US"/>
            <a:t>Students</a:t>
          </a:r>
        </a:p>
      </dgm:t>
    </dgm:pt>
    <dgm:pt modelId="{F7C99BD6-E676-48CE-BDB4-536E2843026F}" type="parTrans" cxnId="{3B4292C1-C180-4EAC-AA40-752379306DEC}">
      <dgm:prSet/>
      <dgm:spPr/>
      <dgm:t>
        <a:bodyPr/>
        <a:lstStyle/>
        <a:p>
          <a:endParaRPr lang="en-US"/>
        </a:p>
      </dgm:t>
    </dgm:pt>
    <dgm:pt modelId="{C4BF59E6-6C2D-4415-B611-1362B239FBB9}" type="sibTrans" cxnId="{3B4292C1-C180-4EAC-AA40-752379306DEC}">
      <dgm:prSet/>
      <dgm:spPr/>
      <dgm:t>
        <a:bodyPr/>
        <a:lstStyle/>
        <a:p>
          <a:endParaRPr lang="en-US"/>
        </a:p>
      </dgm:t>
    </dgm:pt>
    <dgm:pt modelId="{555A5EE7-7718-45C2-BDB4-C726A4F49C1E}">
      <dgm:prSet custT="1"/>
      <dgm:spPr/>
      <dgm:t>
        <a:bodyPr/>
        <a:lstStyle/>
        <a:p>
          <a:pPr>
            <a:lnSpc>
              <a:spcPct val="100000"/>
            </a:lnSpc>
          </a:pPr>
          <a:r>
            <a:rPr lang="en-US" sz="2200" dirty="0"/>
            <a:t>responsible conduct in research</a:t>
          </a:r>
        </a:p>
      </dgm:t>
    </dgm:pt>
    <dgm:pt modelId="{E6FFCD31-CC6F-454D-8D27-602B00A97F2E}" type="parTrans" cxnId="{1A49B2C0-1F12-420D-8B6C-26E9C2287808}">
      <dgm:prSet/>
      <dgm:spPr/>
      <dgm:t>
        <a:bodyPr/>
        <a:lstStyle/>
        <a:p>
          <a:endParaRPr lang="en-US"/>
        </a:p>
      </dgm:t>
    </dgm:pt>
    <dgm:pt modelId="{9CFE0E21-4319-492B-8D60-487255160EFA}" type="sibTrans" cxnId="{1A49B2C0-1F12-420D-8B6C-26E9C2287808}">
      <dgm:prSet/>
      <dgm:spPr/>
      <dgm:t>
        <a:bodyPr/>
        <a:lstStyle/>
        <a:p>
          <a:endParaRPr lang="en-US"/>
        </a:p>
      </dgm:t>
    </dgm:pt>
    <dgm:pt modelId="{29B3B58C-0EA6-4245-8823-F13C7E9DC6BB}">
      <dgm:prSet custT="1"/>
      <dgm:spPr/>
      <dgm:t>
        <a:bodyPr/>
        <a:lstStyle/>
        <a:p>
          <a:pPr>
            <a:lnSpc>
              <a:spcPct val="100000"/>
            </a:lnSpc>
          </a:pPr>
          <a:r>
            <a:rPr lang="en-US" sz="2200" dirty="0"/>
            <a:t>plagiarism, fabrication, and falsification</a:t>
          </a:r>
        </a:p>
      </dgm:t>
    </dgm:pt>
    <dgm:pt modelId="{FBB484CA-1EA3-493F-8A32-C7511B759A2F}" type="parTrans" cxnId="{180EC59D-4AB7-449A-968B-70ACFB03A8D5}">
      <dgm:prSet/>
      <dgm:spPr/>
      <dgm:t>
        <a:bodyPr/>
        <a:lstStyle/>
        <a:p>
          <a:endParaRPr lang="en-US"/>
        </a:p>
      </dgm:t>
    </dgm:pt>
    <dgm:pt modelId="{29CD5D98-8F66-4D39-8BF2-B6551D1F45B2}" type="sibTrans" cxnId="{180EC59D-4AB7-449A-968B-70ACFB03A8D5}">
      <dgm:prSet/>
      <dgm:spPr/>
      <dgm:t>
        <a:bodyPr/>
        <a:lstStyle/>
        <a:p>
          <a:endParaRPr lang="en-US"/>
        </a:p>
      </dgm:t>
    </dgm:pt>
    <dgm:pt modelId="{BD4F83C5-9471-48AD-8581-498CCAE172B2}">
      <dgm:prSet/>
      <dgm:spPr/>
      <dgm:t>
        <a:bodyPr/>
        <a:lstStyle/>
        <a:p>
          <a:pPr>
            <a:lnSpc>
              <a:spcPct val="100000"/>
            </a:lnSpc>
            <a:defRPr b="1"/>
          </a:pPr>
          <a:r>
            <a:rPr lang="en-US" dirty="0"/>
            <a:t>Institution </a:t>
          </a:r>
        </a:p>
      </dgm:t>
    </dgm:pt>
    <dgm:pt modelId="{11B5B579-00A3-45EA-8E01-6487C614B6A3}" type="parTrans" cxnId="{41939B82-6B83-4283-A771-97A29BD3B62E}">
      <dgm:prSet/>
      <dgm:spPr/>
      <dgm:t>
        <a:bodyPr/>
        <a:lstStyle/>
        <a:p>
          <a:endParaRPr lang="en-US"/>
        </a:p>
      </dgm:t>
    </dgm:pt>
    <dgm:pt modelId="{F8783586-23D1-4326-8CF4-2A77AD84BF33}" type="sibTrans" cxnId="{41939B82-6B83-4283-A771-97A29BD3B62E}">
      <dgm:prSet/>
      <dgm:spPr/>
      <dgm:t>
        <a:bodyPr/>
        <a:lstStyle/>
        <a:p>
          <a:endParaRPr lang="en-US"/>
        </a:p>
      </dgm:t>
    </dgm:pt>
    <dgm:pt modelId="{D7A743FC-4914-475E-A86D-4F87DE4A43F5}">
      <dgm:prSet custT="1"/>
      <dgm:spPr/>
      <dgm:t>
        <a:bodyPr/>
        <a:lstStyle/>
        <a:p>
          <a:pPr>
            <a:lnSpc>
              <a:spcPct val="100000"/>
            </a:lnSpc>
          </a:pPr>
          <a:r>
            <a:rPr lang="en-US" sz="2200" dirty="0"/>
            <a:t>Critical to the reputation of the institution as a provider higher education</a:t>
          </a:r>
        </a:p>
      </dgm:t>
    </dgm:pt>
    <dgm:pt modelId="{9FA13185-7014-4784-A462-D7BFCCD5A129}" type="parTrans" cxnId="{3D110B16-08A1-45FA-86AC-11301E745386}">
      <dgm:prSet/>
      <dgm:spPr/>
      <dgm:t>
        <a:bodyPr/>
        <a:lstStyle/>
        <a:p>
          <a:endParaRPr lang="en-US"/>
        </a:p>
      </dgm:t>
    </dgm:pt>
    <dgm:pt modelId="{638B436B-0C5E-4624-9361-596E6B80C3ED}" type="sibTrans" cxnId="{3D110B16-08A1-45FA-86AC-11301E745386}">
      <dgm:prSet/>
      <dgm:spPr/>
      <dgm:t>
        <a:bodyPr/>
        <a:lstStyle/>
        <a:p>
          <a:endParaRPr lang="en-US"/>
        </a:p>
      </dgm:t>
    </dgm:pt>
    <dgm:pt modelId="{8F4C4F81-DDFC-4082-87DE-DA2176D3AEEB}">
      <dgm:prSet custT="1"/>
      <dgm:spPr/>
      <dgm:t>
        <a:bodyPr/>
        <a:lstStyle/>
        <a:p>
          <a:pPr>
            <a:lnSpc>
              <a:spcPct val="100000"/>
            </a:lnSpc>
          </a:pPr>
          <a:r>
            <a:rPr lang="en-US" sz="2200" dirty="0"/>
            <a:t>Ensures that the program is reputable</a:t>
          </a:r>
        </a:p>
      </dgm:t>
    </dgm:pt>
    <dgm:pt modelId="{B8645570-C8C5-4A90-B957-7FF57D9A0C61}" type="parTrans" cxnId="{9F49D270-F260-45E1-9BFD-28E63A31E7FC}">
      <dgm:prSet/>
      <dgm:spPr/>
      <dgm:t>
        <a:bodyPr/>
        <a:lstStyle/>
        <a:p>
          <a:endParaRPr lang="en-US"/>
        </a:p>
      </dgm:t>
    </dgm:pt>
    <dgm:pt modelId="{00AD8FFF-BDBF-4A16-A846-EE1FBCD02CA5}" type="sibTrans" cxnId="{9F49D270-F260-45E1-9BFD-28E63A31E7FC}">
      <dgm:prSet/>
      <dgm:spPr/>
      <dgm:t>
        <a:bodyPr/>
        <a:lstStyle/>
        <a:p>
          <a:endParaRPr lang="en-US"/>
        </a:p>
      </dgm:t>
    </dgm:pt>
    <dgm:pt modelId="{64207999-2F6D-4861-8CF1-AA4A8737CC51}">
      <dgm:prSet/>
      <dgm:spPr/>
      <dgm:t>
        <a:bodyPr/>
        <a:lstStyle/>
        <a:p>
          <a:pPr>
            <a:lnSpc>
              <a:spcPct val="100000"/>
            </a:lnSpc>
            <a:defRPr b="1"/>
          </a:pPr>
          <a:r>
            <a:rPr lang="en-US"/>
            <a:t>Professional Careers </a:t>
          </a:r>
        </a:p>
      </dgm:t>
    </dgm:pt>
    <dgm:pt modelId="{5E832546-FA63-4601-90A1-F75A4756DE27}" type="parTrans" cxnId="{184A1C41-DD27-41DB-90ED-490AFAFE84AD}">
      <dgm:prSet/>
      <dgm:spPr/>
      <dgm:t>
        <a:bodyPr/>
        <a:lstStyle/>
        <a:p>
          <a:endParaRPr lang="en-US"/>
        </a:p>
      </dgm:t>
    </dgm:pt>
    <dgm:pt modelId="{CEF64427-CE6E-4BCB-B2B8-C64BF99D8329}" type="sibTrans" cxnId="{184A1C41-DD27-41DB-90ED-490AFAFE84AD}">
      <dgm:prSet/>
      <dgm:spPr/>
      <dgm:t>
        <a:bodyPr/>
        <a:lstStyle/>
        <a:p>
          <a:endParaRPr lang="en-US"/>
        </a:p>
      </dgm:t>
    </dgm:pt>
    <dgm:pt modelId="{6A3A256E-E6AF-4EEB-BCE7-BD6BA4E0E892}">
      <dgm:prSet custT="1"/>
      <dgm:spPr/>
      <dgm:t>
        <a:bodyPr/>
        <a:lstStyle/>
        <a:p>
          <a:pPr>
            <a:lnSpc>
              <a:spcPct val="100000"/>
            </a:lnSpc>
          </a:pPr>
          <a:r>
            <a:rPr lang="en-US" sz="2200" dirty="0"/>
            <a:t>economic success</a:t>
          </a:r>
        </a:p>
      </dgm:t>
    </dgm:pt>
    <dgm:pt modelId="{0FDE51B4-12F6-40E8-9374-CAF27532E1FC}" type="parTrans" cxnId="{73CFAE81-C5C1-43A3-8493-F7857FCE8FE3}">
      <dgm:prSet/>
      <dgm:spPr/>
      <dgm:t>
        <a:bodyPr/>
        <a:lstStyle/>
        <a:p>
          <a:endParaRPr lang="en-US"/>
        </a:p>
      </dgm:t>
    </dgm:pt>
    <dgm:pt modelId="{CE24E265-D695-4FCC-844D-25C946535506}" type="sibTrans" cxnId="{73CFAE81-C5C1-43A3-8493-F7857FCE8FE3}">
      <dgm:prSet/>
      <dgm:spPr/>
      <dgm:t>
        <a:bodyPr/>
        <a:lstStyle/>
        <a:p>
          <a:endParaRPr lang="en-US"/>
        </a:p>
      </dgm:t>
    </dgm:pt>
    <dgm:pt modelId="{5068124D-DC22-4EDD-B314-94CBBC06A719}">
      <dgm:prSet/>
      <dgm:spPr/>
      <dgm:t>
        <a:bodyPr/>
        <a:lstStyle/>
        <a:p>
          <a:pPr>
            <a:lnSpc>
              <a:spcPct val="100000"/>
            </a:lnSpc>
            <a:defRPr b="1"/>
          </a:pPr>
          <a:r>
            <a:rPr lang="en-US" dirty="0"/>
            <a:t>Societal </a:t>
          </a:r>
        </a:p>
      </dgm:t>
    </dgm:pt>
    <dgm:pt modelId="{7E82E5DD-E8B3-441E-B369-93DF0B50508D}" type="parTrans" cxnId="{BD56343E-91DB-42A5-8CC6-BF191A975A66}">
      <dgm:prSet/>
      <dgm:spPr/>
      <dgm:t>
        <a:bodyPr/>
        <a:lstStyle/>
        <a:p>
          <a:endParaRPr lang="en-US"/>
        </a:p>
      </dgm:t>
    </dgm:pt>
    <dgm:pt modelId="{B0C0E8A0-C2DB-4081-9CD8-C80FE3D7BB82}" type="sibTrans" cxnId="{BD56343E-91DB-42A5-8CC6-BF191A975A66}">
      <dgm:prSet/>
      <dgm:spPr/>
      <dgm:t>
        <a:bodyPr/>
        <a:lstStyle/>
        <a:p>
          <a:endParaRPr lang="en-US"/>
        </a:p>
      </dgm:t>
    </dgm:pt>
    <dgm:pt modelId="{3B6BD7B9-3D78-47F6-9861-854C8317270F}">
      <dgm:prSet custT="1"/>
      <dgm:spPr/>
      <dgm:t>
        <a:bodyPr/>
        <a:lstStyle/>
        <a:p>
          <a:pPr>
            <a:lnSpc>
              <a:spcPct val="100000"/>
            </a:lnSpc>
          </a:pPr>
          <a:r>
            <a:rPr lang="en-US" sz="2200" dirty="0"/>
            <a:t>live a life of civic duty within communities</a:t>
          </a:r>
        </a:p>
      </dgm:t>
    </dgm:pt>
    <dgm:pt modelId="{2AF2AE1F-DD7C-4E70-BD8D-C22802CCB00A}" type="parTrans" cxnId="{44DDDDB1-8F04-468D-80FF-29799688D0EA}">
      <dgm:prSet/>
      <dgm:spPr/>
      <dgm:t>
        <a:bodyPr/>
        <a:lstStyle/>
        <a:p>
          <a:endParaRPr lang="en-US"/>
        </a:p>
      </dgm:t>
    </dgm:pt>
    <dgm:pt modelId="{9EEC8EC5-25B3-4C93-BA19-C89DC1667721}" type="sibTrans" cxnId="{44DDDDB1-8F04-468D-80FF-29799688D0EA}">
      <dgm:prSet/>
      <dgm:spPr/>
      <dgm:t>
        <a:bodyPr/>
        <a:lstStyle/>
        <a:p>
          <a:endParaRPr lang="en-US"/>
        </a:p>
      </dgm:t>
    </dgm:pt>
    <dgm:pt modelId="{1F75BD77-3DED-4401-9EFB-1EFF092A8EAE}">
      <dgm:prSet custT="1"/>
      <dgm:spPr/>
      <dgm:t>
        <a:bodyPr/>
        <a:lstStyle/>
        <a:p>
          <a:pPr>
            <a:lnSpc>
              <a:spcPct val="100000"/>
            </a:lnSpc>
          </a:pPr>
          <a:r>
            <a:rPr lang="en-US" sz="2200" dirty="0"/>
            <a:t>help to develop awareness of responsibilities and rights within society</a:t>
          </a:r>
        </a:p>
      </dgm:t>
    </dgm:pt>
    <dgm:pt modelId="{13C373DB-A5E3-4697-A08C-073396DD25B6}" type="parTrans" cxnId="{CCCE8F52-2D85-45E6-973C-32513843C154}">
      <dgm:prSet/>
      <dgm:spPr/>
      <dgm:t>
        <a:bodyPr/>
        <a:lstStyle/>
        <a:p>
          <a:endParaRPr lang="en-US"/>
        </a:p>
      </dgm:t>
    </dgm:pt>
    <dgm:pt modelId="{61166B7D-7B4D-4BAC-BC88-98E9DCC1AB42}" type="sibTrans" cxnId="{CCCE8F52-2D85-45E6-973C-32513843C154}">
      <dgm:prSet/>
      <dgm:spPr/>
      <dgm:t>
        <a:bodyPr/>
        <a:lstStyle/>
        <a:p>
          <a:endParaRPr lang="en-US"/>
        </a:p>
      </dgm:t>
    </dgm:pt>
    <dgm:pt modelId="{C6EFC167-B26F-4713-92FB-CB3357B10CAD}" type="pres">
      <dgm:prSet presAssocID="{4C0BD054-631C-4AEE-94F4-CCFA9EB16986}" presName="root" presStyleCnt="0">
        <dgm:presLayoutVars>
          <dgm:dir/>
          <dgm:resizeHandles val="exact"/>
        </dgm:presLayoutVars>
      </dgm:prSet>
      <dgm:spPr/>
      <dgm:t>
        <a:bodyPr/>
        <a:lstStyle/>
        <a:p>
          <a:endParaRPr lang="en-US"/>
        </a:p>
      </dgm:t>
    </dgm:pt>
    <dgm:pt modelId="{40C604F5-31B7-4108-9085-32C365C7B8C0}" type="pres">
      <dgm:prSet presAssocID="{1F5E7F53-9667-482B-A77D-0C127ED6D7E9}" presName="compNode" presStyleCnt="0"/>
      <dgm:spPr/>
    </dgm:pt>
    <dgm:pt modelId="{5A72FD60-5DC0-41DA-992F-94694A3CD99F}" type="pres">
      <dgm:prSet presAssocID="{1F5E7F53-9667-482B-A77D-0C127ED6D7E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extLst>
        <a:ext uri="{E40237B7-FDA0-4F09-8148-C483321AD2D9}">
          <dgm14:cNvPr xmlns:dgm14="http://schemas.microsoft.com/office/drawing/2010/diagram" id="0" name="" descr="Books"/>
        </a:ext>
      </dgm:extLst>
    </dgm:pt>
    <dgm:pt modelId="{E4486E46-FEB1-4795-A705-A54F78743128}" type="pres">
      <dgm:prSet presAssocID="{1F5E7F53-9667-482B-A77D-0C127ED6D7E9}" presName="iconSpace" presStyleCnt="0"/>
      <dgm:spPr/>
    </dgm:pt>
    <dgm:pt modelId="{BFA5D5F5-ED1A-4F0E-8039-C175F23B5207}" type="pres">
      <dgm:prSet presAssocID="{1F5E7F53-9667-482B-A77D-0C127ED6D7E9}" presName="parTx" presStyleLbl="revTx" presStyleIdx="0" presStyleCnt="8">
        <dgm:presLayoutVars>
          <dgm:chMax val="0"/>
          <dgm:chPref val="0"/>
        </dgm:presLayoutVars>
      </dgm:prSet>
      <dgm:spPr/>
      <dgm:t>
        <a:bodyPr/>
        <a:lstStyle/>
        <a:p>
          <a:endParaRPr lang="en-US"/>
        </a:p>
      </dgm:t>
    </dgm:pt>
    <dgm:pt modelId="{4C6597A1-F4CF-4A7D-9ECB-43C567900F1F}" type="pres">
      <dgm:prSet presAssocID="{1F5E7F53-9667-482B-A77D-0C127ED6D7E9}" presName="txSpace" presStyleCnt="0"/>
      <dgm:spPr/>
    </dgm:pt>
    <dgm:pt modelId="{9114F810-2E21-45B6-B485-1000FE2B1382}" type="pres">
      <dgm:prSet presAssocID="{1F5E7F53-9667-482B-A77D-0C127ED6D7E9}" presName="desTx" presStyleLbl="revTx" presStyleIdx="1" presStyleCnt="8">
        <dgm:presLayoutVars/>
      </dgm:prSet>
      <dgm:spPr/>
      <dgm:t>
        <a:bodyPr/>
        <a:lstStyle/>
        <a:p>
          <a:endParaRPr lang="en-US"/>
        </a:p>
      </dgm:t>
    </dgm:pt>
    <dgm:pt modelId="{62D8FA1D-3F81-43B6-AC65-D796765EF391}" type="pres">
      <dgm:prSet presAssocID="{C4BF59E6-6C2D-4415-B611-1362B239FBB9}" presName="sibTrans" presStyleCnt="0"/>
      <dgm:spPr/>
    </dgm:pt>
    <dgm:pt modelId="{A3D4B117-2EB0-46C3-9481-804721A3BB50}" type="pres">
      <dgm:prSet presAssocID="{BD4F83C5-9471-48AD-8581-498CCAE172B2}" presName="compNode" presStyleCnt="0"/>
      <dgm:spPr/>
    </dgm:pt>
    <dgm:pt modelId="{A4D454B7-CFD9-49A3-8645-D0E1D2168BFB}" type="pres">
      <dgm:prSet presAssocID="{BD4F83C5-9471-48AD-8581-498CCAE172B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extLst>
        <a:ext uri="{E40237B7-FDA0-4F09-8148-C483321AD2D9}">
          <dgm14:cNvPr xmlns:dgm14="http://schemas.microsoft.com/office/drawing/2010/diagram" id="0" name="" descr="Classroom"/>
        </a:ext>
      </dgm:extLst>
    </dgm:pt>
    <dgm:pt modelId="{CECBE9CD-CCFB-47ED-A0DB-6AAE1F460389}" type="pres">
      <dgm:prSet presAssocID="{BD4F83C5-9471-48AD-8581-498CCAE172B2}" presName="iconSpace" presStyleCnt="0"/>
      <dgm:spPr/>
    </dgm:pt>
    <dgm:pt modelId="{47704BC4-2823-4C40-9E5B-565454B50CA2}" type="pres">
      <dgm:prSet presAssocID="{BD4F83C5-9471-48AD-8581-498CCAE172B2}" presName="parTx" presStyleLbl="revTx" presStyleIdx="2" presStyleCnt="8">
        <dgm:presLayoutVars>
          <dgm:chMax val="0"/>
          <dgm:chPref val="0"/>
        </dgm:presLayoutVars>
      </dgm:prSet>
      <dgm:spPr/>
      <dgm:t>
        <a:bodyPr/>
        <a:lstStyle/>
        <a:p>
          <a:endParaRPr lang="en-US"/>
        </a:p>
      </dgm:t>
    </dgm:pt>
    <dgm:pt modelId="{5D59BE17-1535-4A29-99D0-CD67DF48103B}" type="pres">
      <dgm:prSet presAssocID="{BD4F83C5-9471-48AD-8581-498CCAE172B2}" presName="txSpace" presStyleCnt="0"/>
      <dgm:spPr/>
    </dgm:pt>
    <dgm:pt modelId="{1570AB0A-D49E-4207-A74D-9D32C8BBCE03}" type="pres">
      <dgm:prSet presAssocID="{BD4F83C5-9471-48AD-8581-498CCAE172B2}" presName="desTx" presStyleLbl="revTx" presStyleIdx="3" presStyleCnt="8">
        <dgm:presLayoutVars/>
      </dgm:prSet>
      <dgm:spPr/>
      <dgm:t>
        <a:bodyPr/>
        <a:lstStyle/>
        <a:p>
          <a:endParaRPr lang="en-US"/>
        </a:p>
      </dgm:t>
    </dgm:pt>
    <dgm:pt modelId="{63ECAB61-D152-4EA5-BC3D-8FE9FDB12491}" type="pres">
      <dgm:prSet presAssocID="{F8783586-23D1-4326-8CF4-2A77AD84BF33}" presName="sibTrans" presStyleCnt="0"/>
      <dgm:spPr/>
    </dgm:pt>
    <dgm:pt modelId="{2B208516-519C-4E98-9562-2C7D97B791EC}" type="pres">
      <dgm:prSet presAssocID="{64207999-2F6D-4861-8CF1-AA4A8737CC51}" presName="compNode" presStyleCnt="0"/>
      <dgm:spPr/>
    </dgm:pt>
    <dgm:pt modelId="{B846F176-B626-45E6-B707-BBCE0C79D930}" type="pres">
      <dgm:prSet presAssocID="{64207999-2F6D-4861-8CF1-AA4A8737CC5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dgm:spPr>
      <dgm:extLst>
        <a:ext uri="{E40237B7-FDA0-4F09-8148-C483321AD2D9}">
          <dgm14:cNvPr xmlns:dgm14="http://schemas.microsoft.com/office/drawing/2010/diagram" id="0" name="" descr="Upward trend"/>
        </a:ext>
      </dgm:extLst>
    </dgm:pt>
    <dgm:pt modelId="{5E7F00AF-1C68-4B54-A72F-5E965F667756}" type="pres">
      <dgm:prSet presAssocID="{64207999-2F6D-4861-8CF1-AA4A8737CC51}" presName="iconSpace" presStyleCnt="0"/>
      <dgm:spPr/>
    </dgm:pt>
    <dgm:pt modelId="{8D0DDBAA-4C2F-4854-8594-7E7737B8DB07}" type="pres">
      <dgm:prSet presAssocID="{64207999-2F6D-4861-8CF1-AA4A8737CC51}" presName="parTx" presStyleLbl="revTx" presStyleIdx="4" presStyleCnt="8">
        <dgm:presLayoutVars>
          <dgm:chMax val="0"/>
          <dgm:chPref val="0"/>
        </dgm:presLayoutVars>
      </dgm:prSet>
      <dgm:spPr/>
      <dgm:t>
        <a:bodyPr/>
        <a:lstStyle/>
        <a:p>
          <a:endParaRPr lang="en-US"/>
        </a:p>
      </dgm:t>
    </dgm:pt>
    <dgm:pt modelId="{D1021318-7AD4-4F93-BFCE-87BFE68526F4}" type="pres">
      <dgm:prSet presAssocID="{64207999-2F6D-4861-8CF1-AA4A8737CC51}" presName="txSpace" presStyleCnt="0"/>
      <dgm:spPr/>
    </dgm:pt>
    <dgm:pt modelId="{4C9BF503-C07B-436D-8772-FA5FEC7B65F2}" type="pres">
      <dgm:prSet presAssocID="{64207999-2F6D-4861-8CF1-AA4A8737CC51}" presName="desTx" presStyleLbl="revTx" presStyleIdx="5" presStyleCnt="8">
        <dgm:presLayoutVars/>
      </dgm:prSet>
      <dgm:spPr/>
      <dgm:t>
        <a:bodyPr/>
        <a:lstStyle/>
        <a:p>
          <a:endParaRPr lang="en-US"/>
        </a:p>
      </dgm:t>
    </dgm:pt>
    <dgm:pt modelId="{CDB60E20-2127-4B43-A38E-9AC0D67D6D96}" type="pres">
      <dgm:prSet presAssocID="{CEF64427-CE6E-4BCB-B2B8-C64BF99D8329}" presName="sibTrans" presStyleCnt="0"/>
      <dgm:spPr/>
    </dgm:pt>
    <dgm:pt modelId="{EA8257D4-80B9-4379-B853-AC35C25BFEBB}" type="pres">
      <dgm:prSet presAssocID="{5068124D-DC22-4EDD-B314-94CBBC06A719}" presName="compNode" presStyleCnt="0"/>
      <dgm:spPr/>
    </dgm:pt>
    <dgm:pt modelId="{29B624CB-EEAC-41B5-8BFF-549F677496E5}" type="pres">
      <dgm:prSet presAssocID="{5068124D-DC22-4EDD-B314-94CBBC06A71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dgm:spPr>
      <dgm:extLst>
        <a:ext uri="{E40237B7-FDA0-4F09-8148-C483321AD2D9}">
          <dgm14:cNvPr xmlns:dgm14="http://schemas.microsoft.com/office/drawing/2010/diagram" id="0" name="" descr="Group"/>
        </a:ext>
      </dgm:extLst>
    </dgm:pt>
    <dgm:pt modelId="{67B5E963-A768-46C3-AF46-A0A26FD9FF95}" type="pres">
      <dgm:prSet presAssocID="{5068124D-DC22-4EDD-B314-94CBBC06A719}" presName="iconSpace" presStyleCnt="0"/>
      <dgm:spPr/>
    </dgm:pt>
    <dgm:pt modelId="{B7565BDB-87A4-431F-A16E-2BE0E96573ED}" type="pres">
      <dgm:prSet presAssocID="{5068124D-DC22-4EDD-B314-94CBBC06A719}" presName="parTx" presStyleLbl="revTx" presStyleIdx="6" presStyleCnt="8">
        <dgm:presLayoutVars>
          <dgm:chMax val="0"/>
          <dgm:chPref val="0"/>
        </dgm:presLayoutVars>
      </dgm:prSet>
      <dgm:spPr/>
      <dgm:t>
        <a:bodyPr/>
        <a:lstStyle/>
        <a:p>
          <a:endParaRPr lang="en-US"/>
        </a:p>
      </dgm:t>
    </dgm:pt>
    <dgm:pt modelId="{659BD1A7-141A-41F4-B574-03FC9C35BAE7}" type="pres">
      <dgm:prSet presAssocID="{5068124D-DC22-4EDD-B314-94CBBC06A719}" presName="txSpace" presStyleCnt="0"/>
      <dgm:spPr/>
    </dgm:pt>
    <dgm:pt modelId="{054F4979-AC4F-474A-BDDF-B7BAFDB9F42C}" type="pres">
      <dgm:prSet presAssocID="{5068124D-DC22-4EDD-B314-94CBBC06A719}" presName="desTx" presStyleLbl="revTx" presStyleIdx="7" presStyleCnt="8">
        <dgm:presLayoutVars/>
      </dgm:prSet>
      <dgm:spPr/>
      <dgm:t>
        <a:bodyPr/>
        <a:lstStyle/>
        <a:p>
          <a:endParaRPr lang="en-US"/>
        </a:p>
      </dgm:t>
    </dgm:pt>
  </dgm:ptLst>
  <dgm:cxnLst>
    <dgm:cxn modelId="{73CFAE81-C5C1-43A3-8493-F7857FCE8FE3}" srcId="{64207999-2F6D-4861-8CF1-AA4A8737CC51}" destId="{6A3A256E-E6AF-4EEB-BCE7-BD6BA4E0E892}" srcOrd="0" destOrd="0" parTransId="{0FDE51B4-12F6-40E8-9374-CAF27532E1FC}" sibTransId="{CE24E265-D695-4FCC-844D-25C946535506}"/>
    <dgm:cxn modelId="{4BFFAEFE-0675-44F3-996C-F4746A9EDFFE}" type="presOf" srcId="{6A3A256E-E6AF-4EEB-BCE7-BD6BA4E0E892}" destId="{4C9BF503-C07B-436D-8772-FA5FEC7B65F2}" srcOrd="0" destOrd="0" presId="urn:microsoft.com/office/officeart/2018/2/layout/IconLabelDescriptionList"/>
    <dgm:cxn modelId="{97AA80FE-D4FB-4240-A3A4-29766EA10FDD}" type="presOf" srcId="{29B3B58C-0EA6-4245-8823-F13C7E9DC6BB}" destId="{9114F810-2E21-45B6-B485-1000FE2B1382}" srcOrd="0" destOrd="1" presId="urn:microsoft.com/office/officeart/2018/2/layout/IconLabelDescriptionList"/>
    <dgm:cxn modelId="{180EC59D-4AB7-449A-968B-70ACFB03A8D5}" srcId="{1F5E7F53-9667-482B-A77D-0C127ED6D7E9}" destId="{29B3B58C-0EA6-4245-8823-F13C7E9DC6BB}" srcOrd="1" destOrd="0" parTransId="{FBB484CA-1EA3-493F-8A32-C7511B759A2F}" sibTransId="{29CD5D98-8F66-4D39-8BF2-B6551D1F45B2}"/>
    <dgm:cxn modelId="{E7D620C0-A42E-49B3-AFB1-0C9B752DFAC4}" type="presOf" srcId="{1F5E7F53-9667-482B-A77D-0C127ED6D7E9}" destId="{BFA5D5F5-ED1A-4F0E-8039-C175F23B5207}" srcOrd="0" destOrd="0" presId="urn:microsoft.com/office/officeart/2018/2/layout/IconLabelDescriptionList"/>
    <dgm:cxn modelId="{501B0A77-6890-491A-AA89-7CBA55437B04}" type="presOf" srcId="{5068124D-DC22-4EDD-B314-94CBBC06A719}" destId="{B7565BDB-87A4-431F-A16E-2BE0E96573ED}" srcOrd="0" destOrd="0" presId="urn:microsoft.com/office/officeart/2018/2/layout/IconLabelDescriptionList"/>
    <dgm:cxn modelId="{9DEC3B1A-A98F-4AAD-B1D6-424C8473D54B}" type="presOf" srcId="{555A5EE7-7718-45C2-BDB4-C726A4F49C1E}" destId="{9114F810-2E21-45B6-B485-1000FE2B1382}" srcOrd="0" destOrd="0" presId="urn:microsoft.com/office/officeart/2018/2/layout/IconLabelDescriptionList"/>
    <dgm:cxn modelId="{41939B82-6B83-4283-A771-97A29BD3B62E}" srcId="{4C0BD054-631C-4AEE-94F4-CCFA9EB16986}" destId="{BD4F83C5-9471-48AD-8581-498CCAE172B2}" srcOrd="1" destOrd="0" parTransId="{11B5B579-00A3-45EA-8E01-6487C614B6A3}" sibTransId="{F8783586-23D1-4326-8CF4-2A77AD84BF33}"/>
    <dgm:cxn modelId="{1A49B2C0-1F12-420D-8B6C-26E9C2287808}" srcId="{1F5E7F53-9667-482B-A77D-0C127ED6D7E9}" destId="{555A5EE7-7718-45C2-BDB4-C726A4F49C1E}" srcOrd="0" destOrd="0" parTransId="{E6FFCD31-CC6F-454D-8D27-602B00A97F2E}" sibTransId="{9CFE0E21-4319-492B-8D60-487255160EFA}"/>
    <dgm:cxn modelId="{44DDDDB1-8F04-468D-80FF-29799688D0EA}" srcId="{5068124D-DC22-4EDD-B314-94CBBC06A719}" destId="{3B6BD7B9-3D78-47F6-9861-854C8317270F}" srcOrd="0" destOrd="0" parTransId="{2AF2AE1F-DD7C-4E70-BD8D-C22802CCB00A}" sibTransId="{9EEC8EC5-25B3-4C93-BA19-C89DC1667721}"/>
    <dgm:cxn modelId="{2086633C-BC8F-4395-9D4D-C06500CCC53F}" type="presOf" srcId="{1F75BD77-3DED-4401-9EFB-1EFF092A8EAE}" destId="{054F4979-AC4F-474A-BDDF-B7BAFDB9F42C}" srcOrd="0" destOrd="1" presId="urn:microsoft.com/office/officeart/2018/2/layout/IconLabelDescriptionList"/>
    <dgm:cxn modelId="{91B44A7E-B083-4E36-AAC5-2D8B3ED6222C}" type="presOf" srcId="{3B6BD7B9-3D78-47F6-9861-854C8317270F}" destId="{054F4979-AC4F-474A-BDDF-B7BAFDB9F42C}" srcOrd="0" destOrd="0" presId="urn:microsoft.com/office/officeart/2018/2/layout/IconLabelDescriptionList"/>
    <dgm:cxn modelId="{753824C2-1801-499E-9FC5-53C878244FEB}" type="presOf" srcId="{D7A743FC-4914-475E-A86D-4F87DE4A43F5}" destId="{1570AB0A-D49E-4207-A74D-9D32C8BBCE03}" srcOrd="0" destOrd="0" presId="urn:microsoft.com/office/officeart/2018/2/layout/IconLabelDescriptionList"/>
    <dgm:cxn modelId="{9F49D270-F260-45E1-9BFD-28E63A31E7FC}" srcId="{BD4F83C5-9471-48AD-8581-498CCAE172B2}" destId="{8F4C4F81-DDFC-4082-87DE-DA2176D3AEEB}" srcOrd="1" destOrd="0" parTransId="{B8645570-C8C5-4A90-B957-7FF57D9A0C61}" sibTransId="{00AD8FFF-BDBF-4A16-A846-EE1FBCD02CA5}"/>
    <dgm:cxn modelId="{C6B9F697-7BFA-4B8C-8BE7-BA0D194FD3AD}" type="presOf" srcId="{BD4F83C5-9471-48AD-8581-498CCAE172B2}" destId="{47704BC4-2823-4C40-9E5B-565454B50CA2}" srcOrd="0" destOrd="0" presId="urn:microsoft.com/office/officeart/2018/2/layout/IconLabelDescriptionList"/>
    <dgm:cxn modelId="{184A1C41-DD27-41DB-90ED-490AFAFE84AD}" srcId="{4C0BD054-631C-4AEE-94F4-CCFA9EB16986}" destId="{64207999-2F6D-4861-8CF1-AA4A8737CC51}" srcOrd="2" destOrd="0" parTransId="{5E832546-FA63-4601-90A1-F75A4756DE27}" sibTransId="{CEF64427-CE6E-4BCB-B2B8-C64BF99D8329}"/>
    <dgm:cxn modelId="{CCCE8F52-2D85-45E6-973C-32513843C154}" srcId="{5068124D-DC22-4EDD-B314-94CBBC06A719}" destId="{1F75BD77-3DED-4401-9EFB-1EFF092A8EAE}" srcOrd="1" destOrd="0" parTransId="{13C373DB-A5E3-4697-A08C-073396DD25B6}" sibTransId="{61166B7D-7B4D-4BAC-BC88-98E9DCC1AB42}"/>
    <dgm:cxn modelId="{A13BEBA2-31D1-45FE-8584-19C96EDAE5E0}" type="presOf" srcId="{4C0BD054-631C-4AEE-94F4-CCFA9EB16986}" destId="{C6EFC167-B26F-4713-92FB-CB3357B10CAD}" srcOrd="0" destOrd="0" presId="urn:microsoft.com/office/officeart/2018/2/layout/IconLabelDescriptionList"/>
    <dgm:cxn modelId="{3B4292C1-C180-4EAC-AA40-752379306DEC}" srcId="{4C0BD054-631C-4AEE-94F4-CCFA9EB16986}" destId="{1F5E7F53-9667-482B-A77D-0C127ED6D7E9}" srcOrd="0" destOrd="0" parTransId="{F7C99BD6-E676-48CE-BDB4-536E2843026F}" sibTransId="{C4BF59E6-6C2D-4415-B611-1362B239FBB9}"/>
    <dgm:cxn modelId="{92A04547-4FE5-41E7-B0F5-4BF84F09D9D1}" type="presOf" srcId="{8F4C4F81-DDFC-4082-87DE-DA2176D3AEEB}" destId="{1570AB0A-D49E-4207-A74D-9D32C8BBCE03}" srcOrd="0" destOrd="1" presId="urn:microsoft.com/office/officeart/2018/2/layout/IconLabelDescriptionList"/>
    <dgm:cxn modelId="{BD56343E-91DB-42A5-8CC6-BF191A975A66}" srcId="{4C0BD054-631C-4AEE-94F4-CCFA9EB16986}" destId="{5068124D-DC22-4EDD-B314-94CBBC06A719}" srcOrd="3" destOrd="0" parTransId="{7E82E5DD-E8B3-441E-B369-93DF0B50508D}" sibTransId="{B0C0E8A0-C2DB-4081-9CD8-C80FE3D7BB82}"/>
    <dgm:cxn modelId="{3D110B16-08A1-45FA-86AC-11301E745386}" srcId="{BD4F83C5-9471-48AD-8581-498CCAE172B2}" destId="{D7A743FC-4914-475E-A86D-4F87DE4A43F5}" srcOrd="0" destOrd="0" parTransId="{9FA13185-7014-4784-A462-D7BFCCD5A129}" sibTransId="{638B436B-0C5E-4624-9361-596E6B80C3ED}"/>
    <dgm:cxn modelId="{5D1B98C8-3110-4F41-8093-DD2FC07C717E}" type="presOf" srcId="{64207999-2F6D-4861-8CF1-AA4A8737CC51}" destId="{8D0DDBAA-4C2F-4854-8594-7E7737B8DB07}" srcOrd="0" destOrd="0" presId="urn:microsoft.com/office/officeart/2018/2/layout/IconLabelDescriptionList"/>
    <dgm:cxn modelId="{6272C841-E833-4121-B9A9-13B720F049E0}" type="presParOf" srcId="{C6EFC167-B26F-4713-92FB-CB3357B10CAD}" destId="{40C604F5-31B7-4108-9085-32C365C7B8C0}" srcOrd="0" destOrd="0" presId="urn:microsoft.com/office/officeart/2018/2/layout/IconLabelDescriptionList"/>
    <dgm:cxn modelId="{E9CF9562-8D2D-4D41-A522-590DB0E77BAF}" type="presParOf" srcId="{40C604F5-31B7-4108-9085-32C365C7B8C0}" destId="{5A72FD60-5DC0-41DA-992F-94694A3CD99F}" srcOrd="0" destOrd="0" presId="urn:microsoft.com/office/officeart/2018/2/layout/IconLabelDescriptionList"/>
    <dgm:cxn modelId="{AB6E3F75-8110-4A50-AB7F-E3EA0D0A0829}" type="presParOf" srcId="{40C604F5-31B7-4108-9085-32C365C7B8C0}" destId="{E4486E46-FEB1-4795-A705-A54F78743128}" srcOrd="1" destOrd="0" presId="urn:microsoft.com/office/officeart/2018/2/layout/IconLabelDescriptionList"/>
    <dgm:cxn modelId="{333A6D0C-FB1C-4578-B0A6-6398DEB984AC}" type="presParOf" srcId="{40C604F5-31B7-4108-9085-32C365C7B8C0}" destId="{BFA5D5F5-ED1A-4F0E-8039-C175F23B5207}" srcOrd="2" destOrd="0" presId="urn:microsoft.com/office/officeart/2018/2/layout/IconLabelDescriptionList"/>
    <dgm:cxn modelId="{73C2FE49-E62F-4ED4-984F-B76C92ADD531}" type="presParOf" srcId="{40C604F5-31B7-4108-9085-32C365C7B8C0}" destId="{4C6597A1-F4CF-4A7D-9ECB-43C567900F1F}" srcOrd="3" destOrd="0" presId="urn:microsoft.com/office/officeart/2018/2/layout/IconLabelDescriptionList"/>
    <dgm:cxn modelId="{554DAC93-60AF-44A4-AE9A-AB2A90E53BA5}" type="presParOf" srcId="{40C604F5-31B7-4108-9085-32C365C7B8C0}" destId="{9114F810-2E21-45B6-B485-1000FE2B1382}" srcOrd="4" destOrd="0" presId="urn:microsoft.com/office/officeart/2018/2/layout/IconLabelDescriptionList"/>
    <dgm:cxn modelId="{58BB9E4E-4E75-4871-ABEE-50D95A867DAC}" type="presParOf" srcId="{C6EFC167-B26F-4713-92FB-CB3357B10CAD}" destId="{62D8FA1D-3F81-43B6-AC65-D796765EF391}" srcOrd="1" destOrd="0" presId="urn:microsoft.com/office/officeart/2018/2/layout/IconLabelDescriptionList"/>
    <dgm:cxn modelId="{5F585190-BABD-49AF-A86C-DE9F7E416AED}" type="presParOf" srcId="{C6EFC167-B26F-4713-92FB-CB3357B10CAD}" destId="{A3D4B117-2EB0-46C3-9481-804721A3BB50}" srcOrd="2" destOrd="0" presId="urn:microsoft.com/office/officeart/2018/2/layout/IconLabelDescriptionList"/>
    <dgm:cxn modelId="{6783228B-5EF1-416E-BFC0-DD781FFC8BD8}" type="presParOf" srcId="{A3D4B117-2EB0-46C3-9481-804721A3BB50}" destId="{A4D454B7-CFD9-49A3-8645-D0E1D2168BFB}" srcOrd="0" destOrd="0" presId="urn:microsoft.com/office/officeart/2018/2/layout/IconLabelDescriptionList"/>
    <dgm:cxn modelId="{A92164BA-176A-4BE2-AB82-92180345ED7E}" type="presParOf" srcId="{A3D4B117-2EB0-46C3-9481-804721A3BB50}" destId="{CECBE9CD-CCFB-47ED-A0DB-6AAE1F460389}" srcOrd="1" destOrd="0" presId="urn:microsoft.com/office/officeart/2018/2/layout/IconLabelDescriptionList"/>
    <dgm:cxn modelId="{D476B34B-1A99-4F53-AE01-8D88113A44DD}" type="presParOf" srcId="{A3D4B117-2EB0-46C3-9481-804721A3BB50}" destId="{47704BC4-2823-4C40-9E5B-565454B50CA2}" srcOrd="2" destOrd="0" presId="urn:microsoft.com/office/officeart/2018/2/layout/IconLabelDescriptionList"/>
    <dgm:cxn modelId="{BE793145-59BF-4FDA-A364-EF6FC75168AA}" type="presParOf" srcId="{A3D4B117-2EB0-46C3-9481-804721A3BB50}" destId="{5D59BE17-1535-4A29-99D0-CD67DF48103B}" srcOrd="3" destOrd="0" presId="urn:microsoft.com/office/officeart/2018/2/layout/IconLabelDescriptionList"/>
    <dgm:cxn modelId="{8886E2D4-0D98-40C0-9362-7977A6A26D2A}" type="presParOf" srcId="{A3D4B117-2EB0-46C3-9481-804721A3BB50}" destId="{1570AB0A-D49E-4207-A74D-9D32C8BBCE03}" srcOrd="4" destOrd="0" presId="urn:microsoft.com/office/officeart/2018/2/layout/IconLabelDescriptionList"/>
    <dgm:cxn modelId="{9D76C2B9-E2CF-4C1F-9EFE-5A00E59A3DBA}" type="presParOf" srcId="{C6EFC167-B26F-4713-92FB-CB3357B10CAD}" destId="{63ECAB61-D152-4EA5-BC3D-8FE9FDB12491}" srcOrd="3" destOrd="0" presId="urn:microsoft.com/office/officeart/2018/2/layout/IconLabelDescriptionList"/>
    <dgm:cxn modelId="{4D3E294C-751F-4D5C-8F0F-D624A47C8AF0}" type="presParOf" srcId="{C6EFC167-B26F-4713-92FB-CB3357B10CAD}" destId="{2B208516-519C-4E98-9562-2C7D97B791EC}" srcOrd="4" destOrd="0" presId="urn:microsoft.com/office/officeart/2018/2/layout/IconLabelDescriptionList"/>
    <dgm:cxn modelId="{274A3B72-2C3C-4092-8F2C-DFCD8829E26F}" type="presParOf" srcId="{2B208516-519C-4E98-9562-2C7D97B791EC}" destId="{B846F176-B626-45E6-B707-BBCE0C79D930}" srcOrd="0" destOrd="0" presId="urn:microsoft.com/office/officeart/2018/2/layout/IconLabelDescriptionList"/>
    <dgm:cxn modelId="{2CAB2D27-58DC-4274-B974-C516EEB5754C}" type="presParOf" srcId="{2B208516-519C-4E98-9562-2C7D97B791EC}" destId="{5E7F00AF-1C68-4B54-A72F-5E965F667756}" srcOrd="1" destOrd="0" presId="urn:microsoft.com/office/officeart/2018/2/layout/IconLabelDescriptionList"/>
    <dgm:cxn modelId="{869AB675-00ED-400C-8749-E8400AD1A183}" type="presParOf" srcId="{2B208516-519C-4E98-9562-2C7D97B791EC}" destId="{8D0DDBAA-4C2F-4854-8594-7E7737B8DB07}" srcOrd="2" destOrd="0" presId="urn:microsoft.com/office/officeart/2018/2/layout/IconLabelDescriptionList"/>
    <dgm:cxn modelId="{FC1410C7-F839-449E-AA99-152801B081EF}" type="presParOf" srcId="{2B208516-519C-4E98-9562-2C7D97B791EC}" destId="{D1021318-7AD4-4F93-BFCE-87BFE68526F4}" srcOrd="3" destOrd="0" presId="urn:microsoft.com/office/officeart/2018/2/layout/IconLabelDescriptionList"/>
    <dgm:cxn modelId="{7EACF002-E0AA-4538-9246-338D536D8B63}" type="presParOf" srcId="{2B208516-519C-4E98-9562-2C7D97B791EC}" destId="{4C9BF503-C07B-436D-8772-FA5FEC7B65F2}" srcOrd="4" destOrd="0" presId="urn:microsoft.com/office/officeart/2018/2/layout/IconLabelDescriptionList"/>
    <dgm:cxn modelId="{8F48B023-BC82-4C16-9248-4B8ADA6E2F3C}" type="presParOf" srcId="{C6EFC167-B26F-4713-92FB-CB3357B10CAD}" destId="{CDB60E20-2127-4B43-A38E-9AC0D67D6D96}" srcOrd="5" destOrd="0" presId="urn:microsoft.com/office/officeart/2018/2/layout/IconLabelDescriptionList"/>
    <dgm:cxn modelId="{9FBB1EF2-255A-41EA-85AA-744E2B343DE7}" type="presParOf" srcId="{C6EFC167-B26F-4713-92FB-CB3357B10CAD}" destId="{EA8257D4-80B9-4379-B853-AC35C25BFEBB}" srcOrd="6" destOrd="0" presId="urn:microsoft.com/office/officeart/2018/2/layout/IconLabelDescriptionList"/>
    <dgm:cxn modelId="{A1F51C16-739E-4216-B1BE-6134D705D14D}" type="presParOf" srcId="{EA8257D4-80B9-4379-B853-AC35C25BFEBB}" destId="{29B624CB-EEAC-41B5-8BFF-549F677496E5}" srcOrd="0" destOrd="0" presId="urn:microsoft.com/office/officeart/2018/2/layout/IconLabelDescriptionList"/>
    <dgm:cxn modelId="{5C3B8D78-F20F-44A6-B854-E0CC56640D59}" type="presParOf" srcId="{EA8257D4-80B9-4379-B853-AC35C25BFEBB}" destId="{67B5E963-A768-46C3-AF46-A0A26FD9FF95}" srcOrd="1" destOrd="0" presId="urn:microsoft.com/office/officeart/2018/2/layout/IconLabelDescriptionList"/>
    <dgm:cxn modelId="{7127786D-8613-458E-A588-BF113DF2C30C}" type="presParOf" srcId="{EA8257D4-80B9-4379-B853-AC35C25BFEBB}" destId="{B7565BDB-87A4-431F-A16E-2BE0E96573ED}" srcOrd="2" destOrd="0" presId="urn:microsoft.com/office/officeart/2018/2/layout/IconLabelDescriptionList"/>
    <dgm:cxn modelId="{B4E62EDD-D98E-454C-BD97-5A6887901C49}" type="presParOf" srcId="{EA8257D4-80B9-4379-B853-AC35C25BFEBB}" destId="{659BD1A7-141A-41F4-B574-03FC9C35BAE7}" srcOrd="3" destOrd="0" presId="urn:microsoft.com/office/officeart/2018/2/layout/IconLabelDescriptionList"/>
    <dgm:cxn modelId="{15381E9D-0AF8-4E9D-9B80-84F1DD0C1397}" type="presParOf" srcId="{EA8257D4-80B9-4379-B853-AC35C25BFEBB}" destId="{054F4979-AC4F-474A-BDDF-B7BAFDB9F42C}"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8FE7F3-DFF9-4509-BA43-BB2F5109091B}"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14EEF4A-6CAE-4CDE-BF1D-37DA23D676D1}">
      <dgm:prSet/>
      <dgm:spPr/>
      <dgm:t>
        <a:bodyPr/>
        <a:lstStyle/>
        <a:p>
          <a:r>
            <a:rPr lang="en-US"/>
            <a:t>Professional Careers</a:t>
          </a:r>
        </a:p>
      </dgm:t>
    </dgm:pt>
    <dgm:pt modelId="{4941AAC4-CBB7-47C0-9D81-7DC4997D4A7E}" type="parTrans" cxnId="{1DA79756-F20C-4814-8FC2-25AC82B7A688}">
      <dgm:prSet/>
      <dgm:spPr/>
      <dgm:t>
        <a:bodyPr/>
        <a:lstStyle/>
        <a:p>
          <a:endParaRPr lang="en-US"/>
        </a:p>
      </dgm:t>
    </dgm:pt>
    <dgm:pt modelId="{49D0DE25-B3B1-4095-B985-1390294C38AF}" type="sibTrans" cxnId="{1DA79756-F20C-4814-8FC2-25AC82B7A688}">
      <dgm:prSet/>
      <dgm:spPr/>
      <dgm:t>
        <a:bodyPr/>
        <a:lstStyle/>
        <a:p>
          <a:endParaRPr lang="en-US"/>
        </a:p>
      </dgm:t>
    </dgm:pt>
    <dgm:pt modelId="{DE475540-DFF7-47E8-A873-F21BE00CA7E9}">
      <dgm:prSet/>
      <dgm:spPr/>
      <dgm:t>
        <a:bodyPr/>
        <a:lstStyle/>
        <a:p>
          <a:r>
            <a:rPr lang="en-US"/>
            <a:t>Civic Responsibility</a:t>
          </a:r>
        </a:p>
      </dgm:t>
    </dgm:pt>
    <dgm:pt modelId="{CF1DF37B-8C3E-49A3-8F18-1BA20DCC2BC8}" type="parTrans" cxnId="{07D306CA-EAB0-41E0-ACCD-76395C287D89}">
      <dgm:prSet/>
      <dgm:spPr/>
      <dgm:t>
        <a:bodyPr/>
        <a:lstStyle/>
        <a:p>
          <a:endParaRPr lang="en-US"/>
        </a:p>
      </dgm:t>
    </dgm:pt>
    <dgm:pt modelId="{9CFC75B1-62D6-4861-BDA9-19D41FBBFD56}" type="sibTrans" cxnId="{07D306CA-EAB0-41E0-ACCD-76395C287D89}">
      <dgm:prSet/>
      <dgm:spPr/>
      <dgm:t>
        <a:bodyPr/>
        <a:lstStyle/>
        <a:p>
          <a:endParaRPr lang="en-US"/>
        </a:p>
      </dgm:t>
    </dgm:pt>
    <dgm:pt modelId="{750E1A33-B3D2-414F-B21F-FAFC887F95D6}" type="pres">
      <dgm:prSet presAssocID="{F08FE7F3-DFF9-4509-BA43-BB2F5109091B}" presName="root" presStyleCnt="0">
        <dgm:presLayoutVars>
          <dgm:dir/>
          <dgm:resizeHandles val="exact"/>
        </dgm:presLayoutVars>
      </dgm:prSet>
      <dgm:spPr/>
      <dgm:t>
        <a:bodyPr/>
        <a:lstStyle/>
        <a:p>
          <a:endParaRPr lang="en-US"/>
        </a:p>
      </dgm:t>
    </dgm:pt>
    <dgm:pt modelId="{6F0ABB5F-4100-49F2-B9AF-2B669AA6E8A8}" type="pres">
      <dgm:prSet presAssocID="{514EEF4A-6CAE-4CDE-BF1D-37DA23D676D1}" presName="compNode" presStyleCnt="0"/>
      <dgm:spPr/>
    </dgm:pt>
    <dgm:pt modelId="{25F084AA-CFC7-4950-97AA-2CD576DA5DDD}" type="pres">
      <dgm:prSet presAssocID="{514EEF4A-6CAE-4CDE-BF1D-37DA23D676D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Books"/>
        </a:ext>
      </dgm:extLst>
    </dgm:pt>
    <dgm:pt modelId="{479A27F3-43C6-4FB6-B4A4-C1F63E5CCF30}" type="pres">
      <dgm:prSet presAssocID="{514EEF4A-6CAE-4CDE-BF1D-37DA23D676D1}" presName="spaceRect" presStyleCnt="0"/>
      <dgm:spPr/>
    </dgm:pt>
    <dgm:pt modelId="{94381826-484E-4211-B104-8E7E5606805D}" type="pres">
      <dgm:prSet presAssocID="{514EEF4A-6CAE-4CDE-BF1D-37DA23D676D1}" presName="textRect" presStyleLbl="revTx" presStyleIdx="0" presStyleCnt="2">
        <dgm:presLayoutVars>
          <dgm:chMax val="1"/>
          <dgm:chPref val="1"/>
        </dgm:presLayoutVars>
      </dgm:prSet>
      <dgm:spPr/>
      <dgm:t>
        <a:bodyPr/>
        <a:lstStyle/>
        <a:p>
          <a:endParaRPr lang="en-US"/>
        </a:p>
      </dgm:t>
    </dgm:pt>
    <dgm:pt modelId="{66B8FC4E-BDEB-43F5-A571-6F530812D62A}" type="pres">
      <dgm:prSet presAssocID="{49D0DE25-B3B1-4095-B985-1390294C38AF}" presName="sibTrans" presStyleCnt="0"/>
      <dgm:spPr/>
    </dgm:pt>
    <dgm:pt modelId="{2B70F490-61D8-4465-ABEA-E4B2BEA03F91}" type="pres">
      <dgm:prSet presAssocID="{DE475540-DFF7-47E8-A873-F21BE00CA7E9}" presName="compNode" presStyleCnt="0"/>
      <dgm:spPr/>
    </dgm:pt>
    <dgm:pt modelId="{98E79C63-A8C3-4B17-9811-C1DAA6970113}" type="pres">
      <dgm:prSet presAssocID="{DE475540-DFF7-47E8-A873-F21BE00CA7E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Group"/>
        </a:ext>
      </dgm:extLst>
    </dgm:pt>
    <dgm:pt modelId="{8385E0E1-0406-4154-8B2F-BB4F634C429B}" type="pres">
      <dgm:prSet presAssocID="{DE475540-DFF7-47E8-A873-F21BE00CA7E9}" presName="spaceRect" presStyleCnt="0"/>
      <dgm:spPr/>
    </dgm:pt>
    <dgm:pt modelId="{D8C8D06B-AE31-45B7-897C-5FC5FBF6128F}" type="pres">
      <dgm:prSet presAssocID="{DE475540-DFF7-47E8-A873-F21BE00CA7E9}" presName="textRect" presStyleLbl="revTx" presStyleIdx="1" presStyleCnt="2">
        <dgm:presLayoutVars>
          <dgm:chMax val="1"/>
          <dgm:chPref val="1"/>
        </dgm:presLayoutVars>
      </dgm:prSet>
      <dgm:spPr/>
      <dgm:t>
        <a:bodyPr/>
        <a:lstStyle/>
        <a:p>
          <a:endParaRPr lang="en-US"/>
        </a:p>
      </dgm:t>
    </dgm:pt>
  </dgm:ptLst>
  <dgm:cxnLst>
    <dgm:cxn modelId="{3659B2C5-FF2A-4D1F-9602-7C8E2CFD3D96}" type="presOf" srcId="{F08FE7F3-DFF9-4509-BA43-BB2F5109091B}" destId="{750E1A33-B3D2-414F-B21F-FAFC887F95D6}" srcOrd="0" destOrd="0" presId="urn:microsoft.com/office/officeart/2018/2/layout/IconLabelList"/>
    <dgm:cxn modelId="{8ACE72E9-4615-45FC-BCFC-5DAEADF60A87}" type="presOf" srcId="{514EEF4A-6CAE-4CDE-BF1D-37DA23D676D1}" destId="{94381826-484E-4211-B104-8E7E5606805D}" srcOrd="0" destOrd="0" presId="urn:microsoft.com/office/officeart/2018/2/layout/IconLabelList"/>
    <dgm:cxn modelId="{D3E71C4D-F055-4447-9B4A-ACECAF330558}" type="presOf" srcId="{DE475540-DFF7-47E8-A873-F21BE00CA7E9}" destId="{D8C8D06B-AE31-45B7-897C-5FC5FBF6128F}" srcOrd="0" destOrd="0" presId="urn:microsoft.com/office/officeart/2018/2/layout/IconLabelList"/>
    <dgm:cxn modelId="{07D306CA-EAB0-41E0-ACCD-76395C287D89}" srcId="{F08FE7F3-DFF9-4509-BA43-BB2F5109091B}" destId="{DE475540-DFF7-47E8-A873-F21BE00CA7E9}" srcOrd="1" destOrd="0" parTransId="{CF1DF37B-8C3E-49A3-8F18-1BA20DCC2BC8}" sibTransId="{9CFC75B1-62D6-4861-BDA9-19D41FBBFD56}"/>
    <dgm:cxn modelId="{1DA79756-F20C-4814-8FC2-25AC82B7A688}" srcId="{F08FE7F3-DFF9-4509-BA43-BB2F5109091B}" destId="{514EEF4A-6CAE-4CDE-BF1D-37DA23D676D1}" srcOrd="0" destOrd="0" parTransId="{4941AAC4-CBB7-47C0-9D81-7DC4997D4A7E}" sibTransId="{49D0DE25-B3B1-4095-B985-1390294C38AF}"/>
    <dgm:cxn modelId="{13077AE8-3DF1-4443-ABBF-2D4C75D95FFF}" type="presParOf" srcId="{750E1A33-B3D2-414F-B21F-FAFC887F95D6}" destId="{6F0ABB5F-4100-49F2-B9AF-2B669AA6E8A8}" srcOrd="0" destOrd="0" presId="urn:microsoft.com/office/officeart/2018/2/layout/IconLabelList"/>
    <dgm:cxn modelId="{0FC027E4-62BF-4FBD-A29C-1A468D4284B8}" type="presParOf" srcId="{6F0ABB5F-4100-49F2-B9AF-2B669AA6E8A8}" destId="{25F084AA-CFC7-4950-97AA-2CD576DA5DDD}" srcOrd="0" destOrd="0" presId="urn:microsoft.com/office/officeart/2018/2/layout/IconLabelList"/>
    <dgm:cxn modelId="{67845149-5D72-45DE-AA9A-2FCCE0B5CABE}" type="presParOf" srcId="{6F0ABB5F-4100-49F2-B9AF-2B669AA6E8A8}" destId="{479A27F3-43C6-4FB6-B4A4-C1F63E5CCF30}" srcOrd="1" destOrd="0" presId="urn:microsoft.com/office/officeart/2018/2/layout/IconLabelList"/>
    <dgm:cxn modelId="{7B88D4BC-D503-4F37-9BE7-2CAD2E8CDCC5}" type="presParOf" srcId="{6F0ABB5F-4100-49F2-B9AF-2B669AA6E8A8}" destId="{94381826-484E-4211-B104-8E7E5606805D}" srcOrd="2" destOrd="0" presId="urn:microsoft.com/office/officeart/2018/2/layout/IconLabelList"/>
    <dgm:cxn modelId="{AD065F37-74F7-4DAE-8CD9-8D545D59644E}" type="presParOf" srcId="{750E1A33-B3D2-414F-B21F-FAFC887F95D6}" destId="{66B8FC4E-BDEB-43F5-A571-6F530812D62A}" srcOrd="1" destOrd="0" presId="urn:microsoft.com/office/officeart/2018/2/layout/IconLabelList"/>
    <dgm:cxn modelId="{439327A4-BD25-4C29-9B3A-B95941382D9D}" type="presParOf" srcId="{750E1A33-B3D2-414F-B21F-FAFC887F95D6}" destId="{2B70F490-61D8-4465-ABEA-E4B2BEA03F91}" srcOrd="2" destOrd="0" presId="urn:microsoft.com/office/officeart/2018/2/layout/IconLabelList"/>
    <dgm:cxn modelId="{447635C7-98DF-4F08-BAA3-4DD4A090AF57}" type="presParOf" srcId="{2B70F490-61D8-4465-ABEA-E4B2BEA03F91}" destId="{98E79C63-A8C3-4B17-9811-C1DAA6970113}" srcOrd="0" destOrd="0" presId="urn:microsoft.com/office/officeart/2018/2/layout/IconLabelList"/>
    <dgm:cxn modelId="{4FEF0714-723B-40B9-84AA-580E000BD6AF}" type="presParOf" srcId="{2B70F490-61D8-4465-ABEA-E4B2BEA03F91}" destId="{8385E0E1-0406-4154-8B2F-BB4F634C429B}" srcOrd="1" destOrd="0" presId="urn:microsoft.com/office/officeart/2018/2/layout/IconLabelList"/>
    <dgm:cxn modelId="{77E90F62-BD27-42FB-8717-75CBC2FCDBE6}" type="presParOf" srcId="{2B70F490-61D8-4465-ABEA-E4B2BEA03F91}" destId="{D8C8D06B-AE31-45B7-897C-5FC5FBF6128F}"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8FE7F3-DFF9-4509-BA43-BB2F5109091B}"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14EEF4A-6CAE-4CDE-BF1D-37DA23D676D1}">
      <dgm:prSet/>
      <dgm:spPr/>
      <dgm:t>
        <a:bodyPr/>
        <a:lstStyle/>
        <a:p>
          <a:r>
            <a:rPr lang="en-US"/>
            <a:t>Professional Careers</a:t>
          </a:r>
        </a:p>
      </dgm:t>
    </dgm:pt>
    <dgm:pt modelId="{4941AAC4-CBB7-47C0-9D81-7DC4997D4A7E}" type="parTrans" cxnId="{1DA79756-F20C-4814-8FC2-25AC82B7A688}">
      <dgm:prSet/>
      <dgm:spPr/>
      <dgm:t>
        <a:bodyPr/>
        <a:lstStyle/>
        <a:p>
          <a:endParaRPr lang="en-US"/>
        </a:p>
      </dgm:t>
    </dgm:pt>
    <dgm:pt modelId="{49D0DE25-B3B1-4095-B985-1390294C38AF}" type="sibTrans" cxnId="{1DA79756-F20C-4814-8FC2-25AC82B7A688}">
      <dgm:prSet/>
      <dgm:spPr/>
      <dgm:t>
        <a:bodyPr/>
        <a:lstStyle/>
        <a:p>
          <a:endParaRPr lang="en-US"/>
        </a:p>
      </dgm:t>
    </dgm:pt>
    <dgm:pt modelId="{DE475540-DFF7-47E8-A873-F21BE00CA7E9}">
      <dgm:prSet/>
      <dgm:spPr/>
      <dgm:t>
        <a:bodyPr/>
        <a:lstStyle/>
        <a:p>
          <a:r>
            <a:rPr lang="en-US"/>
            <a:t>Civic Responsibility</a:t>
          </a:r>
        </a:p>
      </dgm:t>
    </dgm:pt>
    <dgm:pt modelId="{CF1DF37B-8C3E-49A3-8F18-1BA20DCC2BC8}" type="parTrans" cxnId="{07D306CA-EAB0-41E0-ACCD-76395C287D89}">
      <dgm:prSet/>
      <dgm:spPr/>
      <dgm:t>
        <a:bodyPr/>
        <a:lstStyle/>
        <a:p>
          <a:endParaRPr lang="en-US"/>
        </a:p>
      </dgm:t>
    </dgm:pt>
    <dgm:pt modelId="{9CFC75B1-62D6-4861-BDA9-19D41FBBFD56}" type="sibTrans" cxnId="{07D306CA-EAB0-41E0-ACCD-76395C287D89}">
      <dgm:prSet/>
      <dgm:spPr/>
      <dgm:t>
        <a:bodyPr/>
        <a:lstStyle/>
        <a:p>
          <a:endParaRPr lang="en-US"/>
        </a:p>
      </dgm:t>
    </dgm:pt>
    <dgm:pt modelId="{750E1A33-B3D2-414F-B21F-FAFC887F95D6}" type="pres">
      <dgm:prSet presAssocID="{F08FE7F3-DFF9-4509-BA43-BB2F5109091B}" presName="root" presStyleCnt="0">
        <dgm:presLayoutVars>
          <dgm:dir/>
          <dgm:resizeHandles val="exact"/>
        </dgm:presLayoutVars>
      </dgm:prSet>
      <dgm:spPr/>
      <dgm:t>
        <a:bodyPr/>
        <a:lstStyle/>
        <a:p>
          <a:endParaRPr lang="en-US"/>
        </a:p>
      </dgm:t>
    </dgm:pt>
    <dgm:pt modelId="{6F0ABB5F-4100-49F2-B9AF-2B669AA6E8A8}" type="pres">
      <dgm:prSet presAssocID="{514EEF4A-6CAE-4CDE-BF1D-37DA23D676D1}" presName="compNode" presStyleCnt="0"/>
      <dgm:spPr/>
    </dgm:pt>
    <dgm:pt modelId="{25F084AA-CFC7-4950-97AA-2CD576DA5DDD}" type="pres">
      <dgm:prSet presAssocID="{514EEF4A-6CAE-4CDE-BF1D-37DA23D676D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Books"/>
        </a:ext>
      </dgm:extLst>
    </dgm:pt>
    <dgm:pt modelId="{479A27F3-43C6-4FB6-B4A4-C1F63E5CCF30}" type="pres">
      <dgm:prSet presAssocID="{514EEF4A-6CAE-4CDE-BF1D-37DA23D676D1}" presName="spaceRect" presStyleCnt="0"/>
      <dgm:spPr/>
    </dgm:pt>
    <dgm:pt modelId="{94381826-484E-4211-B104-8E7E5606805D}" type="pres">
      <dgm:prSet presAssocID="{514EEF4A-6CAE-4CDE-BF1D-37DA23D676D1}" presName="textRect" presStyleLbl="revTx" presStyleIdx="0" presStyleCnt="2">
        <dgm:presLayoutVars>
          <dgm:chMax val="1"/>
          <dgm:chPref val="1"/>
        </dgm:presLayoutVars>
      </dgm:prSet>
      <dgm:spPr/>
      <dgm:t>
        <a:bodyPr/>
        <a:lstStyle/>
        <a:p>
          <a:endParaRPr lang="en-US"/>
        </a:p>
      </dgm:t>
    </dgm:pt>
    <dgm:pt modelId="{66B8FC4E-BDEB-43F5-A571-6F530812D62A}" type="pres">
      <dgm:prSet presAssocID="{49D0DE25-B3B1-4095-B985-1390294C38AF}" presName="sibTrans" presStyleCnt="0"/>
      <dgm:spPr/>
    </dgm:pt>
    <dgm:pt modelId="{2B70F490-61D8-4465-ABEA-E4B2BEA03F91}" type="pres">
      <dgm:prSet presAssocID="{DE475540-DFF7-47E8-A873-F21BE00CA7E9}" presName="compNode" presStyleCnt="0"/>
      <dgm:spPr/>
    </dgm:pt>
    <dgm:pt modelId="{98E79C63-A8C3-4B17-9811-C1DAA6970113}" type="pres">
      <dgm:prSet presAssocID="{DE475540-DFF7-47E8-A873-F21BE00CA7E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Group"/>
        </a:ext>
      </dgm:extLst>
    </dgm:pt>
    <dgm:pt modelId="{8385E0E1-0406-4154-8B2F-BB4F634C429B}" type="pres">
      <dgm:prSet presAssocID="{DE475540-DFF7-47E8-A873-F21BE00CA7E9}" presName="spaceRect" presStyleCnt="0"/>
      <dgm:spPr/>
    </dgm:pt>
    <dgm:pt modelId="{D8C8D06B-AE31-45B7-897C-5FC5FBF6128F}" type="pres">
      <dgm:prSet presAssocID="{DE475540-DFF7-47E8-A873-F21BE00CA7E9}" presName="textRect" presStyleLbl="revTx" presStyleIdx="1" presStyleCnt="2">
        <dgm:presLayoutVars>
          <dgm:chMax val="1"/>
          <dgm:chPref val="1"/>
        </dgm:presLayoutVars>
      </dgm:prSet>
      <dgm:spPr/>
      <dgm:t>
        <a:bodyPr/>
        <a:lstStyle/>
        <a:p>
          <a:endParaRPr lang="en-US"/>
        </a:p>
      </dgm:t>
    </dgm:pt>
  </dgm:ptLst>
  <dgm:cxnLst>
    <dgm:cxn modelId="{3659B2C5-FF2A-4D1F-9602-7C8E2CFD3D96}" type="presOf" srcId="{F08FE7F3-DFF9-4509-BA43-BB2F5109091B}" destId="{750E1A33-B3D2-414F-B21F-FAFC887F95D6}" srcOrd="0" destOrd="0" presId="urn:microsoft.com/office/officeart/2018/2/layout/IconLabelList"/>
    <dgm:cxn modelId="{8ACE72E9-4615-45FC-BCFC-5DAEADF60A87}" type="presOf" srcId="{514EEF4A-6CAE-4CDE-BF1D-37DA23D676D1}" destId="{94381826-484E-4211-B104-8E7E5606805D}" srcOrd="0" destOrd="0" presId="urn:microsoft.com/office/officeart/2018/2/layout/IconLabelList"/>
    <dgm:cxn modelId="{D3E71C4D-F055-4447-9B4A-ACECAF330558}" type="presOf" srcId="{DE475540-DFF7-47E8-A873-F21BE00CA7E9}" destId="{D8C8D06B-AE31-45B7-897C-5FC5FBF6128F}" srcOrd="0" destOrd="0" presId="urn:microsoft.com/office/officeart/2018/2/layout/IconLabelList"/>
    <dgm:cxn modelId="{07D306CA-EAB0-41E0-ACCD-76395C287D89}" srcId="{F08FE7F3-DFF9-4509-BA43-BB2F5109091B}" destId="{DE475540-DFF7-47E8-A873-F21BE00CA7E9}" srcOrd="1" destOrd="0" parTransId="{CF1DF37B-8C3E-49A3-8F18-1BA20DCC2BC8}" sibTransId="{9CFC75B1-62D6-4861-BDA9-19D41FBBFD56}"/>
    <dgm:cxn modelId="{1DA79756-F20C-4814-8FC2-25AC82B7A688}" srcId="{F08FE7F3-DFF9-4509-BA43-BB2F5109091B}" destId="{514EEF4A-6CAE-4CDE-BF1D-37DA23D676D1}" srcOrd="0" destOrd="0" parTransId="{4941AAC4-CBB7-47C0-9D81-7DC4997D4A7E}" sibTransId="{49D0DE25-B3B1-4095-B985-1390294C38AF}"/>
    <dgm:cxn modelId="{13077AE8-3DF1-4443-ABBF-2D4C75D95FFF}" type="presParOf" srcId="{750E1A33-B3D2-414F-B21F-FAFC887F95D6}" destId="{6F0ABB5F-4100-49F2-B9AF-2B669AA6E8A8}" srcOrd="0" destOrd="0" presId="urn:microsoft.com/office/officeart/2018/2/layout/IconLabelList"/>
    <dgm:cxn modelId="{0FC027E4-62BF-4FBD-A29C-1A468D4284B8}" type="presParOf" srcId="{6F0ABB5F-4100-49F2-B9AF-2B669AA6E8A8}" destId="{25F084AA-CFC7-4950-97AA-2CD576DA5DDD}" srcOrd="0" destOrd="0" presId="urn:microsoft.com/office/officeart/2018/2/layout/IconLabelList"/>
    <dgm:cxn modelId="{67845149-5D72-45DE-AA9A-2FCCE0B5CABE}" type="presParOf" srcId="{6F0ABB5F-4100-49F2-B9AF-2B669AA6E8A8}" destId="{479A27F3-43C6-4FB6-B4A4-C1F63E5CCF30}" srcOrd="1" destOrd="0" presId="urn:microsoft.com/office/officeart/2018/2/layout/IconLabelList"/>
    <dgm:cxn modelId="{7B88D4BC-D503-4F37-9BE7-2CAD2E8CDCC5}" type="presParOf" srcId="{6F0ABB5F-4100-49F2-B9AF-2B669AA6E8A8}" destId="{94381826-484E-4211-B104-8E7E5606805D}" srcOrd="2" destOrd="0" presId="urn:microsoft.com/office/officeart/2018/2/layout/IconLabelList"/>
    <dgm:cxn modelId="{AD065F37-74F7-4DAE-8CD9-8D545D59644E}" type="presParOf" srcId="{750E1A33-B3D2-414F-B21F-FAFC887F95D6}" destId="{66B8FC4E-BDEB-43F5-A571-6F530812D62A}" srcOrd="1" destOrd="0" presId="urn:microsoft.com/office/officeart/2018/2/layout/IconLabelList"/>
    <dgm:cxn modelId="{439327A4-BD25-4C29-9B3A-B95941382D9D}" type="presParOf" srcId="{750E1A33-B3D2-414F-B21F-FAFC887F95D6}" destId="{2B70F490-61D8-4465-ABEA-E4B2BEA03F91}" srcOrd="2" destOrd="0" presId="urn:microsoft.com/office/officeart/2018/2/layout/IconLabelList"/>
    <dgm:cxn modelId="{447635C7-98DF-4F08-BAA3-4DD4A090AF57}" type="presParOf" srcId="{2B70F490-61D8-4465-ABEA-E4B2BEA03F91}" destId="{98E79C63-A8C3-4B17-9811-C1DAA6970113}" srcOrd="0" destOrd="0" presId="urn:microsoft.com/office/officeart/2018/2/layout/IconLabelList"/>
    <dgm:cxn modelId="{4FEF0714-723B-40B9-84AA-580E000BD6AF}" type="presParOf" srcId="{2B70F490-61D8-4465-ABEA-E4B2BEA03F91}" destId="{8385E0E1-0406-4154-8B2F-BB4F634C429B}" srcOrd="1" destOrd="0" presId="urn:microsoft.com/office/officeart/2018/2/layout/IconLabelList"/>
    <dgm:cxn modelId="{77E90F62-BD27-42FB-8717-75CBC2FCDBE6}" type="presParOf" srcId="{2B70F490-61D8-4465-ABEA-E4B2BEA03F91}" destId="{D8C8D06B-AE31-45B7-897C-5FC5FBF6128F}"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D9673E-0BC7-41F6-97C8-3E904548BC68}"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4487F14-7513-45C5-97BC-1251DAC119C8}">
      <dgm:prSet/>
      <dgm:spPr/>
      <dgm:t>
        <a:bodyPr/>
        <a:lstStyle/>
        <a:p>
          <a:pPr>
            <a:lnSpc>
              <a:spcPct val="100000"/>
            </a:lnSpc>
            <a:defRPr b="1"/>
          </a:pPr>
          <a:r>
            <a:rPr lang="en-US"/>
            <a:t>Affective Measures</a:t>
          </a:r>
        </a:p>
      </dgm:t>
    </dgm:pt>
    <dgm:pt modelId="{A025CB46-3F62-4CB6-A671-20D0AD22307B}" type="parTrans" cxnId="{94B1A15D-A9E4-4020-968B-73A5BAC6373E}">
      <dgm:prSet/>
      <dgm:spPr/>
      <dgm:t>
        <a:bodyPr/>
        <a:lstStyle/>
        <a:p>
          <a:endParaRPr lang="en-US"/>
        </a:p>
      </dgm:t>
    </dgm:pt>
    <dgm:pt modelId="{EA4008A0-B1D9-4362-AFEE-A2B260F31047}" type="sibTrans" cxnId="{94B1A15D-A9E4-4020-968B-73A5BAC6373E}">
      <dgm:prSet/>
      <dgm:spPr/>
      <dgm:t>
        <a:bodyPr/>
        <a:lstStyle/>
        <a:p>
          <a:endParaRPr lang="en-US"/>
        </a:p>
      </dgm:t>
    </dgm:pt>
    <dgm:pt modelId="{46D250C8-DA94-47AA-928C-7747E80F4DF4}">
      <dgm:prSet custT="1"/>
      <dgm:spPr/>
      <dgm:t>
        <a:bodyPr/>
        <a:lstStyle/>
        <a:p>
          <a:pPr>
            <a:lnSpc>
              <a:spcPct val="100000"/>
            </a:lnSpc>
          </a:pPr>
          <a:r>
            <a:rPr lang="en-US" sz="2400" dirty="0"/>
            <a:t>Attitudes, Beliefs, Opinions, Confidence, Motivation </a:t>
          </a:r>
        </a:p>
      </dgm:t>
    </dgm:pt>
    <dgm:pt modelId="{88E60F16-D618-4BCD-A470-BAE031AD7767}" type="parTrans" cxnId="{B3679BE5-C0A7-4341-A8AA-D8F30B542B5A}">
      <dgm:prSet/>
      <dgm:spPr/>
      <dgm:t>
        <a:bodyPr/>
        <a:lstStyle/>
        <a:p>
          <a:endParaRPr lang="en-US"/>
        </a:p>
      </dgm:t>
    </dgm:pt>
    <dgm:pt modelId="{871B2462-F574-4B75-AF85-CF914CBDAA57}" type="sibTrans" cxnId="{B3679BE5-C0A7-4341-A8AA-D8F30B542B5A}">
      <dgm:prSet/>
      <dgm:spPr/>
      <dgm:t>
        <a:bodyPr/>
        <a:lstStyle/>
        <a:p>
          <a:endParaRPr lang="en-US"/>
        </a:p>
      </dgm:t>
    </dgm:pt>
    <dgm:pt modelId="{C4E165F9-B1D8-49F4-92AC-6B76DD480C1E}">
      <dgm:prSet/>
      <dgm:spPr/>
      <dgm:t>
        <a:bodyPr/>
        <a:lstStyle/>
        <a:p>
          <a:pPr>
            <a:lnSpc>
              <a:spcPct val="100000"/>
            </a:lnSpc>
            <a:defRPr b="1"/>
          </a:pPr>
          <a:r>
            <a:rPr lang="en-US"/>
            <a:t>Knowledge Measures</a:t>
          </a:r>
        </a:p>
      </dgm:t>
    </dgm:pt>
    <dgm:pt modelId="{31CA4380-0453-4FB7-A422-6EF596074B9F}" type="parTrans" cxnId="{DFF7F781-E2F0-4512-AE75-FD636E51F607}">
      <dgm:prSet/>
      <dgm:spPr/>
      <dgm:t>
        <a:bodyPr/>
        <a:lstStyle/>
        <a:p>
          <a:endParaRPr lang="en-US"/>
        </a:p>
      </dgm:t>
    </dgm:pt>
    <dgm:pt modelId="{0EA35640-9E6E-40BB-998D-F674FBC24472}" type="sibTrans" cxnId="{DFF7F781-E2F0-4512-AE75-FD636E51F607}">
      <dgm:prSet/>
      <dgm:spPr/>
      <dgm:t>
        <a:bodyPr/>
        <a:lstStyle/>
        <a:p>
          <a:endParaRPr lang="en-US"/>
        </a:p>
      </dgm:t>
    </dgm:pt>
    <dgm:pt modelId="{7C2ADD68-27F6-4B06-8F96-A20251F654FA}">
      <dgm:prSet custT="1"/>
      <dgm:spPr/>
      <dgm:t>
        <a:bodyPr/>
        <a:lstStyle/>
        <a:p>
          <a:pPr>
            <a:lnSpc>
              <a:spcPct val="100000"/>
            </a:lnSpc>
          </a:pPr>
          <a:r>
            <a:rPr lang="en-US" sz="2400" dirty="0"/>
            <a:t>Content, Cognitive </a:t>
          </a:r>
        </a:p>
      </dgm:t>
    </dgm:pt>
    <dgm:pt modelId="{D7B08FDC-02BC-4C15-908A-A5D6BD844FD0}" type="parTrans" cxnId="{86630EEA-95FC-489B-9583-79180395E2BF}">
      <dgm:prSet/>
      <dgm:spPr/>
      <dgm:t>
        <a:bodyPr/>
        <a:lstStyle/>
        <a:p>
          <a:endParaRPr lang="en-US"/>
        </a:p>
      </dgm:t>
    </dgm:pt>
    <dgm:pt modelId="{7E4BB129-85CA-4606-890B-EBF5550509C0}" type="sibTrans" cxnId="{86630EEA-95FC-489B-9583-79180395E2BF}">
      <dgm:prSet/>
      <dgm:spPr/>
      <dgm:t>
        <a:bodyPr/>
        <a:lstStyle/>
        <a:p>
          <a:endParaRPr lang="en-US"/>
        </a:p>
      </dgm:t>
    </dgm:pt>
    <dgm:pt modelId="{0E92A971-0E77-41E2-9705-ECBF07C0BA2B}">
      <dgm:prSet/>
      <dgm:spPr/>
      <dgm:t>
        <a:bodyPr/>
        <a:lstStyle/>
        <a:p>
          <a:pPr>
            <a:lnSpc>
              <a:spcPct val="100000"/>
            </a:lnSpc>
            <a:defRPr b="1"/>
          </a:pPr>
          <a:r>
            <a:rPr lang="en-US"/>
            <a:t>Skill Measures</a:t>
          </a:r>
        </a:p>
      </dgm:t>
    </dgm:pt>
    <dgm:pt modelId="{3DB79C97-AB47-48D9-9FB5-07880E03D494}" type="parTrans" cxnId="{83283C05-6844-4B05-9BE8-3EF054D5DB78}">
      <dgm:prSet/>
      <dgm:spPr/>
      <dgm:t>
        <a:bodyPr/>
        <a:lstStyle/>
        <a:p>
          <a:endParaRPr lang="en-US"/>
        </a:p>
      </dgm:t>
    </dgm:pt>
    <dgm:pt modelId="{559D0DC7-940F-4F9A-A7D9-1E8A09ABB148}" type="sibTrans" cxnId="{83283C05-6844-4B05-9BE8-3EF054D5DB78}">
      <dgm:prSet/>
      <dgm:spPr/>
      <dgm:t>
        <a:bodyPr/>
        <a:lstStyle/>
        <a:p>
          <a:endParaRPr lang="en-US"/>
        </a:p>
      </dgm:t>
    </dgm:pt>
    <dgm:pt modelId="{37D26690-2FE8-4AE2-81FF-43CEB14A4840}">
      <dgm:prSet custT="1"/>
      <dgm:spPr/>
      <dgm:t>
        <a:bodyPr/>
        <a:lstStyle/>
        <a:p>
          <a:pPr>
            <a:lnSpc>
              <a:spcPct val="100000"/>
            </a:lnSpc>
          </a:pPr>
          <a:r>
            <a:rPr lang="en-US" sz="2400" dirty="0"/>
            <a:t>Application, Demonstration of Ability, Use of Knowledge/Skill </a:t>
          </a:r>
        </a:p>
      </dgm:t>
    </dgm:pt>
    <dgm:pt modelId="{D0C1F0A6-2BAE-491A-986F-F98BCE916A9C}" type="parTrans" cxnId="{6994BB0F-3C41-4994-A880-65CEAD5021B2}">
      <dgm:prSet/>
      <dgm:spPr/>
      <dgm:t>
        <a:bodyPr/>
        <a:lstStyle/>
        <a:p>
          <a:endParaRPr lang="en-US"/>
        </a:p>
      </dgm:t>
    </dgm:pt>
    <dgm:pt modelId="{45CB3F1B-8E79-4738-BCC7-58DD11E0F0C6}" type="sibTrans" cxnId="{6994BB0F-3C41-4994-A880-65CEAD5021B2}">
      <dgm:prSet/>
      <dgm:spPr/>
      <dgm:t>
        <a:bodyPr/>
        <a:lstStyle/>
        <a:p>
          <a:endParaRPr lang="en-US"/>
        </a:p>
      </dgm:t>
    </dgm:pt>
    <dgm:pt modelId="{87B5956D-47C7-414D-9E7E-C08A2C8AEB9F}" type="pres">
      <dgm:prSet presAssocID="{D0D9673E-0BC7-41F6-97C8-3E904548BC68}" presName="root" presStyleCnt="0">
        <dgm:presLayoutVars>
          <dgm:dir/>
          <dgm:resizeHandles val="exact"/>
        </dgm:presLayoutVars>
      </dgm:prSet>
      <dgm:spPr/>
      <dgm:t>
        <a:bodyPr/>
        <a:lstStyle/>
        <a:p>
          <a:endParaRPr lang="en-US"/>
        </a:p>
      </dgm:t>
    </dgm:pt>
    <dgm:pt modelId="{520D45DD-A744-4EF6-BBAC-E60C478163C0}" type="pres">
      <dgm:prSet presAssocID="{C4E165F9-B1D8-49F4-92AC-6B76DD480C1E}" presName="compNode" presStyleCnt="0"/>
      <dgm:spPr/>
    </dgm:pt>
    <dgm:pt modelId="{D077AD4E-174A-4EEE-BB32-63756220B38E}" type="pres">
      <dgm:prSet presAssocID="{C4E165F9-B1D8-49F4-92AC-6B76DD480C1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Head with Gears"/>
        </a:ext>
      </dgm:extLst>
    </dgm:pt>
    <dgm:pt modelId="{FA5C90B4-2CDD-4FFA-90A8-0FAC10017A55}" type="pres">
      <dgm:prSet presAssocID="{C4E165F9-B1D8-49F4-92AC-6B76DD480C1E}" presName="iconSpace" presStyleCnt="0"/>
      <dgm:spPr/>
    </dgm:pt>
    <dgm:pt modelId="{765647F0-9C27-4164-8437-AA225977B425}" type="pres">
      <dgm:prSet presAssocID="{C4E165F9-B1D8-49F4-92AC-6B76DD480C1E}" presName="parTx" presStyleLbl="revTx" presStyleIdx="0" presStyleCnt="6">
        <dgm:presLayoutVars>
          <dgm:chMax val="0"/>
          <dgm:chPref val="0"/>
        </dgm:presLayoutVars>
      </dgm:prSet>
      <dgm:spPr/>
      <dgm:t>
        <a:bodyPr/>
        <a:lstStyle/>
        <a:p>
          <a:endParaRPr lang="en-US"/>
        </a:p>
      </dgm:t>
    </dgm:pt>
    <dgm:pt modelId="{3C53C221-B4F2-49D1-AA8E-63798955F633}" type="pres">
      <dgm:prSet presAssocID="{C4E165F9-B1D8-49F4-92AC-6B76DD480C1E}" presName="txSpace" presStyleCnt="0"/>
      <dgm:spPr/>
    </dgm:pt>
    <dgm:pt modelId="{7613FDEE-5F5C-4630-8EE2-2ED6152442F1}" type="pres">
      <dgm:prSet presAssocID="{C4E165F9-B1D8-49F4-92AC-6B76DD480C1E}" presName="desTx" presStyleLbl="revTx" presStyleIdx="1" presStyleCnt="6">
        <dgm:presLayoutVars/>
      </dgm:prSet>
      <dgm:spPr/>
      <dgm:t>
        <a:bodyPr/>
        <a:lstStyle/>
        <a:p>
          <a:endParaRPr lang="en-US"/>
        </a:p>
      </dgm:t>
    </dgm:pt>
    <dgm:pt modelId="{35FD36EB-FAED-4192-8E66-F11728D9ACA9}" type="pres">
      <dgm:prSet presAssocID="{0EA35640-9E6E-40BB-998D-F674FBC24472}" presName="sibTrans" presStyleCnt="0"/>
      <dgm:spPr/>
    </dgm:pt>
    <dgm:pt modelId="{C2E95001-93E8-484D-BCBC-CC943B9822D8}" type="pres">
      <dgm:prSet presAssocID="{0E92A971-0E77-41E2-9705-ECBF07C0BA2B}" presName="compNode" presStyleCnt="0"/>
      <dgm:spPr/>
    </dgm:pt>
    <dgm:pt modelId="{47B5B96C-2499-4C0E-BA73-BABF7773CBCF}" type="pres">
      <dgm:prSet presAssocID="{0E92A971-0E77-41E2-9705-ECBF07C0BA2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Horseshoe"/>
        </a:ext>
      </dgm:extLst>
    </dgm:pt>
    <dgm:pt modelId="{1822C7B6-8F80-452C-B9EC-285068BFACE1}" type="pres">
      <dgm:prSet presAssocID="{0E92A971-0E77-41E2-9705-ECBF07C0BA2B}" presName="iconSpace" presStyleCnt="0"/>
      <dgm:spPr/>
    </dgm:pt>
    <dgm:pt modelId="{293D7FF3-FD5C-47D7-B3BB-0E790A08EE66}" type="pres">
      <dgm:prSet presAssocID="{0E92A971-0E77-41E2-9705-ECBF07C0BA2B}" presName="parTx" presStyleLbl="revTx" presStyleIdx="2" presStyleCnt="6">
        <dgm:presLayoutVars>
          <dgm:chMax val="0"/>
          <dgm:chPref val="0"/>
        </dgm:presLayoutVars>
      </dgm:prSet>
      <dgm:spPr/>
      <dgm:t>
        <a:bodyPr/>
        <a:lstStyle/>
        <a:p>
          <a:endParaRPr lang="en-US"/>
        </a:p>
      </dgm:t>
    </dgm:pt>
    <dgm:pt modelId="{C2F354B6-8036-45D6-BB4A-435DA1177261}" type="pres">
      <dgm:prSet presAssocID="{0E92A971-0E77-41E2-9705-ECBF07C0BA2B}" presName="txSpace" presStyleCnt="0"/>
      <dgm:spPr/>
    </dgm:pt>
    <dgm:pt modelId="{811F39DB-487F-47D4-BBDD-C1B0CAA1FFF6}" type="pres">
      <dgm:prSet presAssocID="{0E92A971-0E77-41E2-9705-ECBF07C0BA2B}" presName="desTx" presStyleLbl="revTx" presStyleIdx="3" presStyleCnt="6">
        <dgm:presLayoutVars/>
      </dgm:prSet>
      <dgm:spPr/>
      <dgm:t>
        <a:bodyPr/>
        <a:lstStyle/>
        <a:p>
          <a:endParaRPr lang="en-US"/>
        </a:p>
      </dgm:t>
    </dgm:pt>
    <dgm:pt modelId="{9FC947FE-AA18-234A-97BA-842F951B8105}" type="pres">
      <dgm:prSet presAssocID="{559D0DC7-940F-4F9A-A7D9-1E8A09ABB148}" presName="sibTrans" presStyleCnt="0"/>
      <dgm:spPr/>
    </dgm:pt>
    <dgm:pt modelId="{5076D9E5-14A3-4198-BF64-2CB09F5BA510}" type="pres">
      <dgm:prSet presAssocID="{B4487F14-7513-45C5-97BC-1251DAC119C8}" presName="compNode" presStyleCnt="0"/>
      <dgm:spPr/>
    </dgm:pt>
    <dgm:pt modelId="{5F9118F9-A90E-4A39-A9B2-5C392DADA8D3}" type="pres">
      <dgm:prSet presAssocID="{B4487F14-7513-45C5-97BC-1251DAC119C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Customer Review"/>
        </a:ext>
      </dgm:extLst>
    </dgm:pt>
    <dgm:pt modelId="{E10A8847-8477-48C4-9941-3EED4322D8FE}" type="pres">
      <dgm:prSet presAssocID="{B4487F14-7513-45C5-97BC-1251DAC119C8}" presName="iconSpace" presStyleCnt="0"/>
      <dgm:spPr/>
    </dgm:pt>
    <dgm:pt modelId="{1AB63877-4550-4157-BEFC-7B1D9B97E24E}" type="pres">
      <dgm:prSet presAssocID="{B4487F14-7513-45C5-97BC-1251DAC119C8}" presName="parTx" presStyleLbl="revTx" presStyleIdx="4" presStyleCnt="6">
        <dgm:presLayoutVars>
          <dgm:chMax val="0"/>
          <dgm:chPref val="0"/>
        </dgm:presLayoutVars>
      </dgm:prSet>
      <dgm:spPr/>
      <dgm:t>
        <a:bodyPr/>
        <a:lstStyle/>
        <a:p>
          <a:endParaRPr lang="en-US"/>
        </a:p>
      </dgm:t>
    </dgm:pt>
    <dgm:pt modelId="{1D9D2B8A-2096-4F12-ADA4-E992A1DAB163}" type="pres">
      <dgm:prSet presAssocID="{B4487F14-7513-45C5-97BC-1251DAC119C8}" presName="txSpace" presStyleCnt="0"/>
      <dgm:spPr/>
    </dgm:pt>
    <dgm:pt modelId="{662762D1-D4DD-425B-B0D1-B93A48530C10}" type="pres">
      <dgm:prSet presAssocID="{B4487F14-7513-45C5-97BC-1251DAC119C8}" presName="desTx" presStyleLbl="revTx" presStyleIdx="5" presStyleCnt="6">
        <dgm:presLayoutVars/>
      </dgm:prSet>
      <dgm:spPr/>
      <dgm:t>
        <a:bodyPr/>
        <a:lstStyle/>
        <a:p>
          <a:endParaRPr lang="en-US"/>
        </a:p>
      </dgm:t>
    </dgm:pt>
  </dgm:ptLst>
  <dgm:cxnLst>
    <dgm:cxn modelId="{DFF7F781-E2F0-4512-AE75-FD636E51F607}" srcId="{D0D9673E-0BC7-41F6-97C8-3E904548BC68}" destId="{C4E165F9-B1D8-49F4-92AC-6B76DD480C1E}" srcOrd="0" destOrd="0" parTransId="{31CA4380-0453-4FB7-A422-6EF596074B9F}" sibTransId="{0EA35640-9E6E-40BB-998D-F674FBC24472}"/>
    <dgm:cxn modelId="{86630EEA-95FC-489B-9583-79180395E2BF}" srcId="{C4E165F9-B1D8-49F4-92AC-6B76DD480C1E}" destId="{7C2ADD68-27F6-4B06-8F96-A20251F654FA}" srcOrd="0" destOrd="0" parTransId="{D7B08FDC-02BC-4C15-908A-A5D6BD844FD0}" sibTransId="{7E4BB129-85CA-4606-890B-EBF5550509C0}"/>
    <dgm:cxn modelId="{366C7BAB-387D-4E50-97D9-C0EC2AA07648}" type="presOf" srcId="{D0D9673E-0BC7-41F6-97C8-3E904548BC68}" destId="{87B5956D-47C7-414D-9E7E-C08A2C8AEB9F}" srcOrd="0" destOrd="0" presId="urn:microsoft.com/office/officeart/2018/5/layout/CenteredIconLabelDescriptionList"/>
    <dgm:cxn modelId="{C485E04E-EBCA-C54E-8D48-7AA2002FFE68}" type="presOf" srcId="{7C2ADD68-27F6-4B06-8F96-A20251F654FA}" destId="{7613FDEE-5F5C-4630-8EE2-2ED6152442F1}" srcOrd="0" destOrd="0" presId="urn:microsoft.com/office/officeart/2018/5/layout/CenteredIconLabelDescriptionList"/>
    <dgm:cxn modelId="{5BAF0434-F7C1-D94C-8BF2-A01E49A03096}" type="presOf" srcId="{B4487F14-7513-45C5-97BC-1251DAC119C8}" destId="{1AB63877-4550-4157-BEFC-7B1D9B97E24E}" srcOrd="0" destOrd="0" presId="urn:microsoft.com/office/officeart/2018/5/layout/CenteredIconLabelDescriptionList"/>
    <dgm:cxn modelId="{B3679BE5-C0A7-4341-A8AA-D8F30B542B5A}" srcId="{B4487F14-7513-45C5-97BC-1251DAC119C8}" destId="{46D250C8-DA94-47AA-928C-7747E80F4DF4}" srcOrd="0" destOrd="0" parTransId="{88E60F16-D618-4BCD-A470-BAE031AD7767}" sibTransId="{871B2462-F574-4B75-AF85-CF914CBDAA57}"/>
    <dgm:cxn modelId="{94B1A15D-A9E4-4020-968B-73A5BAC6373E}" srcId="{D0D9673E-0BC7-41F6-97C8-3E904548BC68}" destId="{B4487F14-7513-45C5-97BC-1251DAC119C8}" srcOrd="2" destOrd="0" parTransId="{A025CB46-3F62-4CB6-A671-20D0AD22307B}" sibTransId="{EA4008A0-B1D9-4362-AFEE-A2B260F31047}"/>
    <dgm:cxn modelId="{83283C05-6844-4B05-9BE8-3EF054D5DB78}" srcId="{D0D9673E-0BC7-41F6-97C8-3E904548BC68}" destId="{0E92A971-0E77-41E2-9705-ECBF07C0BA2B}" srcOrd="1" destOrd="0" parTransId="{3DB79C97-AB47-48D9-9FB5-07880E03D494}" sibTransId="{559D0DC7-940F-4F9A-A7D9-1E8A09ABB148}"/>
    <dgm:cxn modelId="{A5BA5B64-8468-4442-8C90-6D1383FCF802}" type="presOf" srcId="{C4E165F9-B1D8-49F4-92AC-6B76DD480C1E}" destId="{765647F0-9C27-4164-8437-AA225977B425}" srcOrd="0" destOrd="0" presId="urn:microsoft.com/office/officeart/2018/5/layout/CenteredIconLabelDescriptionList"/>
    <dgm:cxn modelId="{0375AA8E-C888-3743-B9CA-BE0E522E8383}" type="presOf" srcId="{0E92A971-0E77-41E2-9705-ECBF07C0BA2B}" destId="{293D7FF3-FD5C-47D7-B3BB-0E790A08EE66}" srcOrd="0" destOrd="0" presId="urn:microsoft.com/office/officeart/2018/5/layout/CenteredIconLabelDescriptionList"/>
    <dgm:cxn modelId="{C45A05AF-6478-7445-AB80-B4B227C2ACC7}" type="presOf" srcId="{37D26690-2FE8-4AE2-81FF-43CEB14A4840}" destId="{811F39DB-487F-47D4-BBDD-C1B0CAA1FFF6}" srcOrd="0" destOrd="0" presId="urn:microsoft.com/office/officeart/2018/5/layout/CenteredIconLabelDescriptionList"/>
    <dgm:cxn modelId="{E2027A64-DD46-5249-AFD7-CE58266E956A}" type="presOf" srcId="{46D250C8-DA94-47AA-928C-7747E80F4DF4}" destId="{662762D1-D4DD-425B-B0D1-B93A48530C10}" srcOrd="0" destOrd="0" presId="urn:microsoft.com/office/officeart/2018/5/layout/CenteredIconLabelDescriptionList"/>
    <dgm:cxn modelId="{6994BB0F-3C41-4994-A880-65CEAD5021B2}" srcId="{0E92A971-0E77-41E2-9705-ECBF07C0BA2B}" destId="{37D26690-2FE8-4AE2-81FF-43CEB14A4840}" srcOrd="0" destOrd="0" parTransId="{D0C1F0A6-2BAE-491A-986F-F98BCE916A9C}" sibTransId="{45CB3F1B-8E79-4738-BCC7-58DD11E0F0C6}"/>
    <dgm:cxn modelId="{6CE55D45-5513-684D-A3A3-1716743DA111}" type="presParOf" srcId="{87B5956D-47C7-414D-9E7E-C08A2C8AEB9F}" destId="{520D45DD-A744-4EF6-BBAC-E60C478163C0}" srcOrd="0" destOrd="0" presId="urn:microsoft.com/office/officeart/2018/5/layout/CenteredIconLabelDescriptionList"/>
    <dgm:cxn modelId="{6BB6EBB6-B5D9-0846-8576-FF2E5197A702}" type="presParOf" srcId="{520D45DD-A744-4EF6-BBAC-E60C478163C0}" destId="{D077AD4E-174A-4EEE-BB32-63756220B38E}" srcOrd="0" destOrd="0" presId="urn:microsoft.com/office/officeart/2018/5/layout/CenteredIconLabelDescriptionList"/>
    <dgm:cxn modelId="{BAF2D466-9483-1849-AA85-214797A7D722}" type="presParOf" srcId="{520D45DD-A744-4EF6-BBAC-E60C478163C0}" destId="{FA5C90B4-2CDD-4FFA-90A8-0FAC10017A55}" srcOrd="1" destOrd="0" presId="urn:microsoft.com/office/officeart/2018/5/layout/CenteredIconLabelDescriptionList"/>
    <dgm:cxn modelId="{504176AF-1759-4947-8A59-A9B704599BF0}" type="presParOf" srcId="{520D45DD-A744-4EF6-BBAC-E60C478163C0}" destId="{765647F0-9C27-4164-8437-AA225977B425}" srcOrd="2" destOrd="0" presId="urn:microsoft.com/office/officeart/2018/5/layout/CenteredIconLabelDescriptionList"/>
    <dgm:cxn modelId="{8793122E-BB7F-C948-BE11-040C66EE7AE8}" type="presParOf" srcId="{520D45DD-A744-4EF6-BBAC-E60C478163C0}" destId="{3C53C221-B4F2-49D1-AA8E-63798955F633}" srcOrd="3" destOrd="0" presId="urn:microsoft.com/office/officeart/2018/5/layout/CenteredIconLabelDescriptionList"/>
    <dgm:cxn modelId="{DEA8F20E-3242-4947-B0ED-32E6FEDBF07B}" type="presParOf" srcId="{520D45DD-A744-4EF6-BBAC-E60C478163C0}" destId="{7613FDEE-5F5C-4630-8EE2-2ED6152442F1}" srcOrd="4" destOrd="0" presId="urn:microsoft.com/office/officeart/2018/5/layout/CenteredIconLabelDescriptionList"/>
    <dgm:cxn modelId="{DED1E77F-4A89-994C-B5E3-E61A28A4F552}" type="presParOf" srcId="{87B5956D-47C7-414D-9E7E-C08A2C8AEB9F}" destId="{35FD36EB-FAED-4192-8E66-F11728D9ACA9}" srcOrd="1" destOrd="0" presId="urn:microsoft.com/office/officeart/2018/5/layout/CenteredIconLabelDescriptionList"/>
    <dgm:cxn modelId="{B884E7B5-8F80-E343-B151-CC5AE88B82F9}" type="presParOf" srcId="{87B5956D-47C7-414D-9E7E-C08A2C8AEB9F}" destId="{C2E95001-93E8-484D-BCBC-CC943B9822D8}" srcOrd="2" destOrd="0" presId="urn:microsoft.com/office/officeart/2018/5/layout/CenteredIconLabelDescriptionList"/>
    <dgm:cxn modelId="{EEF4788B-901D-8745-A4C3-3659B000549F}" type="presParOf" srcId="{C2E95001-93E8-484D-BCBC-CC943B9822D8}" destId="{47B5B96C-2499-4C0E-BA73-BABF7773CBCF}" srcOrd="0" destOrd="0" presId="urn:microsoft.com/office/officeart/2018/5/layout/CenteredIconLabelDescriptionList"/>
    <dgm:cxn modelId="{EEF47C62-6888-FC46-882C-E75DB6DD4A8F}" type="presParOf" srcId="{C2E95001-93E8-484D-BCBC-CC943B9822D8}" destId="{1822C7B6-8F80-452C-B9EC-285068BFACE1}" srcOrd="1" destOrd="0" presId="urn:microsoft.com/office/officeart/2018/5/layout/CenteredIconLabelDescriptionList"/>
    <dgm:cxn modelId="{BC4DAEAF-1003-B646-A758-9BD575C77146}" type="presParOf" srcId="{C2E95001-93E8-484D-BCBC-CC943B9822D8}" destId="{293D7FF3-FD5C-47D7-B3BB-0E790A08EE66}" srcOrd="2" destOrd="0" presId="urn:microsoft.com/office/officeart/2018/5/layout/CenteredIconLabelDescriptionList"/>
    <dgm:cxn modelId="{DE276635-4324-F643-B05E-3EEE85B17902}" type="presParOf" srcId="{C2E95001-93E8-484D-BCBC-CC943B9822D8}" destId="{C2F354B6-8036-45D6-BB4A-435DA1177261}" srcOrd="3" destOrd="0" presId="urn:microsoft.com/office/officeart/2018/5/layout/CenteredIconLabelDescriptionList"/>
    <dgm:cxn modelId="{51DE69F5-EFA2-BC4E-B52B-6C76DEF09ACF}" type="presParOf" srcId="{C2E95001-93E8-484D-BCBC-CC943B9822D8}" destId="{811F39DB-487F-47D4-BBDD-C1B0CAA1FFF6}" srcOrd="4" destOrd="0" presId="urn:microsoft.com/office/officeart/2018/5/layout/CenteredIconLabelDescriptionList"/>
    <dgm:cxn modelId="{AFC7E28F-0CDD-044C-8B15-126CB5FDF4A8}" type="presParOf" srcId="{87B5956D-47C7-414D-9E7E-C08A2C8AEB9F}" destId="{9FC947FE-AA18-234A-97BA-842F951B8105}" srcOrd="3" destOrd="0" presId="urn:microsoft.com/office/officeart/2018/5/layout/CenteredIconLabelDescriptionList"/>
    <dgm:cxn modelId="{3A9A11F5-8070-5D4C-AD38-F832180512BE}" type="presParOf" srcId="{87B5956D-47C7-414D-9E7E-C08A2C8AEB9F}" destId="{5076D9E5-14A3-4198-BF64-2CB09F5BA510}" srcOrd="4" destOrd="0" presId="urn:microsoft.com/office/officeart/2018/5/layout/CenteredIconLabelDescriptionList"/>
    <dgm:cxn modelId="{C74359F0-BC4C-B740-9FFC-05B8C5F0454A}" type="presParOf" srcId="{5076D9E5-14A3-4198-BF64-2CB09F5BA510}" destId="{5F9118F9-A90E-4A39-A9B2-5C392DADA8D3}" srcOrd="0" destOrd="0" presId="urn:microsoft.com/office/officeart/2018/5/layout/CenteredIconLabelDescriptionList"/>
    <dgm:cxn modelId="{849FE182-0A04-9F4B-98BB-7838FC00339C}" type="presParOf" srcId="{5076D9E5-14A3-4198-BF64-2CB09F5BA510}" destId="{E10A8847-8477-48C4-9941-3EED4322D8FE}" srcOrd="1" destOrd="0" presId="urn:microsoft.com/office/officeart/2018/5/layout/CenteredIconLabelDescriptionList"/>
    <dgm:cxn modelId="{381E12AD-DCFE-3D4C-B3F7-5A34C89CCCD1}" type="presParOf" srcId="{5076D9E5-14A3-4198-BF64-2CB09F5BA510}" destId="{1AB63877-4550-4157-BEFC-7B1D9B97E24E}" srcOrd="2" destOrd="0" presId="urn:microsoft.com/office/officeart/2018/5/layout/CenteredIconLabelDescriptionList"/>
    <dgm:cxn modelId="{83701853-912B-1A43-8B96-8CBEEC4B00F2}" type="presParOf" srcId="{5076D9E5-14A3-4198-BF64-2CB09F5BA510}" destId="{1D9D2B8A-2096-4F12-ADA4-E992A1DAB163}" srcOrd="3" destOrd="0" presId="urn:microsoft.com/office/officeart/2018/5/layout/CenteredIconLabelDescriptionList"/>
    <dgm:cxn modelId="{96A3F313-26A1-3545-BF73-BC3B4CD3BD30}" type="presParOf" srcId="{5076D9E5-14A3-4198-BF64-2CB09F5BA510}" destId="{662762D1-D4DD-425B-B0D1-B93A48530C10}"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9BBE920-C01E-4F7F-9E01-7C40ED257A84}"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8C8071A-D8C0-45DE-9C54-56F7BB3EBE45}">
      <dgm:prSet custT="1"/>
      <dgm:spPr/>
      <dgm:t>
        <a:bodyPr/>
        <a:lstStyle/>
        <a:p>
          <a:r>
            <a:rPr lang="en-US" sz="2400" dirty="0"/>
            <a:t>Most students are ethical.</a:t>
          </a:r>
        </a:p>
      </dgm:t>
    </dgm:pt>
    <dgm:pt modelId="{E8546702-35D7-454D-A04D-E621E65CD043}" type="parTrans" cxnId="{9E7B6467-9893-4865-A1B9-B34983A2ACF5}">
      <dgm:prSet/>
      <dgm:spPr/>
      <dgm:t>
        <a:bodyPr/>
        <a:lstStyle/>
        <a:p>
          <a:endParaRPr lang="en-US"/>
        </a:p>
      </dgm:t>
    </dgm:pt>
    <dgm:pt modelId="{6AABC199-3845-4481-BD97-6BBAEB603AB5}" type="sibTrans" cxnId="{9E7B6467-9893-4865-A1B9-B34983A2ACF5}">
      <dgm:prSet/>
      <dgm:spPr/>
      <dgm:t>
        <a:bodyPr/>
        <a:lstStyle/>
        <a:p>
          <a:endParaRPr lang="en-US"/>
        </a:p>
      </dgm:t>
    </dgm:pt>
    <dgm:pt modelId="{53BDEDAC-3612-489C-8C75-E0BC81747E57}">
      <dgm:prSet custT="1"/>
      <dgm:spPr/>
      <dgm:t>
        <a:bodyPr/>
        <a:lstStyle/>
        <a:p>
          <a:r>
            <a:rPr lang="en-US" sz="2400" dirty="0"/>
            <a:t>They want to do the “right” thing and make the “right” decision.</a:t>
          </a:r>
        </a:p>
      </dgm:t>
    </dgm:pt>
    <dgm:pt modelId="{BA8C391C-97B0-4B55-B9C1-13C80194EB1E}" type="parTrans" cxnId="{7AB08475-A03C-4905-B1EC-7F981E857D08}">
      <dgm:prSet/>
      <dgm:spPr/>
      <dgm:t>
        <a:bodyPr/>
        <a:lstStyle/>
        <a:p>
          <a:endParaRPr lang="en-US"/>
        </a:p>
      </dgm:t>
    </dgm:pt>
    <dgm:pt modelId="{F157989F-B0F8-4CD5-BB30-40BD7F211A22}" type="sibTrans" cxnId="{7AB08475-A03C-4905-B1EC-7F981E857D08}">
      <dgm:prSet/>
      <dgm:spPr/>
      <dgm:t>
        <a:bodyPr/>
        <a:lstStyle/>
        <a:p>
          <a:endParaRPr lang="en-US"/>
        </a:p>
      </dgm:t>
    </dgm:pt>
    <dgm:pt modelId="{A32C0FBC-BC92-4F36-8B5F-200DC1A0B046}">
      <dgm:prSet custT="1"/>
      <dgm:spPr/>
      <dgm:t>
        <a:bodyPr/>
        <a:lstStyle/>
        <a:p>
          <a:r>
            <a:rPr lang="en-US" sz="2400" dirty="0"/>
            <a:t>However, the institutional climate might not enable students to do the “right” thing.</a:t>
          </a:r>
        </a:p>
      </dgm:t>
    </dgm:pt>
    <dgm:pt modelId="{F9DFF030-8362-495B-A377-23766F7C11A9}" type="parTrans" cxnId="{020B1A98-7B2B-4A0D-8346-72EF2DE690C1}">
      <dgm:prSet/>
      <dgm:spPr/>
      <dgm:t>
        <a:bodyPr/>
        <a:lstStyle/>
        <a:p>
          <a:endParaRPr lang="en-US"/>
        </a:p>
      </dgm:t>
    </dgm:pt>
    <dgm:pt modelId="{D1B2EE81-D6BF-4896-8CF2-7677DF88312C}" type="sibTrans" cxnId="{020B1A98-7B2B-4A0D-8346-72EF2DE690C1}">
      <dgm:prSet/>
      <dgm:spPr/>
      <dgm:t>
        <a:bodyPr/>
        <a:lstStyle/>
        <a:p>
          <a:endParaRPr lang="en-US"/>
        </a:p>
      </dgm:t>
    </dgm:pt>
    <dgm:pt modelId="{D1510CD3-64DB-482C-88D1-A894DD6DB512}" type="pres">
      <dgm:prSet presAssocID="{79BBE920-C01E-4F7F-9E01-7C40ED257A84}" presName="root" presStyleCnt="0">
        <dgm:presLayoutVars>
          <dgm:dir/>
          <dgm:resizeHandles val="exact"/>
        </dgm:presLayoutVars>
      </dgm:prSet>
      <dgm:spPr/>
      <dgm:t>
        <a:bodyPr/>
        <a:lstStyle/>
        <a:p>
          <a:endParaRPr lang="en-US"/>
        </a:p>
      </dgm:t>
    </dgm:pt>
    <dgm:pt modelId="{338F7CAE-288F-4539-B967-EB301DB7F47D}" type="pres">
      <dgm:prSet presAssocID="{B8C8071A-D8C0-45DE-9C54-56F7BB3EBE45}" presName="compNode" presStyleCnt="0"/>
      <dgm:spPr/>
    </dgm:pt>
    <dgm:pt modelId="{A4DDB3B8-EC8D-45F0-B79F-84A2ED791CD7}" type="pres">
      <dgm:prSet presAssocID="{B8C8071A-D8C0-45DE-9C54-56F7BB3EBE45}" presName="iconRect" presStyleLbl="node1" presStyleIdx="0" presStyleCnt="3" custLinFactNeighborX="-22558" custLinFactNeighborY="-2397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Scales of Justice"/>
        </a:ext>
      </dgm:extLst>
    </dgm:pt>
    <dgm:pt modelId="{3EC76D46-AA51-470F-B7EA-1082D10D8190}" type="pres">
      <dgm:prSet presAssocID="{B8C8071A-D8C0-45DE-9C54-56F7BB3EBE45}" presName="spaceRect" presStyleCnt="0"/>
      <dgm:spPr/>
    </dgm:pt>
    <dgm:pt modelId="{2C10EE63-AE70-4E8E-B8C0-70F2D53B6557}" type="pres">
      <dgm:prSet presAssocID="{B8C8071A-D8C0-45DE-9C54-56F7BB3EBE45}" presName="textRect" presStyleLbl="revTx" presStyleIdx="0" presStyleCnt="3" custScaleX="86342" custLinFactNeighborX="-7251">
        <dgm:presLayoutVars>
          <dgm:chMax val="1"/>
          <dgm:chPref val="1"/>
        </dgm:presLayoutVars>
      </dgm:prSet>
      <dgm:spPr/>
      <dgm:t>
        <a:bodyPr/>
        <a:lstStyle/>
        <a:p>
          <a:endParaRPr lang="en-US"/>
        </a:p>
      </dgm:t>
    </dgm:pt>
    <dgm:pt modelId="{0FFA0E82-E0FA-48A5-8E0C-1B5CF9D11749}" type="pres">
      <dgm:prSet presAssocID="{6AABC199-3845-4481-BD97-6BBAEB603AB5}" presName="sibTrans" presStyleCnt="0"/>
      <dgm:spPr/>
    </dgm:pt>
    <dgm:pt modelId="{1106B095-0638-420C-A4EA-ED4D82AC7AD2}" type="pres">
      <dgm:prSet presAssocID="{53BDEDAC-3612-489C-8C75-E0BC81747E57}" presName="compNode" presStyleCnt="0"/>
      <dgm:spPr/>
    </dgm:pt>
    <dgm:pt modelId="{F8E064C8-3730-45F7-A00A-A65E67EFB96E}" type="pres">
      <dgm:prSet presAssocID="{53BDEDAC-3612-489C-8C75-E0BC81747E57}" presName="iconRect" presStyleLbl="node1" presStyleIdx="1" presStyleCnt="3" custLinFactNeighborX="-9016" custLinFactNeighborY="-2761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Decision chart"/>
        </a:ext>
      </dgm:extLst>
    </dgm:pt>
    <dgm:pt modelId="{2C03175B-C1D9-43F7-A3D4-01692DA0F60B}" type="pres">
      <dgm:prSet presAssocID="{53BDEDAC-3612-489C-8C75-E0BC81747E57}" presName="spaceRect" presStyleCnt="0"/>
      <dgm:spPr/>
    </dgm:pt>
    <dgm:pt modelId="{555942D0-9761-4E37-9625-C4683E87C908}" type="pres">
      <dgm:prSet presAssocID="{53BDEDAC-3612-489C-8C75-E0BC81747E57}" presName="textRect" presStyleLbl="revTx" presStyleIdx="1" presStyleCnt="3" custScaleX="129525" custLinFactNeighborX="-11065" custLinFactNeighborY="-7087">
        <dgm:presLayoutVars>
          <dgm:chMax val="1"/>
          <dgm:chPref val="1"/>
        </dgm:presLayoutVars>
      </dgm:prSet>
      <dgm:spPr/>
      <dgm:t>
        <a:bodyPr/>
        <a:lstStyle/>
        <a:p>
          <a:endParaRPr lang="en-US"/>
        </a:p>
      </dgm:t>
    </dgm:pt>
    <dgm:pt modelId="{E94AC65F-AC13-4152-9323-D9FA6B7A469D}" type="pres">
      <dgm:prSet presAssocID="{F157989F-B0F8-4CD5-BB30-40BD7F211A22}" presName="sibTrans" presStyleCnt="0"/>
      <dgm:spPr/>
    </dgm:pt>
    <dgm:pt modelId="{F16982BF-25DB-4E68-A9F2-C0D08C30CF86}" type="pres">
      <dgm:prSet presAssocID="{A32C0FBC-BC92-4F36-8B5F-200DC1A0B046}" presName="compNode" presStyleCnt="0"/>
      <dgm:spPr/>
    </dgm:pt>
    <dgm:pt modelId="{B59F1E78-2F6E-47FE-BE8C-043E7A53D474}" type="pres">
      <dgm:prSet presAssocID="{A32C0FBC-BC92-4F36-8B5F-200DC1A0B046}" presName="iconRect" presStyleLbl="node1" presStyleIdx="2" presStyleCnt="3" custLinFactNeighborX="-3389" custLinFactNeighborY="-3241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Bank"/>
        </a:ext>
      </dgm:extLst>
    </dgm:pt>
    <dgm:pt modelId="{823163EB-0A78-494C-9E98-DFDFD7B79F2C}" type="pres">
      <dgm:prSet presAssocID="{A32C0FBC-BC92-4F36-8B5F-200DC1A0B046}" presName="spaceRect" presStyleCnt="0"/>
      <dgm:spPr/>
    </dgm:pt>
    <dgm:pt modelId="{51A53295-6DA3-4D27-BFCA-E611977A080D}" type="pres">
      <dgm:prSet presAssocID="{A32C0FBC-BC92-4F36-8B5F-200DC1A0B046}" presName="textRect" presStyleLbl="revTx" presStyleIdx="2" presStyleCnt="3" custScaleX="154893" custLinFactNeighborX="-1202" custLinFactNeighborY="-12980">
        <dgm:presLayoutVars>
          <dgm:chMax val="1"/>
          <dgm:chPref val="1"/>
        </dgm:presLayoutVars>
      </dgm:prSet>
      <dgm:spPr/>
      <dgm:t>
        <a:bodyPr/>
        <a:lstStyle/>
        <a:p>
          <a:endParaRPr lang="en-US"/>
        </a:p>
      </dgm:t>
    </dgm:pt>
  </dgm:ptLst>
  <dgm:cxnLst>
    <dgm:cxn modelId="{BCAACCC8-F3A3-48F2-B2F3-8F7B4BF5D9E7}" type="presOf" srcId="{B8C8071A-D8C0-45DE-9C54-56F7BB3EBE45}" destId="{2C10EE63-AE70-4E8E-B8C0-70F2D53B6557}" srcOrd="0" destOrd="0" presId="urn:microsoft.com/office/officeart/2018/2/layout/IconLabelList"/>
    <dgm:cxn modelId="{7AB08475-A03C-4905-B1EC-7F981E857D08}" srcId="{79BBE920-C01E-4F7F-9E01-7C40ED257A84}" destId="{53BDEDAC-3612-489C-8C75-E0BC81747E57}" srcOrd="1" destOrd="0" parTransId="{BA8C391C-97B0-4B55-B9C1-13C80194EB1E}" sibTransId="{F157989F-B0F8-4CD5-BB30-40BD7F211A22}"/>
    <dgm:cxn modelId="{A09DD13D-D041-434F-96CD-B5928F7F561C}" type="presOf" srcId="{53BDEDAC-3612-489C-8C75-E0BC81747E57}" destId="{555942D0-9761-4E37-9625-C4683E87C908}" srcOrd="0" destOrd="0" presId="urn:microsoft.com/office/officeart/2018/2/layout/IconLabelList"/>
    <dgm:cxn modelId="{3234EA31-ABE5-416E-84CC-24B35569907D}" type="presOf" srcId="{A32C0FBC-BC92-4F36-8B5F-200DC1A0B046}" destId="{51A53295-6DA3-4D27-BFCA-E611977A080D}" srcOrd="0" destOrd="0" presId="urn:microsoft.com/office/officeart/2018/2/layout/IconLabelList"/>
    <dgm:cxn modelId="{9E7B6467-9893-4865-A1B9-B34983A2ACF5}" srcId="{79BBE920-C01E-4F7F-9E01-7C40ED257A84}" destId="{B8C8071A-D8C0-45DE-9C54-56F7BB3EBE45}" srcOrd="0" destOrd="0" parTransId="{E8546702-35D7-454D-A04D-E621E65CD043}" sibTransId="{6AABC199-3845-4481-BD97-6BBAEB603AB5}"/>
    <dgm:cxn modelId="{31B76950-4591-4026-8029-B8A83D833F89}" type="presOf" srcId="{79BBE920-C01E-4F7F-9E01-7C40ED257A84}" destId="{D1510CD3-64DB-482C-88D1-A894DD6DB512}" srcOrd="0" destOrd="0" presId="urn:microsoft.com/office/officeart/2018/2/layout/IconLabelList"/>
    <dgm:cxn modelId="{020B1A98-7B2B-4A0D-8346-72EF2DE690C1}" srcId="{79BBE920-C01E-4F7F-9E01-7C40ED257A84}" destId="{A32C0FBC-BC92-4F36-8B5F-200DC1A0B046}" srcOrd="2" destOrd="0" parTransId="{F9DFF030-8362-495B-A377-23766F7C11A9}" sibTransId="{D1B2EE81-D6BF-4896-8CF2-7677DF88312C}"/>
    <dgm:cxn modelId="{7D3C51B6-C633-40FA-93E1-C478EAEA1047}" type="presParOf" srcId="{D1510CD3-64DB-482C-88D1-A894DD6DB512}" destId="{338F7CAE-288F-4539-B967-EB301DB7F47D}" srcOrd="0" destOrd="0" presId="urn:microsoft.com/office/officeart/2018/2/layout/IconLabelList"/>
    <dgm:cxn modelId="{AB0D92E1-A4CD-4ABC-9236-04645A5E7326}" type="presParOf" srcId="{338F7CAE-288F-4539-B967-EB301DB7F47D}" destId="{A4DDB3B8-EC8D-45F0-B79F-84A2ED791CD7}" srcOrd="0" destOrd="0" presId="urn:microsoft.com/office/officeart/2018/2/layout/IconLabelList"/>
    <dgm:cxn modelId="{47331400-F94F-4E7B-8AA5-86DDA2946A2D}" type="presParOf" srcId="{338F7CAE-288F-4539-B967-EB301DB7F47D}" destId="{3EC76D46-AA51-470F-B7EA-1082D10D8190}" srcOrd="1" destOrd="0" presId="urn:microsoft.com/office/officeart/2018/2/layout/IconLabelList"/>
    <dgm:cxn modelId="{E9632BBC-8244-47BE-A2E4-FA377B72BE80}" type="presParOf" srcId="{338F7CAE-288F-4539-B967-EB301DB7F47D}" destId="{2C10EE63-AE70-4E8E-B8C0-70F2D53B6557}" srcOrd="2" destOrd="0" presId="urn:microsoft.com/office/officeart/2018/2/layout/IconLabelList"/>
    <dgm:cxn modelId="{6E802010-5B68-41C5-B9E8-FE76C2429ECC}" type="presParOf" srcId="{D1510CD3-64DB-482C-88D1-A894DD6DB512}" destId="{0FFA0E82-E0FA-48A5-8E0C-1B5CF9D11749}" srcOrd="1" destOrd="0" presId="urn:microsoft.com/office/officeart/2018/2/layout/IconLabelList"/>
    <dgm:cxn modelId="{4EC90F07-66F4-4995-BDA4-EE6F8C759AFA}" type="presParOf" srcId="{D1510CD3-64DB-482C-88D1-A894DD6DB512}" destId="{1106B095-0638-420C-A4EA-ED4D82AC7AD2}" srcOrd="2" destOrd="0" presId="urn:microsoft.com/office/officeart/2018/2/layout/IconLabelList"/>
    <dgm:cxn modelId="{A0A69CA5-3134-4D08-A26F-D58AA1E4D0E4}" type="presParOf" srcId="{1106B095-0638-420C-A4EA-ED4D82AC7AD2}" destId="{F8E064C8-3730-45F7-A00A-A65E67EFB96E}" srcOrd="0" destOrd="0" presId="urn:microsoft.com/office/officeart/2018/2/layout/IconLabelList"/>
    <dgm:cxn modelId="{2B1D4C16-7335-4D17-8C4D-5A810ABE2C69}" type="presParOf" srcId="{1106B095-0638-420C-A4EA-ED4D82AC7AD2}" destId="{2C03175B-C1D9-43F7-A3D4-01692DA0F60B}" srcOrd="1" destOrd="0" presId="urn:microsoft.com/office/officeart/2018/2/layout/IconLabelList"/>
    <dgm:cxn modelId="{9C6E6C20-0B27-4162-BC62-AF04A01B0F99}" type="presParOf" srcId="{1106B095-0638-420C-A4EA-ED4D82AC7AD2}" destId="{555942D0-9761-4E37-9625-C4683E87C908}" srcOrd="2" destOrd="0" presId="urn:microsoft.com/office/officeart/2018/2/layout/IconLabelList"/>
    <dgm:cxn modelId="{13FC0D94-0F9A-4E83-860C-294DF93C6C2E}" type="presParOf" srcId="{D1510CD3-64DB-482C-88D1-A894DD6DB512}" destId="{E94AC65F-AC13-4152-9323-D9FA6B7A469D}" srcOrd="3" destOrd="0" presId="urn:microsoft.com/office/officeart/2018/2/layout/IconLabelList"/>
    <dgm:cxn modelId="{17FC3F24-9FEA-4555-B5EF-1B7F828A5493}" type="presParOf" srcId="{D1510CD3-64DB-482C-88D1-A894DD6DB512}" destId="{F16982BF-25DB-4E68-A9F2-C0D08C30CF86}" srcOrd="4" destOrd="0" presId="urn:microsoft.com/office/officeart/2018/2/layout/IconLabelList"/>
    <dgm:cxn modelId="{A46C4F1F-78C2-46A8-BF83-7FFD30A20E52}" type="presParOf" srcId="{F16982BF-25DB-4E68-A9F2-C0D08C30CF86}" destId="{B59F1E78-2F6E-47FE-BE8C-043E7A53D474}" srcOrd="0" destOrd="0" presId="urn:microsoft.com/office/officeart/2018/2/layout/IconLabelList"/>
    <dgm:cxn modelId="{B11C8AF2-6E3A-4BB4-9147-B47DF6B2B266}" type="presParOf" srcId="{F16982BF-25DB-4E68-A9F2-C0D08C30CF86}" destId="{823163EB-0A78-494C-9E98-DFDFD7B79F2C}" srcOrd="1" destOrd="0" presId="urn:microsoft.com/office/officeart/2018/2/layout/IconLabelList"/>
    <dgm:cxn modelId="{6846B794-A5F1-4E49-A1A7-EEAE868C0AE5}" type="presParOf" srcId="{F16982BF-25DB-4E68-A9F2-C0D08C30CF86}" destId="{51A53295-6DA3-4D27-BFCA-E611977A080D}"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8BA5E5-3513-4226-9079-79BE31AC894A}"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113FF51-578A-4F42-92FB-1F50D2BFE395}">
      <dgm:prSet custT="1"/>
      <dgm:spPr/>
      <dgm:t>
        <a:bodyPr/>
        <a:lstStyle/>
        <a:p>
          <a:r>
            <a:rPr lang="en-US" sz="3200" dirty="0"/>
            <a:t>Institution must clearly communicate expectations regarding ethics, integrity, and academic honesty.</a:t>
          </a:r>
        </a:p>
      </dgm:t>
    </dgm:pt>
    <dgm:pt modelId="{24066689-64C7-4386-9C5C-D6806C1D7B22}" type="parTrans" cxnId="{0CB69DD7-96C5-41B4-B7C6-527D27E028E0}">
      <dgm:prSet/>
      <dgm:spPr/>
      <dgm:t>
        <a:bodyPr/>
        <a:lstStyle/>
        <a:p>
          <a:endParaRPr lang="en-US"/>
        </a:p>
      </dgm:t>
    </dgm:pt>
    <dgm:pt modelId="{5C9D8463-7D9B-4D5D-AD1F-416D77816B26}" type="sibTrans" cxnId="{0CB69DD7-96C5-41B4-B7C6-527D27E028E0}">
      <dgm:prSet/>
      <dgm:spPr/>
      <dgm:t>
        <a:bodyPr/>
        <a:lstStyle/>
        <a:p>
          <a:endParaRPr lang="en-US"/>
        </a:p>
      </dgm:t>
    </dgm:pt>
    <dgm:pt modelId="{FFE18009-26F9-47B5-84E4-512491CB4C8B}">
      <dgm:prSet custT="1"/>
      <dgm:spPr/>
      <dgm:t>
        <a:bodyPr/>
        <a:lstStyle/>
        <a:p>
          <a:r>
            <a:rPr lang="en-US" sz="3200" dirty="0"/>
            <a:t>Not merely to be the police of academic violations, but rather to create a culture and climate at the school that emphasizes ethics and integrity.</a:t>
          </a:r>
        </a:p>
      </dgm:t>
    </dgm:pt>
    <dgm:pt modelId="{CC04FFBC-C79C-4ED0-9B7B-D53FB9C5B030}" type="parTrans" cxnId="{3E78A249-0046-4671-855B-664ECC0C08AF}">
      <dgm:prSet/>
      <dgm:spPr/>
      <dgm:t>
        <a:bodyPr/>
        <a:lstStyle/>
        <a:p>
          <a:endParaRPr lang="en-US"/>
        </a:p>
      </dgm:t>
    </dgm:pt>
    <dgm:pt modelId="{58378940-435E-44F7-8094-21B1CCC2B9A7}" type="sibTrans" cxnId="{3E78A249-0046-4671-855B-664ECC0C08AF}">
      <dgm:prSet/>
      <dgm:spPr/>
      <dgm:t>
        <a:bodyPr/>
        <a:lstStyle/>
        <a:p>
          <a:endParaRPr lang="en-US"/>
        </a:p>
      </dgm:t>
    </dgm:pt>
    <dgm:pt modelId="{1C935B82-A820-3D43-9C5B-D9E5A9443EE9}">
      <dgm:prSet custT="1"/>
      <dgm:spPr/>
      <dgm:t>
        <a:bodyPr/>
        <a:lstStyle/>
        <a:p>
          <a:r>
            <a:rPr lang="en-US" sz="3600" dirty="0"/>
            <a:t>Goal is to prepare students for the real world</a:t>
          </a:r>
        </a:p>
      </dgm:t>
    </dgm:pt>
    <dgm:pt modelId="{3B257FD7-4C3D-9847-A5BD-AB9CB3558954}" type="parTrans" cxnId="{C7D055F7-DC95-114A-9FDF-7265A11E3E4A}">
      <dgm:prSet/>
      <dgm:spPr/>
      <dgm:t>
        <a:bodyPr/>
        <a:lstStyle/>
        <a:p>
          <a:endParaRPr lang="en-US"/>
        </a:p>
      </dgm:t>
    </dgm:pt>
    <dgm:pt modelId="{E7244694-813A-A546-B667-6007D2770BA0}" type="sibTrans" cxnId="{C7D055F7-DC95-114A-9FDF-7265A11E3E4A}">
      <dgm:prSet/>
      <dgm:spPr/>
      <dgm:t>
        <a:bodyPr/>
        <a:lstStyle/>
        <a:p>
          <a:endParaRPr lang="en-US"/>
        </a:p>
      </dgm:t>
    </dgm:pt>
    <dgm:pt modelId="{09FAE141-D936-CE47-A610-D6B81FBFC4A2}" type="pres">
      <dgm:prSet presAssocID="{B18BA5E5-3513-4226-9079-79BE31AC894A}" presName="vert0" presStyleCnt="0">
        <dgm:presLayoutVars>
          <dgm:dir/>
          <dgm:animOne val="branch"/>
          <dgm:animLvl val="lvl"/>
        </dgm:presLayoutVars>
      </dgm:prSet>
      <dgm:spPr/>
      <dgm:t>
        <a:bodyPr/>
        <a:lstStyle/>
        <a:p>
          <a:endParaRPr lang="en-US"/>
        </a:p>
      </dgm:t>
    </dgm:pt>
    <dgm:pt modelId="{E1EEF9E1-AD5D-8E4F-9866-FA1D7D010DEC}" type="pres">
      <dgm:prSet presAssocID="{1113FF51-578A-4F42-92FB-1F50D2BFE395}" presName="thickLine" presStyleLbl="alignNode1" presStyleIdx="0" presStyleCnt="3"/>
      <dgm:spPr/>
    </dgm:pt>
    <dgm:pt modelId="{F38EA1DC-B2E7-8E4B-AFD7-0D60118A52DC}" type="pres">
      <dgm:prSet presAssocID="{1113FF51-578A-4F42-92FB-1F50D2BFE395}" presName="horz1" presStyleCnt="0"/>
      <dgm:spPr/>
    </dgm:pt>
    <dgm:pt modelId="{F946FD76-2916-BF44-B655-77FF4672C31A}" type="pres">
      <dgm:prSet presAssocID="{1113FF51-578A-4F42-92FB-1F50D2BFE395}" presName="tx1" presStyleLbl="revTx" presStyleIdx="0" presStyleCnt="3"/>
      <dgm:spPr/>
      <dgm:t>
        <a:bodyPr/>
        <a:lstStyle/>
        <a:p>
          <a:endParaRPr lang="en-US"/>
        </a:p>
      </dgm:t>
    </dgm:pt>
    <dgm:pt modelId="{AD5F9F9B-2B18-424F-8402-6FFCC1DBA0B9}" type="pres">
      <dgm:prSet presAssocID="{1113FF51-578A-4F42-92FB-1F50D2BFE395}" presName="vert1" presStyleCnt="0"/>
      <dgm:spPr/>
    </dgm:pt>
    <dgm:pt modelId="{1DFD79B8-49B5-AF46-A359-C5FFDB670DCA}" type="pres">
      <dgm:prSet presAssocID="{FFE18009-26F9-47B5-84E4-512491CB4C8B}" presName="thickLine" presStyleLbl="alignNode1" presStyleIdx="1" presStyleCnt="3"/>
      <dgm:spPr/>
    </dgm:pt>
    <dgm:pt modelId="{31D3BBA9-BCA1-4543-B6C4-3E66CEE012AB}" type="pres">
      <dgm:prSet presAssocID="{FFE18009-26F9-47B5-84E4-512491CB4C8B}" presName="horz1" presStyleCnt="0"/>
      <dgm:spPr/>
    </dgm:pt>
    <dgm:pt modelId="{96DD26B1-17CF-C54D-A3C7-2A3AF24D8BF0}" type="pres">
      <dgm:prSet presAssocID="{FFE18009-26F9-47B5-84E4-512491CB4C8B}" presName="tx1" presStyleLbl="revTx" presStyleIdx="1" presStyleCnt="3"/>
      <dgm:spPr/>
      <dgm:t>
        <a:bodyPr/>
        <a:lstStyle/>
        <a:p>
          <a:endParaRPr lang="en-US"/>
        </a:p>
      </dgm:t>
    </dgm:pt>
    <dgm:pt modelId="{28086C9F-1F69-3E42-AB08-1B05108BDC5D}" type="pres">
      <dgm:prSet presAssocID="{FFE18009-26F9-47B5-84E4-512491CB4C8B}" presName="vert1" presStyleCnt="0"/>
      <dgm:spPr/>
    </dgm:pt>
    <dgm:pt modelId="{D41ACDC2-60A2-F847-A265-103B07D565EE}" type="pres">
      <dgm:prSet presAssocID="{1C935B82-A820-3D43-9C5B-D9E5A9443EE9}" presName="thickLine" presStyleLbl="alignNode1" presStyleIdx="2" presStyleCnt="3"/>
      <dgm:spPr/>
    </dgm:pt>
    <dgm:pt modelId="{2F2D55BE-25E8-0B42-B990-188387E962B6}" type="pres">
      <dgm:prSet presAssocID="{1C935B82-A820-3D43-9C5B-D9E5A9443EE9}" presName="horz1" presStyleCnt="0"/>
      <dgm:spPr/>
    </dgm:pt>
    <dgm:pt modelId="{C84BD45A-D78C-374E-9384-FCCD06CCBB2F}" type="pres">
      <dgm:prSet presAssocID="{1C935B82-A820-3D43-9C5B-D9E5A9443EE9}" presName="tx1" presStyleLbl="revTx" presStyleIdx="2" presStyleCnt="3"/>
      <dgm:spPr/>
      <dgm:t>
        <a:bodyPr/>
        <a:lstStyle/>
        <a:p>
          <a:endParaRPr lang="en-US"/>
        </a:p>
      </dgm:t>
    </dgm:pt>
    <dgm:pt modelId="{8DE35B9A-0130-7C40-83E5-15080B3912DB}" type="pres">
      <dgm:prSet presAssocID="{1C935B82-A820-3D43-9C5B-D9E5A9443EE9}" presName="vert1" presStyleCnt="0"/>
      <dgm:spPr/>
    </dgm:pt>
  </dgm:ptLst>
  <dgm:cxnLst>
    <dgm:cxn modelId="{C7D055F7-DC95-114A-9FDF-7265A11E3E4A}" srcId="{B18BA5E5-3513-4226-9079-79BE31AC894A}" destId="{1C935B82-A820-3D43-9C5B-D9E5A9443EE9}" srcOrd="2" destOrd="0" parTransId="{3B257FD7-4C3D-9847-A5BD-AB9CB3558954}" sibTransId="{E7244694-813A-A546-B667-6007D2770BA0}"/>
    <dgm:cxn modelId="{0CB69DD7-96C5-41B4-B7C6-527D27E028E0}" srcId="{B18BA5E5-3513-4226-9079-79BE31AC894A}" destId="{1113FF51-578A-4F42-92FB-1F50D2BFE395}" srcOrd="0" destOrd="0" parTransId="{24066689-64C7-4386-9C5C-D6806C1D7B22}" sibTransId="{5C9D8463-7D9B-4D5D-AD1F-416D77816B26}"/>
    <dgm:cxn modelId="{5AA65928-F861-1142-A412-E9AD313267C1}" type="presOf" srcId="{1113FF51-578A-4F42-92FB-1F50D2BFE395}" destId="{F946FD76-2916-BF44-B655-77FF4672C31A}" srcOrd="0" destOrd="0" presId="urn:microsoft.com/office/officeart/2008/layout/LinedList"/>
    <dgm:cxn modelId="{782A8AE6-4F81-5046-A110-158CE22240E2}" type="presOf" srcId="{B18BA5E5-3513-4226-9079-79BE31AC894A}" destId="{09FAE141-D936-CE47-A610-D6B81FBFC4A2}" srcOrd="0" destOrd="0" presId="urn:microsoft.com/office/officeart/2008/layout/LinedList"/>
    <dgm:cxn modelId="{2C7ED706-90A7-1240-A87B-E5699CE2887A}" type="presOf" srcId="{FFE18009-26F9-47B5-84E4-512491CB4C8B}" destId="{96DD26B1-17CF-C54D-A3C7-2A3AF24D8BF0}" srcOrd="0" destOrd="0" presId="urn:microsoft.com/office/officeart/2008/layout/LinedList"/>
    <dgm:cxn modelId="{3E78A249-0046-4671-855B-664ECC0C08AF}" srcId="{B18BA5E5-3513-4226-9079-79BE31AC894A}" destId="{FFE18009-26F9-47B5-84E4-512491CB4C8B}" srcOrd="1" destOrd="0" parTransId="{CC04FFBC-C79C-4ED0-9B7B-D53FB9C5B030}" sibTransId="{58378940-435E-44F7-8094-21B1CCC2B9A7}"/>
    <dgm:cxn modelId="{C3F112C4-03A7-A141-871D-4E915DCF06B9}" type="presOf" srcId="{1C935B82-A820-3D43-9C5B-D9E5A9443EE9}" destId="{C84BD45A-D78C-374E-9384-FCCD06CCBB2F}" srcOrd="0" destOrd="0" presId="urn:microsoft.com/office/officeart/2008/layout/LinedList"/>
    <dgm:cxn modelId="{A1631B47-EDE8-5D4A-A386-C741925E0949}" type="presParOf" srcId="{09FAE141-D936-CE47-A610-D6B81FBFC4A2}" destId="{E1EEF9E1-AD5D-8E4F-9866-FA1D7D010DEC}" srcOrd="0" destOrd="0" presId="urn:microsoft.com/office/officeart/2008/layout/LinedList"/>
    <dgm:cxn modelId="{06AA8B25-A386-C145-93CA-C5CECA5E1E7D}" type="presParOf" srcId="{09FAE141-D936-CE47-A610-D6B81FBFC4A2}" destId="{F38EA1DC-B2E7-8E4B-AFD7-0D60118A52DC}" srcOrd="1" destOrd="0" presId="urn:microsoft.com/office/officeart/2008/layout/LinedList"/>
    <dgm:cxn modelId="{4E9FB636-4CA7-CC4F-8EEB-72C429955588}" type="presParOf" srcId="{F38EA1DC-B2E7-8E4B-AFD7-0D60118A52DC}" destId="{F946FD76-2916-BF44-B655-77FF4672C31A}" srcOrd="0" destOrd="0" presId="urn:microsoft.com/office/officeart/2008/layout/LinedList"/>
    <dgm:cxn modelId="{A554DED2-DDC5-9F45-A7EB-C8F64ED93229}" type="presParOf" srcId="{F38EA1DC-B2E7-8E4B-AFD7-0D60118A52DC}" destId="{AD5F9F9B-2B18-424F-8402-6FFCC1DBA0B9}" srcOrd="1" destOrd="0" presId="urn:microsoft.com/office/officeart/2008/layout/LinedList"/>
    <dgm:cxn modelId="{08E0BEB9-BF6F-FD43-B185-566D33E5EF35}" type="presParOf" srcId="{09FAE141-D936-CE47-A610-D6B81FBFC4A2}" destId="{1DFD79B8-49B5-AF46-A359-C5FFDB670DCA}" srcOrd="2" destOrd="0" presId="urn:microsoft.com/office/officeart/2008/layout/LinedList"/>
    <dgm:cxn modelId="{0B1184C6-4DA3-EE40-A9C8-7B0E661F89A6}" type="presParOf" srcId="{09FAE141-D936-CE47-A610-D6B81FBFC4A2}" destId="{31D3BBA9-BCA1-4543-B6C4-3E66CEE012AB}" srcOrd="3" destOrd="0" presId="urn:microsoft.com/office/officeart/2008/layout/LinedList"/>
    <dgm:cxn modelId="{B54B2275-28FF-1540-9185-4C27A7A51768}" type="presParOf" srcId="{31D3BBA9-BCA1-4543-B6C4-3E66CEE012AB}" destId="{96DD26B1-17CF-C54D-A3C7-2A3AF24D8BF0}" srcOrd="0" destOrd="0" presId="urn:microsoft.com/office/officeart/2008/layout/LinedList"/>
    <dgm:cxn modelId="{FD48EFDE-CCD7-224D-970E-25A7BEEF45B6}" type="presParOf" srcId="{31D3BBA9-BCA1-4543-B6C4-3E66CEE012AB}" destId="{28086C9F-1F69-3E42-AB08-1B05108BDC5D}" srcOrd="1" destOrd="0" presId="urn:microsoft.com/office/officeart/2008/layout/LinedList"/>
    <dgm:cxn modelId="{2BA4D1AB-1D2A-3841-945C-F3FEB5C2CBED}" type="presParOf" srcId="{09FAE141-D936-CE47-A610-D6B81FBFC4A2}" destId="{D41ACDC2-60A2-F847-A265-103B07D565EE}" srcOrd="4" destOrd="0" presId="urn:microsoft.com/office/officeart/2008/layout/LinedList"/>
    <dgm:cxn modelId="{0EB3B5ED-E274-4941-9860-86DCFFC76B3D}" type="presParOf" srcId="{09FAE141-D936-CE47-A610-D6B81FBFC4A2}" destId="{2F2D55BE-25E8-0B42-B990-188387E962B6}" srcOrd="5" destOrd="0" presId="urn:microsoft.com/office/officeart/2008/layout/LinedList"/>
    <dgm:cxn modelId="{57A47C77-97E0-6E40-AB6C-F2E1CA3D43AF}" type="presParOf" srcId="{2F2D55BE-25E8-0B42-B990-188387E962B6}" destId="{C84BD45A-D78C-374E-9384-FCCD06CCBB2F}" srcOrd="0" destOrd="0" presId="urn:microsoft.com/office/officeart/2008/layout/LinedList"/>
    <dgm:cxn modelId="{8E97B53D-B25D-374C-9DDE-5B0346FD1FE3}" type="presParOf" srcId="{2F2D55BE-25E8-0B42-B990-188387E962B6}" destId="{8DE35B9A-0130-7C40-83E5-15080B3912D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2FD60-5DC0-41DA-992F-94694A3CD99F}">
      <dsp:nvSpPr>
        <dsp:cNvPr id="0" name=""/>
        <dsp:cNvSpPr/>
      </dsp:nvSpPr>
      <dsp:spPr>
        <a:xfrm>
          <a:off x="724" y="660416"/>
          <a:ext cx="890367" cy="8903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A5D5F5-ED1A-4F0E-8039-C175F23B5207}">
      <dsp:nvSpPr>
        <dsp:cNvPr id="0" name=""/>
        <dsp:cNvSpPr/>
      </dsp:nvSpPr>
      <dsp:spPr>
        <a:xfrm>
          <a:off x="724" y="1724218"/>
          <a:ext cx="2543906" cy="381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1022350">
            <a:lnSpc>
              <a:spcPct val="100000"/>
            </a:lnSpc>
            <a:spcBef>
              <a:spcPct val="0"/>
            </a:spcBef>
            <a:spcAft>
              <a:spcPct val="35000"/>
            </a:spcAft>
            <a:defRPr b="1"/>
          </a:pPr>
          <a:r>
            <a:rPr lang="en-US" sz="2300" kern="1200"/>
            <a:t>Students</a:t>
          </a:r>
        </a:p>
      </dsp:txBody>
      <dsp:txXfrm>
        <a:off x="724" y="1724218"/>
        <a:ext cx="2543906" cy="381585"/>
      </dsp:txXfrm>
    </dsp:sp>
    <dsp:sp modelId="{9114F810-2E21-45B6-B485-1000FE2B1382}">
      <dsp:nvSpPr>
        <dsp:cNvPr id="0" name=""/>
        <dsp:cNvSpPr/>
      </dsp:nvSpPr>
      <dsp:spPr>
        <a:xfrm>
          <a:off x="724" y="2186471"/>
          <a:ext cx="2543906" cy="2507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977900">
            <a:lnSpc>
              <a:spcPct val="100000"/>
            </a:lnSpc>
            <a:spcBef>
              <a:spcPct val="0"/>
            </a:spcBef>
            <a:spcAft>
              <a:spcPct val="35000"/>
            </a:spcAft>
          </a:pPr>
          <a:r>
            <a:rPr lang="en-US" sz="2200" kern="1200" dirty="0"/>
            <a:t>responsible conduct in research</a:t>
          </a:r>
        </a:p>
        <a:p>
          <a:pPr lvl="0" algn="l" defTabSz="977900">
            <a:lnSpc>
              <a:spcPct val="100000"/>
            </a:lnSpc>
            <a:spcBef>
              <a:spcPct val="0"/>
            </a:spcBef>
            <a:spcAft>
              <a:spcPct val="35000"/>
            </a:spcAft>
          </a:pPr>
          <a:r>
            <a:rPr lang="en-US" sz="2200" kern="1200" dirty="0"/>
            <a:t>plagiarism, fabrication, and falsification</a:t>
          </a:r>
        </a:p>
      </dsp:txBody>
      <dsp:txXfrm>
        <a:off x="724" y="2186471"/>
        <a:ext cx="2543906" cy="2507310"/>
      </dsp:txXfrm>
    </dsp:sp>
    <dsp:sp modelId="{A4D454B7-CFD9-49A3-8645-D0E1D2168BFB}">
      <dsp:nvSpPr>
        <dsp:cNvPr id="0" name=""/>
        <dsp:cNvSpPr/>
      </dsp:nvSpPr>
      <dsp:spPr>
        <a:xfrm>
          <a:off x="2989814" y="660416"/>
          <a:ext cx="890367" cy="8903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704BC4-2823-4C40-9E5B-565454B50CA2}">
      <dsp:nvSpPr>
        <dsp:cNvPr id="0" name=""/>
        <dsp:cNvSpPr/>
      </dsp:nvSpPr>
      <dsp:spPr>
        <a:xfrm>
          <a:off x="2989814" y="1724218"/>
          <a:ext cx="2543906" cy="381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1022350">
            <a:lnSpc>
              <a:spcPct val="100000"/>
            </a:lnSpc>
            <a:spcBef>
              <a:spcPct val="0"/>
            </a:spcBef>
            <a:spcAft>
              <a:spcPct val="35000"/>
            </a:spcAft>
            <a:defRPr b="1"/>
          </a:pPr>
          <a:r>
            <a:rPr lang="en-US" sz="2300" kern="1200" dirty="0"/>
            <a:t>Institution </a:t>
          </a:r>
        </a:p>
      </dsp:txBody>
      <dsp:txXfrm>
        <a:off x="2989814" y="1724218"/>
        <a:ext cx="2543906" cy="381585"/>
      </dsp:txXfrm>
    </dsp:sp>
    <dsp:sp modelId="{1570AB0A-D49E-4207-A74D-9D32C8BBCE03}">
      <dsp:nvSpPr>
        <dsp:cNvPr id="0" name=""/>
        <dsp:cNvSpPr/>
      </dsp:nvSpPr>
      <dsp:spPr>
        <a:xfrm>
          <a:off x="2989814" y="2186471"/>
          <a:ext cx="2543906" cy="2507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977900">
            <a:lnSpc>
              <a:spcPct val="100000"/>
            </a:lnSpc>
            <a:spcBef>
              <a:spcPct val="0"/>
            </a:spcBef>
            <a:spcAft>
              <a:spcPct val="35000"/>
            </a:spcAft>
          </a:pPr>
          <a:r>
            <a:rPr lang="en-US" sz="2200" kern="1200" dirty="0"/>
            <a:t>Critical to the reputation of the institution as a provider higher education</a:t>
          </a:r>
        </a:p>
        <a:p>
          <a:pPr lvl="0" algn="l" defTabSz="977900">
            <a:lnSpc>
              <a:spcPct val="100000"/>
            </a:lnSpc>
            <a:spcBef>
              <a:spcPct val="0"/>
            </a:spcBef>
            <a:spcAft>
              <a:spcPct val="35000"/>
            </a:spcAft>
          </a:pPr>
          <a:r>
            <a:rPr lang="en-US" sz="2200" kern="1200" dirty="0"/>
            <a:t>Ensures that the program is reputable</a:t>
          </a:r>
        </a:p>
      </dsp:txBody>
      <dsp:txXfrm>
        <a:off x="2989814" y="2186471"/>
        <a:ext cx="2543906" cy="2507310"/>
      </dsp:txXfrm>
    </dsp:sp>
    <dsp:sp modelId="{B846F176-B626-45E6-B707-BBCE0C79D930}">
      <dsp:nvSpPr>
        <dsp:cNvPr id="0" name=""/>
        <dsp:cNvSpPr/>
      </dsp:nvSpPr>
      <dsp:spPr>
        <a:xfrm>
          <a:off x="5978904" y="660416"/>
          <a:ext cx="890367" cy="8903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0DDBAA-4C2F-4854-8594-7E7737B8DB07}">
      <dsp:nvSpPr>
        <dsp:cNvPr id="0" name=""/>
        <dsp:cNvSpPr/>
      </dsp:nvSpPr>
      <dsp:spPr>
        <a:xfrm>
          <a:off x="5978904" y="1724218"/>
          <a:ext cx="2543906" cy="381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1022350">
            <a:lnSpc>
              <a:spcPct val="100000"/>
            </a:lnSpc>
            <a:spcBef>
              <a:spcPct val="0"/>
            </a:spcBef>
            <a:spcAft>
              <a:spcPct val="35000"/>
            </a:spcAft>
            <a:defRPr b="1"/>
          </a:pPr>
          <a:r>
            <a:rPr lang="en-US" sz="2300" kern="1200"/>
            <a:t>Professional Careers </a:t>
          </a:r>
        </a:p>
      </dsp:txBody>
      <dsp:txXfrm>
        <a:off x="5978904" y="1724218"/>
        <a:ext cx="2543906" cy="381585"/>
      </dsp:txXfrm>
    </dsp:sp>
    <dsp:sp modelId="{4C9BF503-C07B-436D-8772-FA5FEC7B65F2}">
      <dsp:nvSpPr>
        <dsp:cNvPr id="0" name=""/>
        <dsp:cNvSpPr/>
      </dsp:nvSpPr>
      <dsp:spPr>
        <a:xfrm>
          <a:off x="5978904" y="2186471"/>
          <a:ext cx="2543906" cy="2507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977900">
            <a:lnSpc>
              <a:spcPct val="100000"/>
            </a:lnSpc>
            <a:spcBef>
              <a:spcPct val="0"/>
            </a:spcBef>
            <a:spcAft>
              <a:spcPct val="35000"/>
            </a:spcAft>
          </a:pPr>
          <a:r>
            <a:rPr lang="en-US" sz="2200" kern="1200" dirty="0"/>
            <a:t>economic success</a:t>
          </a:r>
        </a:p>
      </dsp:txBody>
      <dsp:txXfrm>
        <a:off x="5978904" y="2186471"/>
        <a:ext cx="2543906" cy="2507310"/>
      </dsp:txXfrm>
    </dsp:sp>
    <dsp:sp modelId="{29B624CB-EEAC-41B5-8BFF-549F677496E5}">
      <dsp:nvSpPr>
        <dsp:cNvPr id="0" name=""/>
        <dsp:cNvSpPr/>
      </dsp:nvSpPr>
      <dsp:spPr>
        <a:xfrm>
          <a:off x="8967994" y="660416"/>
          <a:ext cx="890367" cy="89036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565BDB-87A4-431F-A16E-2BE0E96573ED}">
      <dsp:nvSpPr>
        <dsp:cNvPr id="0" name=""/>
        <dsp:cNvSpPr/>
      </dsp:nvSpPr>
      <dsp:spPr>
        <a:xfrm>
          <a:off x="8967994" y="1724218"/>
          <a:ext cx="2543906" cy="381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1022350">
            <a:lnSpc>
              <a:spcPct val="100000"/>
            </a:lnSpc>
            <a:spcBef>
              <a:spcPct val="0"/>
            </a:spcBef>
            <a:spcAft>
              <a:spcPct val="35000"/>
            </a:spcAft>
            <a:defRPr b="1"/>
          </a:pPr>
          <a:r>
            <a:rPr lang="en-US" sz="2300" kern="1200" dirty="0"/>
            <a:t>Societal </a:t>
          </a:r>
        </a:p>
      </dsp:txBody>
      <dsp:txXfrm>
        <a:off x="8967994" y="1724218"/>
        <a:ext cx="2543906" cy="381585"/>
      </dsp:txXfrm>
    </dsp:sp>
    <dsp:sp modelId="{054F4979-AC4F-474A-BDDF-B7BAFDB9F42C}">
      <dsp:nvSpPr>
        <dsp:cNvPr id="0" name=""/>
        <dsp:cNvSpPr/>
      </dsp:nvSpPr>
      <dsp:spPr>
        <a:xfrm>
          <a:off x="8967994" y="2186471"/>
          <a:ext cx="2543906" cy="2507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977900">
            <a:lnSpc>
              <a:spcPct val="100000"/>
            </a:lnSpc>
            <a:spcBef>
              <a:spcPct val="0"/>
            </a:spcBef>
            <a:spcAft>
              <a:spcPct val="35000"/>
            </a:spcAft>
          </a:pPr>
          <a:r>
            <a:rPr lang="en-US" sz="2200" kern="1200" dirty="0"/>
            <a:t>live a life of civic duty within communities</a:t>
          </a:r>
        </a:p>
        <a:p>
          <a:pPr lvl="0" algn="l" defTabSz="977900">
            <a:lnSpc>
              <a:spcPct val="100000"/>
            </a:lnSpc>
            <a:spcBef>
              <a:spcPct val="0"/>
            </a:spcBef>
            <a:spcAft>
              <a:spcPct val="35000"/>
            </a:spcAft>
          </a:pPr>
          <a:r>
            <a:rPr lang="en-US" sz="2200" kern="1200" dirty="0"/>
            <a:t>help to develop awareness of responsibilities and rights within society</a:t>
          </a:r>
        </a:p>
      </dsp:txBody>
      <dsp:txXfrm>
        <a:off x="8967994" y="2186471"/>
        <a:ext cx="2543906" cy="2507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F084AA-CFC7-4950-97AA-2CD576DA5DDD}">
      <dsp:nvSpPr>
        <dsp:cNvPr id="0" name=""/>
        <dsp:cNvSpPr/>
      </dsp:nvSpPr>
      <dsp:spPr>
        <a:xfrm>
          <a:off x="1953914" y="5292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381826-484E-4211-B104-8E7E5606805D}">
      <dsp:nvSpPr>
        <dsp:cNvPr id="0" name=""/>
        <dsp:cNvSpPr/>
      </dsp:nvSpPr>
      <dsp:spPr>
        <a:xfrm>
          <a:off x="765914" y="2943510"/>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822450">
            <a:lnSpc>
              <a:spcPct val="90000"/>
            </a:lnSpc>
            <a:spcBef>
              <a:spcPct val="0"/>
            </a:spcBef>
            <a:spcAft>
              <a:spcPct val="35000"/>
            </a:spcAft>
          </a:pPr>
          <a:r>
            <a:rPr lang="en-US" sz="4100" kern="1200"/>
            <a:t>Professional Careers</a:t>
          </a:r>
        </a:p>
      </dsp:txBody>
      <dsp:txXfrm>
        <a:off x="765914" y="2943510"/>
        <a:ext cx="4320000" cy="720000"/>
      </dsp:txXfrm>
    </dsp:sp>
    <dsp:sp modelId="{98E79C63-A8C3-4B17-9811-C1DAA6970113}">
      <dsp:nvSpPr>
        <dsp:cNvPr id="0" name=""/>
        <dsp:cNvSpPr/>
      </dsp:nvSpPr>
      <dsp:spPr>
        <a:xfrm>
          <a:off x="7029914" y="5292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C8D06B-AE31-45B7-897C-5FC5FBF6128F}">
      <dsp:nvSpPr>
        <dsp:cNvPr id="0" name=""/>
        <dsp:cNvSpPr/>
      </dsp:nvSpPr>
      <dsp:spPr>
        <a:xfrm>
          <a:off x="5841914" y="2943510"/>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822450">
            <a:lnSpc>
              <a:spcPct val="90000"/>
            </a:lnSpc>
            <a:spcBef>
              <a:spcPct val="0"/>
            </a:spcBef>
            <a:spcAft>
              <a:spcPct val="35000"/>
            </a:spcAft>
          </a:pPr>
          <a:r>
            <a:rPr lang="en-US" sz="4100" kern="1200"/>
            <a:t>Civic Responsibility</a:t>
          </a:r>
        </a:p>
      </dsp:txBody>
      <dsp:txXfrm>
        <a:off x="5841914" y="2943510"/>
        <a:ext cx="432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F084AA-CFC7-4950-97AA-2CD576DA5DDD}">
      <dsp:nvSpPr>
        <dsp:cNvPr id="0" name=""/>
        <dsp:cNvSpPr/>
      </dsp:nvSpPr>
      <dsp:spPr>
        <a:xfrm>
          <a:off x="1747800" y="609132"/>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381826-484E-4211-B104-8E7E5606805D}">
      <dsp:nvSpPr>
        <dsp:cNvPr id="0" name=""/>
        <dsp:cNvSpPr/>
      </dsp:nvSpPr>
      <dsp:spPr>
        <a:xfrm>
          <a:off x="559800" y="3023411"/>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822450">
            <a:lnSpc>
              <a:spcPct val="90000"/>
            </a:lnSpc>
            <a:spcBef>
              <a:spcPct val="0"/>
            </a:spcBef>
            <a:spcAft>
              <a:spcPct val="35000"/>
            </a:spcAft>
          </a:pPr>
          <a:r>
            <a:rPr lang="en-US" sz="4100" kern="1200"/>
            <a:t>Professional Careers</a:t>
          </a:r>
        </a:p>
      </dsp:txBody>
      <dsp:txXfrm>
        <a:off x="559800" y="3023411"/>
        <a:ext cx="4320000" cy="720000"/>
      </dsp:txXfrm>
    </dsp:sp>
    <dsp:sp modelId="{98E79C63-A8C3-4B17-9811-C1DAA6970113}">
      <dsp:nvSpPr>
        <dsp:cNvPr id="0" name=""/>
        <dsp:cNvSpPr/>
      </dsp:nvSpPr>
      <dsp:spPr>
        <a:xfrm>
          <a:off x="6823800" y="609132"/>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C8D06B-AE31-45B7-897C-5FC5FBF6128F}">
      <dsp:nvSpPr>
        <dsp:cNvPr id="0" name=""/>
        <dsp:cNvSpPr/>
      </dsp:nvSpPr>
      <dsp:spPr>
        <a:xfrm>
          <a:off x="5635800" y="3023411"/>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822450">
            <a:lnSpc>
              <a:spcPct val="90000"/>
            </a:lnSpc>
            <a:spcBef>
              <a:spcPct val="0"/>
            </a:spcBef>
            <a:spcAft>
              <a:spcPct val="35000"/>
            </a:spcAft>
          </a:pPr>
          <a:r>
            <a:rPr lang="en-US" sz="4100" kern="1200"/>
            <a:t>Civic Responsibility</a:t>
          </a:r>
        </a:p>
      </dsp:txBody>
      <dsp:txXfrm>
        <a:off x="5635800" y="3023411"/>
        <a:ext cx="43200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77AD4E-174A-4EEE-BB32-63756220B38E}">
      <dsp:nvSpPr>
        <dsp:cNvPr id="0" name=""/>
        <dsp:cNvSpPr/>
      </dsp:nvSpPr>
      <dsp:spPr>
        <a:xfrm>
          <a:off x="1138981" y="978877"/>
          <a:ext cx="1222593" cy="12225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5647F0-9C27-4164-8437-AA225977B425}">
      <dsp:nvSpPr>
        <dsp:cNvPr id="0" name=""/>
        <dsp:cNvSpPr/>
      </dsp:nvSpPr>
      <dsp:spPr>
        <a:xfrm>
          <a:off x="3715" y="2332997"/>
          <a:ext cx="3493124" cy="52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333500">
            <a:lnSpc>
              <a:spcPct val="100000"/>
            </a:lnSpc>
            <a:spcBef>
              <a:spcPct val="0"/>
            </a:spcBef>
            <a:spcAft>
              <a:spcPct val="35000"/>
            </a:spcAft>
            <a:defRPr b="1"/>
          </a:pPr>
          <a:r>
            <a:rPr lang="en-US" sz="3000" kern="1200"/>
            <a:t>Knowledge Measures</a:t>
          </a:r>
        </a:p>
      </dsp:txBody>
      <dsp:txXfrm>
        <a:off x="3715" y="2332997"/>
        <a:ext cx="3493124" cy="523968"/>
      </dsp:txXfrm>
    </dsp:sp>
    <dsp:sp modelId="{7613FDEE-5F5C-4630-8EE2-2ED6152442F1}">
      <dsp:nvSpPr>
        <dsp:cNvPr id="0" name=""/>
        <dsp:cNvSpPr/>
      </dsp:nvSpPr>
      <dsp:spPr>
        <a:xfrm>
          <a:off x="3715" y="2918141"/>
          <a:ext cx="3493124" cy="1119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100000"/>
            </a:lnSpc>
            <a:spcBef>
              <a:spcPct val="0"/>
            </a:spcBef>
            <a:spcAft>
              <a:spcPct val="35000"/>
            </a:spcAft>
          </a:pPr>
          <a:r>
            <a:rPr lang="en-US" sz="2400" kern="1200" dirty="0"/>
            <a:t>Content, Cognitive </a:t>
          </a:r>
        </a:p>
      </dsp:txBody>
      <dsp:txXfrm>
        <a:off x="3715" y="2918141"/>
        <a:ext cx="3493124" cy="1119479"/>
      </dsp:txXfrm>
    </dsp:sp>
    <dsp:sp modelId="{47B5B96C-2499-4C0E-BA73-BABF7773CBCF}">
      <dsp:nvSpPr>
        <dsp:cNvPr id="0" name=""/>
        <dsp:cNvSpPr/>
      </dsp:nvSpPr>
      <dsp:spPr>
        <a:xfrm>
          <a:off x="5243403" y="978877"/>
          <a:ext cx="1222593" cy="12225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3D7FF3-FD5C-47D7-B3BB-0E790A08EE66}">
      <dsp:nvSpPr>
        <dsp:cNvPr id="0" name=""/>
        <dsp:cNvSpPr/>
      </dsp:nvSpPr>
      <dsp:spPr>
        <a:xfrm>
          <a:off x="4108137" y="2332997"/>
          <a:ext cx="3493124" cy="52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333500">
            <a:lnSpc>
              <a:spcPct val="100000"/>
            </a:lnSpc>
            <a:spcBef>
              <a:spcPct val="0"/>
            </a:spcBef>
            <a:spcAft>
              <a:spcPct val="35000"/>
            </a:spcAft>
            <a:defRPr b="1"/>
          </a:pPr>
          <a:r>
            <a:rPr lang="en-US" sz="3000" kern="1200"/>
            <a:t>Skill Measures</a:t>
          </a:r>
        </a:p>
      </dsp:txBody>
      <dsp:txXfrm>
        <a:off x="4108137" y="2332997"/>
        <a:ext cx="3493124" cy="523968"/>
      </dsp:txXfrm>
    </dsp:sp>
    <dsp:sp modelId="{811F39DB-487F-47D4-BBDD-C1B0CAA1FFF6}">
      <dsp:nvSpPr>
        <dsp:cNvPr id="0" name=""/>
        <dsp:cNvSpPr/>
      </dsp:nvSpPr>
      <dsp:spPr>
        <a:xfrm>
          <a:off x="4108137" y="2918141"/>
          <a:ext cx="3493124" cy="1119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100000"/>
            </a:lnSpc>
            <a:spcBef>
              <a:spcPct val="0"/>
            </a:spcBef>
            <a:spcAft>
              <a:spcPct val="35000"/>
            </a:spcAft>
          </a:pPr>
          <a:r>
            <a:rPr lang="en-US" sz="2400" kern="1200" dirty="0"/>
            <a:t>Application, Demonstration of Ability, Use of Knowledge/Skill </a:t>
          </a:r>
        </a:p>
      </dsp:txBody>
      <dsp:txXfrm>
        <a:off x="4108137" y="2918141"/>
        <a:ext cx="3493124" cy="1119479"/>
      </dsp:txXfrm>
    </dsp:sp>
    <dsp:sp modelId="{5F9118F9-A90E-4A39-A9B2-5C392DADA8D3}">
      <dsp:nvSpPr>
        <dsp:cNvPr id="0" name=""/>
        <dsp:cNvSpPr/>
      </dsp:nvSpPr>
      <dsp:spPr>
        <a:xfrm>
          <a:off x="9347825" y="978877"/>
          <a:ext cx="1222593" cy="12225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B63877-4550-4157-BEFC-7B1D9B97E24E}">
      <dsp:nvSpPr>
        <dsp:cNvPr id="0" name=""/>
        <dsp:cNvSpPr/>
      </dsp:nvSpPr>
      <dsp:spPr>
        <a:xfrm>
          <a:off x="8212559" y="2332997"/>
          <a:ext cx="3493124" cy="52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333500">
            <a:lnSpc>
              <a:spcPct val="100000"/>
            </a:lnSpc>
            <a:spcBef>
              <a:spcPct val="0"/>
            </a:spcBef>
            <a:spcAft>
              <a:spcPct val="35000"/>
            </a:spcAft>
            <a:defRPr b="1"/>
          </a:pPr>
          <a:r>
            <a:rPr lang="en-US" sz="3000" kern="1200"/>
            <a:t>Affective Measures</a:t>
          </a:r>
        </a:p>
      </dsp:txBody>
      <dsp:txXfrm>
        <a:off x="8212559" y="2332997"/>
        <a:ext cx="3493124" cy="523968"/>
      </dsp:txXfrm>
    </dsp:sp>
    <dsp:sp modelId="{662762D1-D4DD-425B-B0D1-B93A48530C10}">
      <dsp:nvSpPr>
        <dsp:cNvPr id="0" name=""/>
        <dsp:cNvSpPr/>
      </dsp:nvSpPr>
      <dsp:spPr>
        <a:xfrm>
          <a:off x="8212559" y="2918141"/>
          <a:ext cx="3493124" cy="1119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100000"/>
            </a:lnSpc>
            <a:spcBef>
              <a:spcPct val="0"/>
            </a:spcBef>
            <a:spcAft>
              <a:spcPct val="35000"/>
            </a:spcAft>
          </a:pPr>
          <a:r>
            <a:rPr lang="en-US" sz="2400" kern="1200" dirty="0"/>
            <a:t>Attitudes, Beliefs, Opinions, Confidence, Motivation </a:t>
          </a:r>
        </a:p>
      </dsp:txBody>
      <dsp:txXfrm>
        <a:off x="8212559" y="2918141"/>
        <a:ext cx="3493124" cy="11194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DDB3B8-EC8D-45F0-B79F-84A2ED791CD7}">
      <dsp:nvSpPr>
        <dsp:cNvPr id="0" name=""/>
        <dsp:cNvSpPr/>
      </dsp:nvSpPr>
      <dsp:spPr>
        <a:xfrm>
          <a:off x="673955" y="350883"/>
          <a:ext cx="1237129" cy="12371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10EE63-AE70-4E8E-B8C0-70F2D53B6557}">
      <dsp:nvSpPr>
        <dsp:cNvPr id="0" name=""/>
        <dsp:cNvSpPr/>
      </dsp:nvSpPr>
      <dsp:spPr>
        <a:xfrm>
          <a:off x="186986" y="2282829"/>
          <a:ext cx="2049494" cy="1018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US" sz="2400" kern="1200" dirty="0"/>
            <a:t>Most students are ethical.</a:t>
          </a:r>
        </a:p>
      </dsp:txBody>
      <dsp:txXfrm>
        <a:off x="186986" y="2282829"/>
        <a:ext cx="2049494" cy="1018524"/>
      </dsp:txXfrm>
    </dsp:sp>
    <dsp:sp modelId="{F8E064C8-3730-45F7-A00A-A65E67EFB96E}">
      <dsp:nvSpPr>
        <dsp:cNvPr id="0" name=""/>
        <dsp:cNvSpPr/>
      </dsp:nvSpPr>
      <dsp:spPr>
        <a:xfrm>
          <a:off x="4477616" y="305839"/>
          <a:ext cx="1237129" cy="12371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5942D0-9761-4E37-9625-C4683E87C908}">
      <dsp:nvSpPr>
        <dsp:cNvPr id="0" name=""/>
        <dsp:cNvSpPr/>
      </dsp:nvSpPr>
      <dsp:spPr>
        <a:xfrm>
          <a:off x="3123089" y="2210646"/>
          <a:ext cx="3560870" cy="1018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US" sz="2400" kern="1200" dirty="0"/>
            <a:t>They want to do the “right” thing and make the “right” decision.</a:t>
          </a:r>
        </a:p>
      </dsp:txBody>
      <dsp:txXfrm>
        <a:off x="3123089" y="2210646"/>
        <a:ext cx="3560870" cy="1018524"/>
      </dsp:txXfrm>
    </dsp:sp>
    <dsp:sp modelId="{B59F1E78-2F6E-47FE-BE8C-043E7A53D474}">
      <dsp:nvSpPr>
        <dsp:cNvPr id="0" name=""/>
        <dsp:cNvSpPr/>
      </dsp:nvSpPr>
      <dsp:spPr>
        <a:xfrm>
          <a:off x="8937911" y="246568"/>
          <a:ext cx="1237129" cy="12371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A53295-6DA3-4D27-BFCA-E611977A080D}">
      <dsp:nvSpPr>
        <dsp:cNvPr id="0" name=""/>
        <dsp:cNvSpPr/>
      </dsp:nvSpPr>
      <dsp:spPr>
        <a:xfrm>
          <a:off x="7436216" y="2150625"/>
          <a:ext cx="4258281" cy="1018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US" sz="2400" kern="1200" dirty="0"/>
            <a:t>However, the institutional climate might not enable students to do the “right” thing.</a:t>
          </a:r>
        </a:p>
      </dsp:txBody>
      <dsp:txXfrm>
        <a:off x="7436216" y="2150625"/>
        <a:ext cx="4258281" cy="10185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EEF9E1-AD5D-8E4F-9866-FA1D7D010DEC}">
      <dsp:nvSpPr>
        <dsp:cNvPr id="0" name=""/>
        <dsp:cNvSpPr/>
      </dsp:nvSpPr>
      <dsp:spPr>
        <a:xfrm>
          <a:off x="0" y="3188"/>
          <a:ext cx="771575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46FD76-2916-BF44-B655-77FF4672C31A}">
      <dsp:nvSpPr>
        <dsp:cNvPr id="0" name=""/>
        <dsp:cNvSpPr/>
      </dsp:nvSpPr>
      <dsp:spPr>
        <a:xfrm>
          <a:off x="0" y="3188"/>
          <a:ext cx="7715758" cy="2174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kern="1200" dirty="0"/>
            <a:t>Institution must clearly communicate expectations regarding ethics, integrity, and academic honesty.</a:t>
          </a:r>
        </a:p>
      </dsp:txBody>
      <dsp:txXfrm>
        <a:off x="0" y="3188"/>
        <a:ext cx="7715758" cy="2174337"/>
      </dsp:txXfrm>
    </dsp:sp>
    <dsp:sp modelId="{1DFD79B8-49B5-AF46-A359-C5FFDB670DCA}">
      <dsp:nvSpPr>
        <dsp:cNvPr id="0" name=""/>
        <dsp:cNvSpPr/>
      </dsp:nvSpPr>
      <dsp:spPr>
        <a:xfrm>
          <a:off x="0" y="2177525"/>
          <a:ext cx="771575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DD26B1-17CF-C54D-A3C7-2A3AF24D8BF0}">
      <dsp:nvSpPr>
        <dsp:cNvPr id="0" name=""/>
        <dsp:cNvSpPr/>
      </dsp:nvSpPr>
      <dsp:spPr>
        <a:xfrm>
          <a:off x="0" y="2177525"/>
          <a:ext cx="7715758" cy="2174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kern="1200" dirty="0"/>
            <a:t>Not merely to be the police of academic violations, but rather to create a culture and climate at the school that emphasizes ethics and integrity.</a:t>
          </a:r>
        </a:p>
      </dsp:txBody>
      <dsp:txXfrm>
        <a:off x="0" y="2177525"/>
        <a:ext cx="7715758" cy="2174337"/>
      </dsp:txXfrm>
    </dsp:sp>
    <dsp:sp modelId="{D41ACDC2-60A2-F847-A265-103B07D565EE}">
      <dsp:nvSpPr>
        <dsp:cNvPr id="0" name=""/>
        <dsp:cNvSpPr/>
      </dsp:nvSpPr>
      <dsp:spPr>
        <a:xfrm>
          <a:off x="0" y="4351862"/>
          <a:ext cx="7715758"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4BD45A-D78C-374E-9384-FCCD06CCBB2F}">
      <dsp:nvSpPr>
        <dsp:cNvPr id="0" name=""/>
        <dsp:cNvSpPr/>
      </dsp:nvSpPr>
      <dsp:spPr>
        <a:xfrm>
          <a:off x="0" y="4351862"/>
          <a:ext cx="7715758" cy="2174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en-US" sz="3600" kern="1200" dirty="0"/>
            <a:t>Goal is to prepare students for the real world</a:t>
          </a:r>
        </a:p>
      </dsp:txBody>
      <dsp:txXfrm>
        <a:off x="0" y="4351862"/>
        <a:ext cx="7715758" cy="2174337"/>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85F85A-D9AF-E548-A732-07D0D8617E45}" type="datetimeFigureOut">
              <a:rPr lang="en-US" smtClean="0"/>
              <a:t>12/7/2021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FAA2AC-E5C8-614F-9D73-93F4D79ED710}" type="slidenum">
              <a:rPr lang="en-US" smtClean="0"/>
              <a:t>‹#›</a:t>
            </a:fld>
            <a:endParaRPr lang="en-US"/>
          </a:p>
        </p:txBody>
      </p:sp>
    </p:spTree>
    <p:extLst>
      <p:ext uri="{BB962C8B-B14F-4D97-AF65-F5344CB8AC3E}">
        <p14:creationId xmlns:p14="http://schemas.microsoft.com/office/powerpoint/2010/main" val="2445504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518BE-D975-3546-8E75-AA4B688A3F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70EC6C-C6D5-F64E-AD5C-146B627874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A1DD55-080A-8543-B246-77596BB317DD}"/>
              </a:ext>
            </a:extLst>
          </p:cNvPr>
          <p:cNvSpPr>
            <a:spLocks noGrp="1"/>
          </p:cNvSpPr>
          <p:nvPr>
            <p:ph type="dt" sz="half" idx="10"/>
          </p:nvPr>
        </p:nvSpPr>
        <p:spPr/>
        <p:txBody>
          <a:bodyPr/>
          <a:lstStyle/>
          <a:p>
            <a:fld id="{C244CEC1-DF50-6F45-A140-FC0EE6D95876}" type="datetimeFigureOut">
              <a:rPr lang="en-US" smtClean="0"/>
              <a:t>12/7/2021</a:t>
            </a:fld>
            <a:endParaRPr lang="en-US"/>
          </a:p>
        </p:txBody>
      </p:sp>
      <p:sp>
        <p:nvSpPr>
          <p:cNvPr id="5" name="Footer Placeholder 4">
            <a:extLst>
              <a:ext uri="{FF2B5EF4-FFF2-40B4-BE49-F238E27FC236}">
                <a16:creationId xmlns:a16="http://schemas.microsoft.com/office/drawing/2014/main" id="{90E83DBB-5B04-C344-BD78-E21EF02070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B00ED6-3F18-1C44-BE78-44324B92D34A}"/>
              </a:ext>
            </a:extLst>
          </p:cNvPr>
          <p:cNvSpPr>
            <a:spLocks noGrp="1"/>
          </p:cNvSpPr>
          <p:nvPr>
            <p:ph type="sldNum" sz="quarter" idx="12"/>
          </p:nvPr>
        </p:nvSpPr>
        <p:spPr/>
        <p:txBody>
          <a:bodyPr/>
          <a:lstStyle/>
          <a:p>
            <a:fld id="{B72864DF-DC6E-8F4C-8A37-60342ED132E6}" type="slidenum">
              <a:rPr lang="en-US" smtClean="0"/>
              <a:t>‹#›</a:t>
            </a:fld>
            <a:endParaRPr lang="en-US"/>
          </a:p>
        </p:txBody>
      </p:sp>
    </p:spTree>
    <p:extLst>
      <p:ext uri="{BB962C8B-B14F-4D97-AF65-F5344CB8AC3E}">
        <p14:creationId xmlns:p14="http://schemas.microsoft.com/office/powerpoint/2010/main" val="1343653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ABA8A-1432-DF46-8B51-0DA0124099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297942-1765-2441-A13A-9997EDEC3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839633-07C1-124E-8656-86FCBCD3D7F9}"/>
              </a:ext>
            </a:extLst>
          </p:cNvPr>
          <p:cNvSpPr>
            <a:spLocks noGrp="1"/>
          </p:cNvSpPr>
          <p:nvPr>
            <p:ph type="dt" sz="half" idx="10"/>
          </p:nvPr>
        </p:nvSpPr>
        <p:spPr/>
        <p:txBody>
          <a:bodyPr/>
          <a:lstStyle/>
          <a:p>
            <a:fld id="{C244CEC1-DF50-6F45-A140-FC0EE6D95876}" type="datetimeFigureOut">
              <a:rPr lang="en-US" smtClean="0"/>
              <a:t>12/7/2021</a:t>
            </a:fld>
            <a:endParaRPr lang="en-US"/>
          </a:p>
        </p:txBody>
      </p:sp>
      <p:sp>
        <p:nvSpPr>
          <p:cNvPr id="5" name="Footer Placeholder 4">
            <a:extLst>
              <a:ext uri="{FF2B5EF4-FFF2-40B4-BE49-F238E27FC236}">
                <a16:creationId xmlns:a16="http://schemas.microsoft.com/office/drawing/2014/main" id="{8AFDB7C6-B8CE-EB46-821C-3093F66E59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69F91E-199A-0540-9A88-5A83FB27811D}"/>
              </a:ext>
            </a:extLst>
          </p:cNvPr>
          <p:cNvSpPr>
            <a:spLocks noGrp="1"/>
          </p:cNvSpPr>
          <p:nvPr>
            <p:ph type="sldNum" sz="quarter" idx="12"/>
          </p:nvPr>
        </p:nvSpPr>
        <p:spPr/>
        <p:txBody>
          <a:bodyPr/>
          <a:lstStyle/>
          <a:p>
            <a:fld id="{B72864DF-DC6E-8F4C-8A37-60342ED132E6}" type="slidenum">
              <a:rPr lang="en-US" smtClean="0"/>
              <a:t>‹#›</a:t>
            </a:fld>
            <a:endParaRPr lang="en-US"/>
          </a:p>
        </p:txBody>
      </p:sp>
    </p:spTree>
    <p:extLst>
      <p:ext uri="{BB962C8B-B14F-4D97-AF65-F5344CB8AC3E}">
        <p14:creationId xmlns:p14="http://schemas.microsoft.com/office/powerpoint/2010/main" val="417133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259908-6190-7D40-937B-000722AB50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D27F47-7A4D-5442-B49E-424E4BA4AC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A377E6-14BC-F24B-AA6F-26569945EB1D}"/>
              </a:ext>
            </a:extLst>
          </p:cNvPr>
          <p:cNvSpPr>
            <a:spLocks noGrp="1"/>
          </p:cNvSpPr>
          <p:nvPr>
            <p:ph type="dt" sz="half" idx="10"/>
          </p:nvPr>
        </p:nvSpPr>
        <p:spPr/>
        <p:txBody>
          <a:bodyPr/>
          <a:lstStyle/>
          <a:p>
            <a:fld id="{C244CEC1-DF50-6F45-A140-FC0EE6D95876}" type="datetimeFigureOut">
              <a:rPr lang="en-US" smtClean="0"/>
              <a:t>12/7/2021</a:t>
            </a:fld>
            <a:endParaRPr lang="en-US"/>
          </a:p>
        </p:txBody>
      </p:sp>
      <p:sp>
        <p:nvSpPr>
          <p:cNvPr id="5" name="Footer Placeholder 4">
            <a:extLst>
              <a:ext uri="{FF2B5EF4-FFF2-40B4-BE49-F238E27FC236}">
                <a16:creationId xmlns:a16="http://schemas.microsoft.com/office/drawing/2014/main" id="{AB26E792-7F8B-B048-88D4-DF65568FC6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FE90A2-E1FC-9E44-AB65-52B8812B09CC}"/>
              </a:ext>
            </a:extLst>
          </p:cNvPr>
          <p:cNvSpPr>
            <a:spLocks noGrp="1"/>
          </p:cNvSpPr>
          <p:nvPr>
            <p:ph type="sldNum" sz="quarter" idx="12"/>
          </p:nvPr>
        </p:nvSpPr>
        <p:spPr/>
        <p:txBody>
          <a:bodyPr/>
          <a:lstStyle/>
          <a:p>
            <a:fld id="{B72864DF-DC6E-8F4C-8A37-60342ED132E6}" type="slidenum">
              <a:rPr lang="en-US" smtClean="0"/>
              <a:t>‹#›</a:t>
            </a:fld>
            <a:endParaRPr lang="en-US"/>
          </a:p>
        </p:txBody>
      </p:sp>
    </p:spTree>
    <p:extLst>
      <p:ext uri="{BB962C8B-B14F-4D97-AF65-F5344CB8AC3E}">
        <p14:creationId xmlns:p14="http://schemas.microsoft.com/office/powerpoint/2010/main" val="680653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CFBE4-B694-5241-AC04-62CD3D3749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0E447E-5A2E-8044-8CE0-FCC9D00D60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6624D-C1D0-5F4E-9EEC-12B896083256}"/>
              </a:ext>
            </a:extLst>
          </p:cNvPr>
          <p:cNvSpPr>
            <a:spLocks noGrp="1"/>
          </p:cNvSpPr>
          <p:nvPr>
            <p:ph type="dt" sz="half" idx="10"/>
          </p:nvPr>
        </p:nvSpPr>
        <p:spPr/>
        <p:txBody>
          <a:bodyPr/>
          <a:lstStyle/>
          <a:p>
            <a:fld id="{C244CEC1-DF50-6F45-A140-FC0EE6D95876}" type="datetimeFigureOut">
              <a:rPr lang="en-US" smtClean="0"/>
              <a:t>12/7/2021</a:t>
            </a:fld>
            <a:endParaRPr lang="en-US"/>
          </a:p>
        </p:txBody>
      </p:sp>
      <p:sp>
        <p:nvSpPr>
          <p:cNvPr id="5" name="Footer Placeholder 4">
            <a:extLst>
              <a:ext uri="{FF2B5EF4-FFF2-40B4-BE49-F238E27FC236}">
                <a16:creationId xmlns:a16="http://schemas.microsoft.com/office/drawing/2014/main" id="{197B0284-1A73-C84F-A80E-37B49F6CEF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6E99B0-4006-7443-AD57-1CC269D4914F}"/>
              </a:ext>
            </a:extLst>
          </p:cNvPr>
          <p:cNvSpPr>
            <a:spLocks noGrp="1"/>
          </p:cNvSpPr>
          <p:nvPr>
            <p:ph type="sldNum" sz="quarter" idx="12"/>
          </p:nvPr>
        </p:nvSpPr>
        <p:spPr/>
        <p:txBody>
          <a:bodyPr/>
          <a:lstStyle/>
          <a:p>
            <a:fld id="{B72864DF-DC6E-8F4C-8A37-60342ED132E6}" type="slidenum">
              <a:rPr lang="en-US" smtClean="0"/>
              <a:t>‹#›</a:t>
            </a:fld>
            <a:endParaRPr lang="en-US"/>
          </a:p>
        </p:txBody>
      </p:sp>
    </p:spTree>
    <p:extLst>
      <p:ext uri="{BB962C8B-B14F-4D97-AF65-F5344CB8AC3E}">
        <p14:creationId xmlns:p14="http://schemas.microsoft.com/office/powerpoint/2010/main" val="2227891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20363-5C20-4B4D-B2F0-136EEE4E01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9C8793-8C4D-8C4E-85F5-A9DF6F12F3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8D9068-FD46-D147-8301-75921D01FB55}"/>
              </a:ext>
            </a:extLst>
          </p:cNvPr>
          <p:cNvSpPr>
            <a:spLocks noGrp="1"/>
          </p:cNvSpPr>
          <p:nvPr>
            <p:ph type="dt" sz="half" idx="10"/>
          </p:nvPr>
        </p:nvSpPr>
        <p:spPr/>
        <p:txBody>
          <a:bodyPr/>
          <a:lstStyle/>
          <a:p>
            <a:fld id="{C244CEC1-DF50-6F45-A140-FC0EE6D95876}" type="datetimeFigureOut">
              <a:rPr lang="en-US" smtClean="0"/>
              <a:t>12/7/2021</a:t>
            </a:fld>
            <a:endParaRPr lang="en-US"/>
          </a:p>
        </p:txBody>
      </p:sp>
      <p:sp>
        <p:nvSpPr>
          <p:cNvPr id="5" name="Footer Placeholder 4">
            <a:extLst>
              <a:ext uri="{FF2B5EF4-FFF2-40B4-BE49-F238E27FC236}">
                <a16:creationId xmlns:a16="http://schemas.microsoft.com/office/drawing/2014/main" id="{9B7DA881-79E8-F649-BD70-BF5A97D87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15F599-3C28-3541-9D95-3463EE1F8150}"/>
              </a:ext>
            </a:extLst>
          </p:cNvPr>
          <p:cNvSpPr>
            <a:spLocks noGrp="1"/>
          </p:cNvSpPr>
          <p:nvPr>
            <p:ph type="sldNum" sz="quarter" idx="12"/>
          </p:nvPr>
        </p:nvSpPr>
        <p:spPr/>
        <p:txBody>
          <a:bodyPr/>
          <a:lstStyle/>
          <a:p>
            <a:fld id="{B72864DF-DC6E-8F4C-8A37-60342ED132E6}" type="slidenum">
              <a:rPr lang="en-US" smtClean="0"/>
              <a:t>‹#›</a:t>
            </a:fld>
            <a:endParaRPr lang="en-US"/>
          </a:p>
        </p:txBody>
      </p:sp>
    </p:spTree>
    <p:extLst>
      <p:ext uri="{BB962C8B-B14F-4D97-AF65-F5344CB8AC3E}">
        <p14:creationId xmlns:p14="http://schemas.microsoft.com/office/powerpoint/2010/main" val="3362530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07B24-F67F-F84D-95BA-C14CA87B1B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349802-3EB6-FC45-811F-DE6C90DC2B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736FFA-0D17-0F48-99BB-34A4EA0497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F0AF4C-661D-3D46-9368-D24291BBC107}"/>
              </a:ext>
            </a:extLst>
          </p:cNvPr>
          <p:cNvSpPr>
            <a:spLocks noGrp="1"/>
          </p:cNvSpPr>
          <p:nvPr>
            <p:ph type="dt" sz="half" idx="10"/>
          </p:nvPr>
        </p:nvSpPr>
        <p:spPr/>
        <p:txBody>
          <a:bodyPr/>
          <a:lstStyle/>
          <a:p>
            <a:fld id="{C244CEC1-DF50-6F45-A140-FC0EE6D95876}" type="datetimeFigureOut">
              <a:rPr lang="en-US" smtClean="0"/>
              <a:t>12/7/2021</a:t>
            </a:fld>
            <a:endParaRPr lang="en-US"/>
          </a:p>
        </p:txBody>
      </p:sp>
      <p:sp>
        <p:nvSpPr>
          <p:cNvPr id="6" name="Footer Placeholder 5">
            <a:extLst>
              <a:ext uri="{FF2B5EF4-FFF2-40B4-BE49-F238E27FC236}">
                <a16:creationId xmlns:a16="http://schemas.microsoft.com/office/drawing/2014/main" id="{3A285435-4726-AB4E-8557-F9EC051E37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CC8267-353D-1B40-AE4E-96F0975DA875}"/>
              </a:ext>
            </a:extLst>
          </p:cNvPr>
          <p:cNvSpPr>
            <a:spLocks noGrp="1"/>
          </p:cNvSpPr>
          <p:nvPr>
            <p:ph type="sldNum" sz="quarter" idx="12"/>
          </p:nvPr>
        </p:nvSpPr>
        <p:spPr/>
        <p:txBody>
          <a:bodyPr/>
          <a:lstStyle/>
          <a:p>
            <a:fld id="{B72864DF-DC6E-8F4C-8A37-60342ED132E6}" type="slidenum">
              <a:rPr lang="en-US" smtClean="0"/>
              <a:t>‹#›</a:t>
            </a:fld>
            <a:endParaRPr lang="en-US"/>
          </a:p>
        </p:txBody>
      </p:sp>
    </p:spTree>
    <p:extLst>
      <p:ext uri="{BB962C8B-B14F-4D97-AF65-F5344CB8AC3E}">
        <p14:creationId xmlns:p14="http://schemas.microsoft.com/office/powerpoint/2010/main" val="2094535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1B3CD-5A3B-954E-9E2D-FD41AE8382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2F1FA0-9FAA-0949-ADDA-175D41AD3B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81CE6D-71E9-3742-B64F-98347BDF7F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7F2CDC-EA4E-0240-B522-0DB6DC4105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7BD9BA-1097-5D4B-8A3F-28C7B71BB2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8B470B-0357-0E4A-852B-8724A3B68E69}"/>
              </a:ext>
            </a:extLst>
          </p:cNvPr>
          <p:cNvSpPr>
            <a:spLocks noGrp="1"/>
          </p:cNvSpPr>
          <p:nvPr>
            <p:ph type="dt" sz="half" idx="10"/>
          </p:nvPr>
        </p:nvSpPr>
        <p:spPr/>
        <p:txBody>
          <a:bodyPr/>
          <a:lstStyle/>
          <a:p>
            <a:fld id="{C244CEC1-DF50-6F45-A140-FC0EE6D95876}" type="datetimeFigureOut">
              <a:rPr lang="en-US" smtClean="0"/>
              <a:t>12/7/2021</a:t>
            </a:fld>
            <a:endParaRPr lang="en-US"/>
          </a:p>
        </p:txBody>
      </p:sp>
      <p:sp>
        <p:nvSpPr>
          <p:cNvPr id="8" name="Footer Placeholder 7">
            <a:extLst>
              <a:ext uri="{FF2B5EF4-FFF2-40B4-BE49-F238E27FC236}">
                <a16:creationId xmlns:a16="http://schemas.microsoft.com/office/drawing/2014/main" id="{40E52A42-D7C8-5B40-9263-B42E5FAE0A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214858-849A-324B-8108-C95189B03C49}"/>
              </a:ext>
            </a:extLst>
          </p:cNvPr>
          <p:cNvSpPr>
            <a:spLocks noGrp="1"/>
          </p:cNvSpPr>
          <p:nvPr>
            <p:ph type="sldNum" sz="quarter" idx="12"/>
          </p:nvPr>
        </p:nvSpPr>
        <p:spPr/>
        <p:txBody>
          <a:bodyPr/>
          <a:lstStyle/>
          <a:p>
            <a:fld id="{B72864DF-DC6E-8F4C-8A37-60342ED132E6}" type="slidenum">
              <a:rPr lang="en-US" smtClean="0"/>
              <a:t>‹#›</a:t>
            </a:fld>
            <a:endParaRPr lang="en-US"/>
          </a:p>
        </p:txBody>
      </p:sp>
    </p:spTree>
    <p:extLst>
      <p:ext uri="{BB962C8B-B14F-4D97-AF65-F5344CB8AC3E}">
        <p14:creationId xmlns:p14="http://schemas.microsoft.com/office/powerpoint/2010/main" val="1294819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FEE6B-3FF8-A349-BADB-31949C07AD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55CD41-BFE5-1744-B0E0-C236745E6905}"/>
              </a:ext>
            </a:extLst>
          </p:cNvPr>
          <p:cNvSpPr>
            <a:spLocks noGrp="1"/>
          </p:cNvSpPr>
          <p:nvPr>
            <p:ph type="dt" sz="half" idx="10"/>
          </p:nvPr>
        </p:nvSpPr>
        <p:spPr/>
        <p:txBody>
          <a:bodyPr/>
          <a:lstStyle/>
          <a:p>
            <a:fld id="{C244CEC1-DF50-6F45-A140-FC0EE6D95876}" type="datetimeFigureOut">
              <a:rPr lang="en-US" smtClean="0"/>
              <a:t>12/7/2021</a:t>
            </a:fld>
            <a:endParaRPr lang="en-US"/>
          </a:p>
        </p:txBody>
      </p:sp>
      <p:sp>
        <p:nvSpPr>
          <p:cNvPr id="4" name="Footer Placeholder 3">
            <a:extLst>
              <a:ext uri="{FF2B5EF4-FFF2-40B4-BE49-F238E27FC236}">
                <a16:creationId xmlns:a16="http://schemas.microsoft.com/office/drawing/2014/main" id="{14E3967D-D6A3-D84A-8BA7-EAA585CBEA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0B69E9-53CC-9742-8665-42D7F7750B0A}"/>
              </a:ext>
            </a:extLst>
          </p:cNvPr>
          <p:cNvSpPr>
            <a:spLocks noGrp="1"/>
          </p:cNvSpPr>
          <p:nvPr>
            <p:ph type="sldNum" sz="quarter" idx="12"/>
          </p:nvPr>
        </p:nvSpPr>
        <p:spPr/>
        <p:txBody>
          <a:bodyPr/>
          <a:lstStyle/>
          <a:p>
            <a:fld id="{B72864DF-DC6E-8F4C-8A37-60342ED132E6}" type="slidenum">
              <a:rPr lang="en-US" smtClean="0"/>
              <a:t>‹#›</a:t>
            </a:fld>
            <a:endParaRPr lang="en-US"/>
          </a:p>
        </p:txBody>
      </p:sp>
    </p:spTree>
    <p:extLst>
      <p:ext uri="{BB962C8B-B14F-4D97-AF65-F5344CB8AC3E}">
        <p14:creationId xmlns:p14="http://schemas.microsoft.com/office/powerpoint/2010/main" val="2906237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96AA70-5D3C-7540-BF51-C86C4F0F4382}"/>
              </a:ext>
            </a:extLst>
          </p:cNvPr>
          <p:cNvSpPr>
            <a:spLocks noGrp="1"/>
          </p:cNvSpPr>
          <p:nvPr>
            <p:ph type="dt" sz="half" idx="10"/>
          </p:nvPr>
        </p:nvSpPr>
        <p:spPr/>
        <p:txBody>
          <a:bodyPr/>
          <a:lstStyle/>
          <a:p>
            <a:fld id="{C244CEC1-DF50-6F45-A140-FC0EE6D95876}" type="datetimeFigureOut">
              <a:rPr lang="en-US" smtClean="0"/>
              <a:t>12/7/2021</a:t>
            </a:fld>
            <a:endParaRPr lang="en-US"/>
          </a:p>
        </p:txBody>
      </p:sp>
      <p:sp>
        <p:nvSpPr>
          <p:cNvPr id="3" name="Footer Placeholder 2">
            <a:extLst>
              <a:ext uri="{FF2B5EF4-FFF2-40B4-BE49-F238E27FC236}">
                <a16:creationId xmlns:a16="http://schemas.microsoft.com/office/drawing/2014/main" id="{C5C10931-7628-4045-B797-E8AF9CB20D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348445-6C03-EE4D-9575-1D10F50EFE1C}"/>
              </a:ext>
            </a:extLst>
          </p:cNvPr>
          <p:cNvSpPr>
            <a:spLocks noGrp="1"/>
          </p:cNvSpPr>
          <p:nvPr>
            <p:ph type="sldNum" sz="quarter" idx="12"/>
          </p:nvPr>
        </p:nvSpPr>
        <p:spPr/>
        <p:txBody>
          <a:bodyPr/>
          <a:lstStyle/>
          <a:p>
            <a:fld id="{B72864DF-DC6E-8F4C-8A37-60342ED132E6}" type="slidenum">
              <a:rPr lang="en-US" smtClean="0"/>
              <a:t>‹#›</a:t>
            </a:fld>
            <a:endParaRPr lang="en-US"/>
          </a:p>
        </p:txBody>
      </p:sp>
    </p:spTree>
    <p:extLst>
      <p:ext uri="{BB962C8B-B14F-4D97-AF65-F5344CB8AC3E}">
        <p14:creationId xmlns:p14="http://schemas.microsoft.com/office/powerpoint/2010/main" val="2401544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C248E-2FC3-5446-942F-C0DEEDF0CA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963E49-BEBD-DF42-A4AF-B971D64D02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B77371-8144-D442-ACAB-B9604092BD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4067D6-4C69-1248-BEA5-2B10B8AC398D}"/>
              </a:ext>
            </a:extLst>
          </p:cNvPr>
          <p:cNvSpPr>
            <a:spLocks noGrp="1"/>
          </p:cNvSpPr>
          <p:nvPr>
            <p:ph type="dt" sz="half" idx="10"/>
          </p:nvPr>
        </p:nvSpPr>
        <p:spPr/>
        <p:txBody>
          <a:bodyPr/>
          <a:lstStyle/>
          <a:p>
            <a:fld id="{C244CEC1-DF50-6F45-A140-FC0EE6D95876}" type="datetimeFigureOut">
              <a:rPr lang="en-US" smtClean="0"/>
              <a:t>12/7/2021</a:t>
            </a:fld>
            <a:endParaRPr lang="en-US"/>
          </a:p>
        </p:txBody>
      </p:sp>
      <p:sp>
        <p:nvSpPr>
          <p:cNvPr id="6" name="Footer Placeholder 5">
            <a:extLst>
              <a:ext uri="{FF2B5EF4-FFF2-40B4-BE49-F238E27FC236}">
                <a16:creationId xmlns:a16="http://schemas.microsoft.com/office/drawing/2014/main" id="{4A0FA4DD-B253-E447-82CF-652DDFE467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06CBDD-8788-5341-BF20-2773A088935A}"/>
              </a:ext>
            </a:extLst>
          </p:cNvPr>
          <p:cNvSpPr>
            <a:spLocks noGrp="1"/>
          </p:cNvSpPr>
          <p:nvPr>
            <p:ph type="sldNum" sz="quarter" idx="12"/>
          </p:nvPr>
        </p:nvSpPr>
        <p:spPr/>
        <p:txBody>
          <a:bodyPr/>
          <a:lstStyle/>
          <a:p>
            <a:fld id="{B72864DF-DC6E-8F4C-8A37-60342ED132E6}" type="slidenum">
              <a:rPr lang="en-US" smtClean="0"/>
              <a:t>‹#›</a:t>
            </a:fld>
            <a:endParaRPr lang="en-US"/>
          </a:p>
        </p:txBody>
      </p:sp>
    </p:spTree>
    <p:extLst>
      <p:ext uri="{BB962C8B-B14F-4D97-AF65-F5344CB8AC3E}">
        <p14:creationId xmlns:p14="http://schemas.microsoft.com/office/powerpoint/2010/main" val="3553545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9D7EA-61F0-E242-B67B-4B677388CD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911E52-A22E-0B4A-8151-0C60671D70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D71FD6-6A26-B84A-9EA3-D3D7F41AAE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A989E1-E5E6-BA47-BBE0-786DEF85885C}"/>
              </a:ext>
            </a:extLst>
          </p:cNvPr>
          <p:cNvSpPr>
            <a:spLocks noGrp="1"/>
          </p:cNvSpPr>
          <p:nvPr>
            <p:ph type="dt" sz="half" idx="10"/>
          </p:nvPr>
        </p:nvSpPr>
        <p:spPr/>
        <p:txBody>
          <a:bodyPr/>
          <a:lstStyle/>
          <a:p>
            <a:fld id="{C244CEC1-DF50-6F45-A140-FC0EE6D95876}" type="datetimeFigureOut">
              <a:rPr lang="en-US" smtClean="0"/>
              <a:t>12/7/2021</a:t>
            </a:fld>
            <a:endParaRPr lang="en-US"/>
          </a:p>
        </p:txBody>
      </p:sp>
      <p:sp>
        <p:nvSpPr>
          <p:cNvPr id="6" name="Footer Placeholder 5">
            <a:extLst>
              <a:ext uri="{FF2B5EF4-FFF2-40B4-BE49-F238E27FC236}">
                <a16:creationId xmlns:a16="http://schemas.microsoft.com/office/drawing/2014/main" id="{2A95AE39-EAA6-0A41-82FB-DE3F9F418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86E89-8745-4B40-B3D9-1D4869EFBA9C}"/>
              </a:ext>
            </a:extLst>
          </p:cNvPr>
          <p:cNvSpPr>
            <a:spLocks noGrp="1"/>
          </p:cNvSpPr>
          <p:nvPr>
            <p:ph type="sldNum" sz="quarter" idx="12"/>
          </p:nvPr>
        </p:nvSpPr>
        <p:spPr/>
        <p:txBody>
          <a:bodyPr/>
          <a:lstStyle/>
          <a:p>
            <a:fld id="{B72864DF-DC6E-8F4C-8A37-60342ED132E6}" type="slidenum">
              <a:rPr lang="en-US" smtClean="0"/>
              <a:t>‹#›</a:t>
            </a:fld>
            <a:endParaRPr lang="en-US"/>
          </a:p>
        </p:txBody>
      </p:sp>
    </p:spTree>
    <p:extLst>
      <p:ext uri="{BB962C8B-B14F-4D97-AF65-F5344CB8AC3E}">
        <p14:creationId xmlns:p14="http://schemas.microsoft.com/office/powerpoint/2010/main" val="2938559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CF7A1-34A2-EE49-AB82-0EC0F46E0B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68F416-155E-F540-BA80-09B49628E6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5611D-2FF5-D941-917D-C7E1A6F1B9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44CEC1-DF50-6F45-A140-FC0EE6D95876}" type="datetimeFigureOut">
              <a:rPr lang="en-US" smtClean="0"/>
              <a:t>12/7/2021</a:t>
            </a:fld>
            <a:endParaRPr lang="en-US"/>
          </a:p>
        </p:txBody>
      </p:sp>
      <p:sp>
        <p:nvSpPr>
          <p:cNvPr id="5" name="Footer Placeholder 4">
            <a:extLst>
              <a:ext uri="{FF2B5EF4-FFF2-40B4-BE49-F238E27FC236}">
                <a16:creationId xmlns:a16="http://schemas.microsoft.com/office/drawing/2014/main" id="{91BFEEF0-453F-BF4A-AC9A-1676FE093E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460699-DB45-F14D-81F0-0006491CC1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2864DF-DC6E-8F4C-8A37-60342ED132E6}" type="slidenum">
              <a:rPr lang="en-US" smtClean="0"/>
              <a:t>‹#›</a:t>
            </a:fld>
            <a:endParaRPr lang="en-US"/>
          </a:p>
        </p:txBody>
      </p:sp>
    </p:spTree>
    <p:extLst>
      <p:ext uri="{BB962C8B-B14F-4D97-AF65-F5344CB8AC3E}">
        <p14:creationId xmlns:p14="http://schemas.microsoft.com/office/powerpoint/2010/main" val="35656639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engageforgood.com/2016-cone-communications-millennial-employee-engagement-study/"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555C5B3-193A-4749-9AFD-682E53CDDE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EAE06A6-F76A-41C9-827A-C561B00448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9F9D4E8-0639-444B-949B-9518585061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E3DA7A2-ED70-4BBA-AB72-00AD461FA4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6A08CA-48FD-6845-83F5-1614D39DC943}"/>
              </a:ext>
            </a:extLst>
          </p:cNvPr>
          <p:cNvSpPr>
            <a:spLocks noGrp="1"/>
          </p:cNvSpPr>
          <p:nvPr>
            <p:ph type="ctrTitle"/>
          </p:nvPr>
        </p:nvSpPr>
        <p:spPr>
          <a:xfrm>
            <a:off x="1127208" y="857252"/>
            <a:ext cx="4968792" cy="2314574"/>
          </a:xfrm>
        </p:spPr>
        <p:txBody>
          <a:bodyPr anchor="b">
            <a:normAutofit/>
          </a:bodyPr>
          <a:lstStyle/>
          <a:p>
            <a:pPr algn="l"/>
            <a:r>
              <a:rPr lang="en-US" sz="4800" dirty="0">
                <a:solidFill>
                  <a:srgbClr val="FFFFFF"/>
                </a:solidFill>
              </a:rPr>
              <a:t>Ethics &amp; Integrity in Higher Education</a:t>
            </a:r>
          </a:p>
        </p:txBody>
      </p:sp>
      <p:sp>
        <p:nvSpPr>
          <p:cNvPr id="26" name="Rectangle 25">
            <a:extLst>
              <a:ext uri="{FF2B5EF4-FFF2-40B4-BE49-F238E27FC236}">
                <a16:creationId xmlns:a16="http://schemas.microsoft.com/office/drawing/2014/main" id="{FC485432-3647-4218-B5D3-15D3FA222B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F4DBD696-E72E-214C-857E-887358ABD39A}"/>
              </a:ext>
            </a:extLst>
          </p:cNvPr>
          <p:cNvSpPr>
            <a:spLocks noGrp="1"/>
          </p:cNvSpPr>
          <p:nvPr>
            <p:ph type="subTitle" idx="1"/>
          </p:nvPr>
        </p:nvSpPr>
        <p:spPr>
          <a:xfrm>
            <a:off x="1127208" y="4756265"/>
            <a:ext cx="5116430" cy="1244483"/>
          </a:xfrm>
        </p:spPr>
        <p:txBody>
          <a:bodyPr anchor="t">
            <a:normAutofit/>
          </a:bodyPr>
          <a:lstStyle/>
          <a:p>
            <a:pPr algn="l"/>
            <a:r>
              <a:rPr lang="en-US" sz="3200" dirty="0">
                <a:solidFill>
                  <a:srgbClr val="FFFFFF"/>
                </a:solidFill>
              </a:rPr>
              <a:t>Henry Silverman, MD, MA</a:t>
            </a:r>
          </a:p>
        </p:txBody>
      </p:sp>
      <p:sp>
        <p:nvSpPr>
          <p:cNvPr id="28" name="Oval 27">
            <a:extLst>
              <a:ext uri="{FF2B5EF4-FFF2-40B4-BE49-F238E27FC236}">
                <a16:creationId xmlns:a16="http://schemas.microsoft.com/office/drawing/2014/main" id="{F4AFDDCA-6ABA-4D23-8A5C-1BF0F43081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Video 12">
            <a:extLst>
              <a:ext uri="{FF2B5EF4-FFF2-40B4-BE49-F238E27FC236}">
                <a16:creationId xmlns:a16="http://schemas.microsoft.com/office/drawing/2014/main" id="{9D946EEA-F947-4A8A-B6F1-161E4B97BF9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6920559" y="2388052"/>
            <a:ext cx="3737164" cy="2096182"/>
          </a:xfrm>
          <a:prstGeom prst="rect">
            <a:avLst/>
          </a:prstGeom>
        </p:spPr>
      </p:pic>
    </p:spTree>
    <p:extLst>
      <p:ext uri="{BB962C8B-B14F-4D97-AF65-F5344CB8AC3E}">
        <p14:creationId xmlns:p14="http://schemas.microsoft.com/office/powerpoint/2010/main" val="249358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mute="1">
                <p:cTn id="12" repeatCount="indefinite" fill="hold" display="0">
                  <p:stCondLst>
                    <p:cond delay="indefinite"/>
                  </p:stCondLst>
                </p:cTn>
                <p:tgtEl>
                  <p:spTgt spid="1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D54563B3-F38D-1D41-B579-2D8F8C900C6A}"/>
              </a:ext>
            </a:extLst>
          </p:cNvPr>
          <p:cNvPicPr>
            <a:picLocks noChangeAspect="1"/>
          </p:cNvPicPr>
          <p:nvPr/>
        </p:nvPicPr>
        <p:blipFill>
          <a:blip r:embed="rId2"/>
          <a:stretch>
            <a:fillRect/>
          </a:stretch>
        </p:blipFill>
        <p:spPr>
          <a:xfrm>
            <a:off x="459971" y="0"/>
            <a:ext cx="11272058" cy="6858000"/>
          </a:xfrm>
          <a:prstGeom prst="rect">
            <a:avLst/>
          </a:prstGeom>
        </p:spPr>
      </p:pic>
    </p:spTree>
    <p:extLst>
      <p:ext uri="{BB962C8B-B14F-4D97-AF65-F5344CB8AC3E}">
        <p14:creationId xmlns:p14="http://schemas.microsoft.com/office/powerpoint/2010/main" val="2789267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C78D86E-A5C8-6C47-AC44-BF6E718D06CF}"/>
              </a:ext>
            </a:extLst>
          </p:cNvPr>
          <p:cNvPicPr>
            <a:picLocks noChangeAspect="1"/>
          </p:cNvPicPr>
          <p:nvPr/>
        </p:nvPicPr>
        <p:blipFill>
          <a:blip r:embed="rId2"/>
          <a:stretch>
            <a:fillRect/>
          </a:stretch>
        </p:blipFill>
        <p:spPr>
          <a:xfrm>
            <a:off x="342900" y="38100"/>
            <a:ext cx="11506200" cy="6781800"/>
          </a:xfrm>
          <a:prstGeom prst="rect">
            <a:avLst/>
          </a:prstGeom>
        </p:spPr>
      </p:pic>
    </p:spTree>
    <p:extLst>
      <p:ext uri="{BB962C8B-B14F-4D97-AF65-F5344CB8AC3E}">
        <p14:creationId xmlns:p14="http://schemas.microsoft.com/office/powerpoint/2010/main" val="41766562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2FC22502-F188-A849-889F-3703230BDA8A}"/>
              </a:ext>
            </a:extLst>
          </p:cNvPr>
          <p:cNvPicPr>
            <a:picLocks noChangeAspect="1"/>
          </p:cNvPicPr>
          <p:nvPr/>
        </p:nvPicPr>
        <p:blipFill>
          <a:blip r:embed="rId2"/>
          <a:stretch>
            <a:fillRect/>
          </a:stretch>
        </p:blipFill>
        <p:spPr>
          <a:xfrm>
            <a:off x="933450" y="203200"/>
            <a:ext cx="10325100" cy="6451600"/>
          </a:xfrm>
          <a:prstGeom prst="rect">
            <a:avLst/>
          </a:prstGeom>
        </p:spPr>
      </p:pic>
    </p:spTree>
    <p:extLst>
      <p:ext uri="{BB962C8B-B14F-4D97-AF65-F5344CB8AC3E}">
        <p14:creationId xmlns:p14="http://schemas.microsoft.com/office/powerpoint/2010/main" val="1998366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6A451C67-6F5C-9A4D-9FF9-49481B119060}"/>
              </a:ext>
            </a:extLst>
          </p:cNvPr>
          <p:cNvPicPr>
            <a:picLocks noChangeAspect="1"/>
          </p:cNvPicPr>
          <p:nvPr/>
        </p:nvPicPr>
        <p:blipFill>
          <a:blip r:embed="rId2"/>
          <a:stretch>
            <a:fillRect/>
          </a:stretch>
        </p:blipFill>
        <p:spPr>
          <a:xfrm>
            <a:off x="4045458" y="457200"/>
            <a:ext cx="4101083" cy="5943600"/>
          </a:xfrm>
          <a:prstGeom prst="rect">
            <a:avLst/>
          </a:prstGeom>
        </p:spPr>
      </p:pic>
    </p:spTree>
    <p:extLst>
      <p:ext uri="{BB962C8B-B14F-4D97-AF65-F5344CB8AC3E}">
        <p14:creationId xmlns:p14="http://schemas.microsoft.com/office/powerpoint/2010/main" val="34338685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erson smiling next to another person&#10;&#10;Description automatically generated with low confidence">
            <a:extLst>
              <a:ext uri="{FF2B5EF4-FFF2-40B4-BE49-F238E27FC236}">
                <a16:creationId xmlns:a16="http://schemas.microsoft.com/office/drawing/2014/main" id="{109F4DFD-B7C6-1F4A-BFEE-2B249AF36864}"/>
              </a:ext>
            </a:extLst>
          </p:cNvPr>
          <p:cNvPicPr>
            <a:picLocks noChangeAspect="1"/>
          </p:cNvPicPr>
          <p:nvPr/>
        </p:nvPicPr>
        <p:blipFill>
          <a:blip r:embed="rId2"/>
          <a:stretch>
            <a:fillRect/>
          </a:stretch>
        </p:blipFill>
        <p:spPr>
          <a:xfrm>
            <a:off x="696511" y="218543"/>
            <a:ext cx="11234406" cy="6585856"/>
          </a:xfrm>
          <a:prstGeom prst="rect">
            <a:avLst/>
          </a:prstGeom>
        </p:spPr>
      </p:pic>
      <p:sp>
        <p:nvSpPr>
          <p:cNvPr id="5" name="Rounded Rectangular Callout 4">
            <a:extLst>
              <a:ext uri="{FF2B5EF4-FFF2-40B4-BE49-F238E27FC236}">
                <a16:creationId xmlns:a16="http://schemas.microsoft.com/office/drawing/2014/main" id="{37720AD4-1B24-BF43-821B-A117F528E002}"/>
              </a:ext>
            </a:extLst>
          </p:cNvPr>
          <p:cNvSpPr/>
          <p:nvPr/>
        </p:nvSpPr>
        <p:spPr>
          <a:xfrm>
            <a:off x="7058025" y="218543"/>
            <a:ext cx="4546146" cy="1034143"/>
          </a:xfrm>
          <a:prstGeom prst="wedgeRoundRectCallout">
            <a:avLst>
              <a:gd name="adj1" fmla="val -138766"/>
              <a:gd name="adj2" fmla="val 33897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1904208-A9A9-7E47-BCF4-1CD63E1FA4F7}"/>
              </a:ext>
            </a:extLst>
          </p:cNvPr>
          <p:cNvSpPr txBox="1"/>
          <p:nvPr/>
        </p:nvSpPr>
        <p:spPr>
          <a:xfrm>
            <a:off x="7130143" y="141515"/>
            <a:ext cx="4365346" cy="830997"/>
          </a:xfrm>
          <a:prstGeom prst="rect">
            <a:avLst/>
          </a:prstGeom>
          <a:noFill/>
        </p:spPr>
        <p:txBody>
          <a:bodyPr wrap="square" rtlCol="0">
            <a:spAutoFit/>
          </a:bodyPr>
          <a:lstStyle/>
          <a:p>
            <a:r>
              <a:rPr lang="en-US" sz="2400" dirty="0"/>
              <a:t>Business success: competence, passion and integrity</a:t>
            </a:r>
          </a:p>
        </p:txBody>
      </p:sp>
    </p:spTree>
    <p:extLst>
      <p:ext uri="{BB962C8B-B14F-4D97-AF65-F5344CB8AC3E}">
        <p14:creationId xmlns:p14="http://schemas.microsoft.com/office/powerpoint/2010/main" val="32249682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4D220496-0C04-0248-845F-2C7DDAB4B5D7}"/>
              </a:ext>
            </a:extLst>
          </p:cNvPr>
          <p:cNvPicPr>
            <a:picLocks noChangeAspect="1"/>
          </p:cNvPicPr>
          <p:nvPr/>
        </p:nvPicPr>
        <p:blipFill>
          <a:blip r:embed="rId2"/>
          <a:stretch>
            <a:fillRect/>
          </a:stretch>
        </p:blipFill>
        <p:spPr>
          <a:xfrm>
            <a:off x="641047" y="0"/>
            <a:ext cx="10909905" cy="6858000"/>
          </a:xfrm>
          <a:prstGeom prst="rect">
            <a:avLst/>
          </a:prstGeom>
        </p:spPr>
      </p:pic>
    </p:spTree>
    <p:extLst>
      <p:ext uri="{BB962C8B-B14F-4D97-AF65-F5344CB8AC3E}">
        <p14:creationId xmlns:p14="http://schemas.microsoft.com/office/powerpoint/2010/main" val="21159323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233374-C1FB-604B-8AB3-A2DE7CDB6A7F}"/>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Students want to work for “good” companies</a:t>
            </a:r>
          </a:p>
        </p:txBody>
      </p:sp>
      <p:sp>
        <p:nvSpPr>
          <p:cNvPr id="3" name="Content Placeholder 2">
            <a:extLst>
              <a:ext uri="{FF2B5EF4-FFF2-40B4-BE49-F238E27FC236}">
                <a16:creationId xmlns:a16="http://schemas.microsoft.com/office/drawing/2014/main" id="{4CD1BA8D-D477-0143-BC6B-2E07560A7102}"/>
              </a:ext>
            </a:extLst>
          </p:cNvPr>
          <p:cNvSpPr>
            <a:spLocks noGrp="1"/>
          </p:cNvSpPr>
          <p:nvPr>
            <p:ph idx="1"/>
          </p:nvPr>
        </p:nvSpPr>
        <p:spPr>
          <a:xfrm>
            <a:off x="459350" y="1622745"/>
            <a:ext cx="11556437" cy="4378810"/>
          </a:xfrm>
        </p:spPr>
        <p:txBody>
          <a:bodyPr anchor="ctr">
            <a:normAutofit/>
          </a:bodyPr>
          <a:lstStyle/>
          <a:p>
            <a:r>
              <a:rPr lang="en-US" dirty="0"/>
              <a:t>Millennials (1981-1996) will make up 75% of the workforce by 2025 and they are looking for socially responsible employers </a:t>
            </a:r>
          </a:p>
          <a:p>
            <a:r>
              <a:rPr lang="en-US" dirty="0"/>
              <a:t>64% of Millennials won't take a job if their employee doesn't have strong corporate social responsibility (CSR) values </a:t>
            </a:r>
          </a:p>
          <a:p>
            <a:r>
              <a:rPr lang="en-US" dirty="0"/>
              <a:t>83% of Millennials would be more loyal to a company that helps them contribute to social &amp; environmental issues</a:t>
            </a:r>
            <a:r>
              <a:rPr lang="en-US" baseline="30000" dirty="0"/>
              <a:t>1</a:t>
            </a:r>
            <a:endParaRPr lang="en-US" dirty="0"/>
          </a:p>
          <a:p>
            <a:r>
              <a:rPr lang="en-US" dirty="0"/>
              <a:t>88% of Millennials say their job is more fulfilling when they are provided opportunities to make a positive impact on social and environmental issues</a:t>
            </a:r>
            <a:r>
              <a:rPr lang="en-US" baseline="30000" dirty="0"/>
              <a:t>1</a:t>
            </a:r>
            <a:r>
              <a:rPr lang="en-US" dirty="0"/>
              <a:t> </a:t>
            </a:r>
          </a:p>
        </p:txBody>
      </p:sp>
      <p:sp>
        <p:nvSpPr>
          <p:cNvPr id="20" name="TextBox 19">
            <a:extLst>
              <a:ext uri="{FF2B5EF4-FFF2-40B4-BE49-F238E27FC236}">
                <a16:creationId xmlns:a16="http://schemas.microsoft.com/office/drawing/2014/main" id="{32FB3431-4085-2F4A-9F07-5B3F94EEA4DC}"/>
              </a:ext>
            </a:extLst>
          </p:cNvPr>
          <p:cNvSpPr txBox="1"/>
          <p:nvPr/>
        </p:nvSpPr>
        <p:spPr>
          <a:xfrm>
            <a:off x="-10" y="6176962"/>
            <a:ext cx="11734801" cy="646331"/>
          </a:xfrm>
          <a:prstGeom prst="rect">
            <a:avLst/>
          </a:prstGeom>
          <a:noFill/>
        </p:spPr>
        <p:txBody>
          <a:bodyPr wrap="square" rtlCol="0">
            <a:spAutoFit/>
          </a:bodyPr>
          <a:lstStyle/>
          <a:p>
            <a:pPr marL="685800" lvl="1" indent="-228600">
              <a:buAutoNum type="arabicParenR"/>
            </a:pPr>
            <a:r>
              <a:rPr lang="en-US" sz="1200" dirty="0"/>
              <a:t>Cone Communications Millennial Employee Study, </a:t>
            </a:r>
            <a:r>
              <a:rPr lang="en-US" sz="1200" dirty="0">
                <a:hlinkClick r:id="rId2"/>
              </a:rPr>
              <a:t>https://engageforgood.com/2016-cone-communications-millennial-employee-engagement-study/</a:t>
            </a:r>
            <a:endParaRPr lang="en-US" sz="1200" dirty="0"/>
          </a:p>
          <a:p>
            <a:pPr marL="685800" lvl="1" indent="-228600">
              <a:buAutoNum type="arabicParenR"/>
            </a:pPr>
            <a:r>
              <a:rPr lang="en-US" sz="1200" dirty="0"/>
              <a:t>Deloitte Insights 2020 Global Marketing Trends Report, https://www2.deloitte.com/</a:t>
            </a:r>
            <a:r>
              <a:rPr lang="en-US" sz="1200" dirty="0" err="1"/>
              <a:t>cn</a:t>
            </a:r>
            <a:r>
              <a:rPr lang="en-US" sz="1200" dirty="0"/>
              <a:t>/</a:t>
            </a:r>
            <a:r>
              <a:rPr lang="en-US" sz="1200" dirty="0" err="1"/>
              <a:t>en</a:t>
            </a:r>
            <a:r>
              <a:rPr lang="en-US" sz="1200" dirty="0"/>
              <a:t>/pages/about-</a:t>
            </a:r>
            <a:r>
              <a:rPr lang="en-US" sz="1200" dirty="0" err="1"/>
              <a:t>deloitte</a:t>
            </a:r>
            <a:r>
              <a:rPr lang="en-US" sz="1200" dirty="0"/>
              <a:t>/articles/pr-2020-global-marketing-trends-report.html 2020 </a:t>
            </a:r>
          </a:p>
          <a:p>
            <a:pPr marL="685800" lvl="1" indent="-228600">
              <a:buAutoNum type="arabicParenR"/>
            </a:pPr>
            <a:r>
              <a:rPr lang="en-US" sz="1200" dirty="0"/>
              <a:t>Deloitte Global Millennial Survey 2020, https:/jwww2.deloitte.com/global/</a:t>
            </a:r>
            <a:r>
              <a:rPr lang="en-US" sz="1200" dirty="0" err="1"/>
              <a:t>en</a:t>
            </a:r>
            <a:r>
              <a:rPr lang="en-US" sz="1200" dirty="0"/>
              <a:t>/</a:t>
            </a:r>
            <a:r>
              <a:rPr lang="en-US" sz="1200" dirty="0" err="1"/>
              <a:t>jnsights</a:t>
            </a:r>
            <a:r>
              <a:rPr lang="en-US" sz="1200" dirty="0"/>
              <a:t>/topics/talent/</a:t>
            </a:r>
            <a:r>
              <a:rPr lang="en-US" sz="1200" dirty="0" err="1"/>
              <a:t>deloitte</a:t>
            </a:r>
            <a:r>
              <a:rPr lang="en-US" sz="1200" dirty="0"/>
              <a:t>-millennial-</a:t>
            </a:r>
            <a:r>
              <a:rPr lang="en-US" sz="1200" dirty="0" err="1"/>
              <a:t>survey.html</a:t>
            </a:r>
            <a:r>
              <a:rPr lang="en-US" sz="1200" dirty="0"/>
              <a:t> December 2020 </a:t>
            </a:r>
          </a:p>
        </p:txBody>
      </p:sp>
    </p:spTree>
    <p:extLst>
      <p:ext uri="{BB962C8B-B14F-4D97-AF65-F5344CB8AC3E}">
        <p14:creationId xmlns:p14="http://schemas.microsoft.com/office/powerpoint/2010/main" val="3299170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55A2079-FA98-4876-80F0-72364A7D2E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CF07DA-72D7-9E4A-8CDF-4DD36D57D402}"/>
              </a:ext>
            </a:extLst>
          </p:cNvPr>
          <p:cNvSpPr>
            <a:spLocks noGrp="1"/>
          </p:cNvSpPr>
          <p:nvPr>
            <p:ph type="title"/>
          </p:nvPr>
        </p:nvSpPr>
        <p:spPr>
          <a:xfrm>
            <a:off x="838200" y="557188"/>
            <a:ext cx="10515600" cy="1133499"/>
          </a:xfrm>
          <a:solidFill>
            <a:schemeClr val="accent1">
              <a:lumMod val="50000"/>
            </a:schemeClr>
          </a:solidFill>
        </p:spPr>
        <p:txBody>
          <a:bodyPr>
            <a:normAutofit/>
          </a:bodyPr>
          <a:lstStyle/>
          <a:p>
            <a:pPr algn="ctr"/>
            <a:r>
              <a:rPr lang="en-US" sz="5200" dirty="0">
                <a:solidFill>
                  <a:schemeClr val="bg1"/>
                </a:solidFill>
              </a:rPr>
              <a:t>Beyond the Institution</a:t>
            </a:r>
          </a:p>
        </p:txBody>
      </p:sp>
      <p:graphicFrame>
        <p:nvGraphicFramePr>
          <p:cNvPr id="5" name="Content Placeholder 2">
            <a:extLst>
              <a:ext uri="{FF2B5EF4-FFF2-40B4-BE49-F238E27FC236}">
                <a16:creationId xmlns:a16="http://schemas.microsoft.com/office/drawing/2014/main" id="{767E5D94-CD11-4096-9745-F9A3BA5B6DA8}"/>
              </a:ext>
            </a:extLst>
          </p:cNvPr>
          <p:cNvGraphicFramePr>
            <a:graphicFrameLocks noGrp="1"/>
          </p:cNvGraphicFramePr>
          <p:nvPr>
            <p:ph idx="1"/>
            <p:extLst>
              <p:ext uri="{D42A27DB-BD31-4B8C-83A1-F6EECF244321}">
                <p14:modId xmlns:p14="http://schemas.microsoft.com/office/powerpoint/2010/main" val="1945473880"/>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5172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website&#10;&#10;Description automatically generated">
            <a:extLst>
              <a:ext uri="{FF2B5EF4-FFF2-40B4-BE49-F238E27FC236}">
                <a16:creationId xmlns:a16="http://schemas.microsoft.com/office/drawing/2014/main" id="{45AFFF1A-26C7-EE4B-A023-63B2BE2CEF55}"/>
              </a:ext>
            </a:extLst>
          </p:cNvPr>
          <p:cNvPicPr>
            <a:picLocks noChangeAspect="1"/>
          </p:cNvPicPr>
          <p:nvPr/>
        </p:nvPicPr>
        <p:blipFill>
          <a:blip r:embed="rId2"/>
          <a:stretch>
            <a:fillRect/>
          </a:stretch>
        </p:blipFill>
        <p:spPr>
          <a:xfrm>
            <a:off x="577850" y="920750"/>
            <a:ext cx="11036300" cy="5016500"/>
          </a:xfrm>
          <a:prstGeom prst="rect">
            <a:avLst/>
          </a:prstGeom>
        </p:spPr>
      </p:pic>
    </p:spTree>
    <p:extLst>
      <p:ext uri="{BB962C8B-B14F-4D97-AF65-F5344CB8AC3E}">
        <p14:creationId xmlns:p14="http://schemas.microsoft.com/office/powerpoint/2010/main" val="1802857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00161AF0-00CC-D24C-A7FF-198AAD5585CD}"/>
              </a:ext>
            </a:extLst>
          </p:cNvPr>
          <p:cNvPicPr>
            <a:picLocks noChangeAspect="1"/>
          </p:cNvPicPr>
          <p:nvPr/>
        </p:nvPicPr>
        <p:blipFill>
          <a:blip r:embed="rId2"/>
          <a:stretch>
            <a:fillRect/>
          </a:stretch>
        </p:blipFill>
        <p:spPr>
          <a:xfrm>
            <a:off x="971550" y="0"/>
            <a:ext cx="10272713" cy="6858000"/>
          </a:xfrm>
          <a:prstGeom prst="rect">
            <a:avLst/>
          </a:prstGeom>
        </p:spPr>
      </p:pic>
    </p:spTree>
    <p:extLst>
      <p:ext uri="{BB962C8B-B14F-4D97-AF65-F5344CB8AC3E}">
        <p14:creationId xmlns:p14="http://schemas.microsoft.com/office/powerpoint/2010/main" val="3589216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14D06C-F4F2-F047-9FF5-78271626F75C}"/>
              </a:ext>
            </a:extLst>
          </p:cNvPr>
          <p:cNvSpPr>
            <a:spLocks noGrp="1"/>
          </p:cNvSpPr>
          <p:nvPr>
            <p:ph type="title"/>
          </p:nvPr>
        </p:nvSpPr>
        <p:spPr>
          <a:xfrm>
            <a:off x="841248" y="548640"/>
            <a:ext cx="3600860" cy="5431536"/>
          </a:xfrm>
        </p:spPr>
        <p:txBody>
          <a:bodyPr>
            <a:normAutofit/>
          </a:bodyPr>
          <a:lstStyle/>
          <a:p>
            <a:r>
              <a:rPr lang="en-US" sz="5400" dirty="0"/>
              <a:t>Major Points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D233FF3-5498-5747-B23D-7D564D124F6E}"/>
                  </a:ext>
                </a:extLst>
              </p:cNvPr>
              <p:cNvSpPr>
                <a:spLocks noGrp="1"/>
              </p:cNvSpPr>
              <p:nvPr>
                <p:ph idx="1"/>
              </p:nvPr>
            </p:nvSpPr>
            <p:spPr>
              <a:xfrm>
                <a:off x="4902506" y="548640"/>
                <a:ext cx="7182998" cy="6514487"/>
              </a:xfrm>
            </p:spPr>
            <p:txBody>
              <a:bodyPr anchor="ctr">
                <a:normAutofit fontScale="55000" lnSpcReduction="20000"/>
              </a:bodyPr>
              <a:lstStyle/>
              <a:p>
                <a:endParaRPr lang="en-US" dirty="0"/>
              </a:p>
              <a:p>
                <a:endParaRPr lang="en-US" dirty="0"/>
              </a:p>
              <a:p>
                <a:endParaRPr lang="en-US" dirty="0"/>
              </a:p>
              <a:p>
                <a:endParaRPr lang="en-US" sz="3900" dirty="0"/>
              </a:p>
              <a:p>
                <a:pPr>
                  <a:lnSpc>
                    <a:spcPct val="170000"/>
                  </a:lnSpc>
                  <a:spcBef>
                    <a:spcPts val="0"/>
                  </a:spcBef>
                </a:pPr>
                <a:r>
                  <a:rPr lang="en-US" sz="5900" dirty="0"/>
                  <a:t>Academic Integrity </a:t>
                </a:r>
                <a14:m>
                  <m:oMath xmlns:m="http://schemas.openxmlformats.org/officeDocument/2006/math">
                    <m:r>
                      <a:rPr lang="en-US" sz="5900" b="0" i="1">
                        <a:latin typeface="Cambria Math" panose="02040503050406030204" pitchFamily="18" charset="0"/>
                      </a:rPr>
                      <m:t>≉</m:t>
                    </m:r>
                  </m:oMath>
                </a14:m>
                <a:r>
                  <a:rPr lang="en-US" sz="5900" dirty="0"/>
                  <a:t> plagiarism</a:t>
                </a:r>
              </a:p>
              <a:p>
                <a:pPr>
                  <a:lnSpc>
                    <a:spcPct val="170000"/>
                  </a:lnSpc>
                  <a:spcBef>
                    <a:spcPts val="0"/>
                  </a:spcBef>
                </a:pPr>
                <a:r>
                  <a:rPr lang="en-US" sz="5900" dirty="0"/>
                  <a:t>Importance of Ethics &amp; Integrity ILOs</a:t>
                </a:r>
              </a:p>
              <a:p>
                <a:pPr>
                  <a:lnSpc>
                    <a:spcPct val="170000"/>
                  </a:lnSpc>
                  <a:spcBef>
                    <a:spcPts val="0"/>
                  </a:spcBef>
                </a:pPr>
                <a:r>
                  <a:rPr lang="en-US" sz="5900" dirty="0"/>
                  <a:t>Examples of Ethics &amp; Integrity ILOs</a:t>
                </a:r>
              </a:p>
              <a:p>
                <a:pPr>
                  <a:lnSpc>
                    <a:spcPct val="120000"/>
                  </a:lnSpc>
                  <a:spcBef>
                    <a:spcPts val="0"/>
                  </a:spcBef>
                </a:pPr>
                <a:r>
                  <a:rPr lang="en-US" sz="5900" dirty="0"/>
                  <a:t>Incorporate ILOs in courses and the culture of the University</a:t>
                </a:r>
              </a:p>
              <a:p>
                <a:pPr>
                  <a:lnSpc>
                    <a:spcPct val="120000"/>
                  </a:lnSpc>
                  <a:spcBef>
                    <a:spcPts val="0"/>
                  </a:spcBef>
                </a:pPr>
                <a:r>
                  <a:rPr lang="en-US" sz="5900" dirty="0"/>
                  <a:t>Universities are failing at the task of educating students in the habits of a free mind</a:t>
                </a:r>
              </a:p>
              <a:p>
                <a:pPr marL="0" indent="0">
                  <a:lnSpc>
                    <a:spcPct val="170000"/>
                  </a:lnSpc>
                  <a:spcBef>
                    <a:spcPts val="0"/>
                  </a:spcBef>
                  <a:buNone/>
                </a:pPr>
                <a:endParaRPr lang="en-US" sz="3400" dirty="0"/>
              </a:p>
              <a:p>
                <a:pPr>
                  <a:lnSpc>
                    <a:spcPct val="170000"/>
                  </a:lnSpc>
                  <a:spcBef>
                    <a:spcPts val="0"/>
                  </a:spcBef>
                </a:pPr>
                <a:endParaRPr lang="en-US" sz="3400" dirty="0"/>
              </a:p>
              <a:p>
                <a:endParaRPr lang="en-US" sz="2200" dirty="0"/>
              </a:p>
              <a:p>
                <a:endParaRPr lang="en-US" sz="2200" dirty="0"/>
              </a:p>
              <a:p>
                <a:endParaRPr lang="en-US" sz="2200" dirty="0"/>
              </a:p>
              <a:p>
                <a:endParaRPr lang="en-US" sz="2200" dirty="0"/>
              </a:p>
            </p:txBody>
          </p:sp>
        </mc:Choice>
        <mc:Fallback xmlns="">
          <p:sp>
            <p:nvSpPr>
              <p:cNvPr id="3" name="Content Placeholder 2">
                <a:extLst>
                  <a:ext uri="{FF2B5EF4-FFF2-40B4-BE49-F238E27FC236}">
                    <a16:creationId xmlns:a16="http://schemas.microsoft.com/office/drawing/2014/main" id="{8D233FF3-5498-5747-B23D-7D564D124F6E}"/>
                  </a:ext>
                </a:extLst>
              </p:cNvPr>
              <p:cNvSpPr>
                <a:spLocks noGrp="1" noRot="1" noChangeAspect="1" noMove="1" noResize="1" noEditPoints="1" noAdjustHandles="1" noChangeArrowheads="1" noChangeShapeType="1" noTextEdit="1"/>
              </p:cNvSpPr>
              <p:nvPr>
                <p:ph idx="1"/>
              </p:nvPr>
            </p:nvSpPr>
            <p:spPr>
              <a:xfrm>
                <a:off x="4902506" y="548640"/>
                <a:ext cx="7182998" cy="6514487"/>
              </a:xfrm>
              <a:blipFill>
                <a:blip r:embed="rId2"/>
                <a:stretch>
                  <a:fillRect l="-1940" r="-3351"/>
                </a:stretch>
              </a:blipFill>
            </p:spPr>
            <p:txBody>
              <a:bodyPr/>
              <a:lstStyle/>
              <a:p>
                <a:r>
                  <a:rPr lang="en-US">
                    <a:noFill/>
                  </a:rPr>
                  <a:t> </a:t>
                </a:r>
              </a:p>
            </p:txBody>
          </p:sp>
        </mc:Fallback>
      </mc:AlternateContent>
    </p:spTree>
    <p:extLst>
      <p:ext uri="{BB962C8B-B14F-4D97-AF65-F5344CB8AC3E}">
        <p14:creationId xmlns:p14="http://schemas.microsoft.com/office/powerpoint/2010/main" val="198696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Graphical user interface, text, website&#10;&#10;Description automatically generated">
            <a:extLst>
              <a:ext uri="{FF2B5EF4-FFF2-40B4-BE49-F238E27FC236}">
                <a16:creationId xmlns:a16="http://schemas.microsoft.com/office/drawing/2014/main" id="{71082B32-EB1B-FA44-B7EB-3BC995490026}"/>
              </a:ext>
            </a:extLst>
          </p:cNvPr>
          <p:cNvPicPr>
            <a:picLocks noChangeAspect="1"/>
          </p:cNvPicPr>
          <p:nvPr/>
        </p:nvPicPr>
        <p:blipFill>
          <a:blip r:embed="rId2"/>
          <a:stretch>
            <a:fillRect/>
          </a:stretch>
        </p:blipFill>
        <p:spPr>
          <a:xfrm>
            <a:off x="471488" y="171300"/>
            <a:ext cx="10601325" cy="6686700"/>
          </a:xfrm>
          <a:prstGeom prst="rect">
            <a:avLst/>
          </a:prstGeom>
        </p:spPr>
      </p:pic>
    </p:spTree>
    <p:extLst>
      <p:ext uri="{BB962C8B-B14F-4D97-AF65-F5344CB8AC3E}">
        <p14:creationId xmlns:p14="http://schemas.microsoft.com/office/powerpoint/2010/main" val="29608727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Word, email&#10;&#10;Description automatically generated">
            <a:extLst>
              <a:ext uri="{FF2B5EF4-FFF2-40B4-BE49-F238E27FC236}">
                <a16:creationId xmlns:a16="http://schemas.microsoft.com/office/drawing/2014/main" id="{FD07A1F4-A2F1-CE46-BFEF-B4F7E6487630}"/>
              </a:ext>
            </a:extLst>
          </p:cNvPr>
          <p:cNvPicPr>
            <a:picLocks noChangeAspect="1"/>
          </p:cNvPicPr>
          <p:nvPr/>
        </p:nvPicPr>
        <p:blipFill>
          <a:blip r:embed="rId2"/>
          <a:stretch>
            <a:fillRect/>
          </a:stretch>
        </p:blipFill>
        <p:spPr>
          <a:xfrm>
            <a:off x="99738" y="0"/>
            <a:ext cx="11992524" cy="6858000"/>
          </a:xfrm>
          <a:prstGeom prst="rect">
            <a:avLst/>
          </a:prstGeom>
        </p:spPr>
      </p:pic>
    </p:spTree>
    <p:extLst>
      <p:ext uri="{BB962C8B-B14F-4D97-AF65-F5344CB8AC3E}">
        <p14:creationId xmlns:p14="http://schemas.microsoft.com/office/powerpoint/2010/main" val="1839534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F8093688-2AC9-6042-BBF1-8FBC7ADCEF1A}"/>
              </a:ext>
            </a:extLst>
          </p:cNvPr>
          <p:cNvPicPr>
            <a:picLocks noChangeAspect="1"/>
          </p:cNvPicPr>
          <p:nvPr/>
        </p:nvPicPr>
        <p:blipFill>
          <a:blip r:embed="rId2"/>
          <a:stretch>
            <a:fillRect/>
          </a:stretch>
        </p:blipFill>
        <p:spPr>
          <a:xfrm>
            <a:off x="0" y="52664"/>
            <a:ext cx="12192000" cy="6752671"/>
          </a:xfrm>
          <a:prstGeom prst="rect">
            <a:avLst/>
          </a:prstGeom>
        </p:spPr>
      </p:pic>
    </p:spTree>
    <p:extLst>
      <p:ext uri="{BB962C8B-B14F-4D97-AF65-F5344CB8AC3E}">
        <p14:creationId xmlns:p14="http://schemas.microsoft.com/office/powerpoint/2010/main" val="3277271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2DC47ACB-94F5-9F4D-938D-58F8C9C03465}"/>
              </a:ext>
            </a:extLst>
          </p:cNvPr>
          <p:cNvPicPr>
            <a:picLocks noChangeAspect="1"/>
          </p:cNvPicPr>
          <p:nvPr/>
        </p:nvPicPr>
        <p:blipFill>
          <a:blip r:embed="rId2"/>
          <a:stretch>
            <a:fillRect/>
          </a:stretch>
        </p:blipFill>
        <p:spPr>
          <a:xfrm>
            <a:off x="0" y="175093"/>
            <a:ext cx="12192000" cy="6507814"/>
          </a:xfrm>
          <a:prstGeom prst="rect">
            <a:avLst/>
          </a:prstGeom>
        </p:spPr>
      </p:pic>
    </p:spTree>
    <p:extLst>
      <p:ext uri="{BB962C8B-B14F-4D97-AF65-F5344CB8AC3E}">
        <p14:creationId xmlns:p14="http://schemas.microsoft.com/office/powerpoint/2010/main" val="2478542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BFCE3100-0DA9-4244-985A-DFB86516344E}"/>
              </a:ext>
            </a:extLst>
          </p:cNvPr>
          <p:cNvPicPr>
            <a:picLocks noChangeAspect="1"/>
          </p:cNvPicPr>
          <p:nvPr/>
        </p:nvPicPr>
        <p:blipFill>
          <a:blip r:embed="rId2"/>
          <a:stretch>
            <a:fillRect/>
          </a:stretch>
        </p:blipFill>
        <p:spPr>
          <a:xfrm>
            <a:off x="0" y="83986"/>
            <a:ext cx="12192000" cy="6690028"/>
          </a:xfrm>
          <a:prstGeom prst="rect">
            <a:avLst/>
          </a:prstGeom>
        </p:spPr>
      </p:pic>
    </p:spTree>
    <p:extLst>
      <p:ext uri="{BB962C8B-B14F-4D97-AF65-F5344CB8AC3E}">
        <p14:creationId xmlns:p14="http://schemas.microsoft.com/office/powerpoint/2010/main" val="2177969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555676A0-F801-2C44-9564-950B3B630392}"/>
              </a:ext>
            </a:extLst>
          </p:cNvPr>
          <p:cNvPicPr>
            <a:picLocks noChangeAspect="1"/>
          </p:cNvPicPr>
          <p:nvPr/>
        </p:nvPicPr>
        <p:blipFill>
          <a:blip r:embed="rId2"/>
          <a:stretch>
            <a:fillRect/>
          </a:stretch>
        </p:blipFill>
        <p:spPr>
          <a:xfrm>
            <a:off x="0" y="141269"/>
            <a:ext cx="12192000" cy="6575461"/>
          </a:xfrm>
          <a:prstGeom prst="rect">
            <a:avLst/>
          </a:prstGeom>
        </p:spPr>
      </p:pic>
    </p:spTree>
    <p:extLst>
      <p:ext uri="{BB962C8B-B14F-4D97-AF65-F5344CB8AC3E}">
        <p14:creationId xmlns:p14="http://schemas.microsoft.com/office/powerpoint/2010/main" val="1158715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8EE07308-801C-4144-89F5-264D759AD1C8}"/>
              </a:ext>
            </a:extLst>
          </p:cNvPr>
          <p:cNvPicPr>
            <a:picLocks noChangeAspect="1"/>
          </p:cNvPicPr>
          <p:nvPr/>
        </p:nvPicPr>
        <p:blipFill>
          <a:blip r:embed="rId2"/>
          <a:stretch>
            <a:fillRect/>
          </a:stretch>
        </p:blipFill>
        <p:spPr>
          <a:xfrm>
            <a:off x="1871663" y="0"/>
            <a:ext cx="8272462" cy="4872037"/>
          </a:xfrm>
          <a:prstGeom prst="rect">
            <a:avLst/>
          </a:prstGeom>
        </p:spPr>
      </p:pic>
      <p:sp>
        <p:nvSpPr>
          <p:cNvPr id="6" name="TextBox 5">
            <a:extLst>
              <a:ext uri="{FF2B5EF4-FFF2-40B4-BE49-F238E27FC236}">
                <a16:creationId xmlns:a16="http://schemas.microsoft.com/office/drawing/2014/main" id="{C0CE131C-8A8D-7640-AA98-DB22EBA6C46E}"/>
              </a:ext>
            </a:extLst>
          </p:cNvPr>
          <p:cNvSpPr txBox="1"/>
          <p:nvPr/>
        </p:nvSpPr>
        <p:spPr>
          <a:xfrm>
            <a:off x="1525646" y="5246914"/>
            <a:ext cx="9140707" cy="584775"/>
          </a:xfrm>
          <a:prstGeom prst="rect">
            <a:avLst/>
          </a:prstGeom>
          <a:noFill/>
        </p:spPr>
        <p:txBody>
          <a:bodyPr wrap="none" rtlCol="0">
            <a:spAutoFit/>
          </a:bodyPr>
          <a:lstStyle/>
          <a:p>
            <a:r>
              <a:rPr lang="en-US" sz="3200" dirty="0"/>
              <a:t>Bloom’s Taxonomy:  Cognitive, Psychomotor, Affective</a:t>
            </a:r>
          </a:p>
        </p:txBody>
      </p:sp>
    </p:spTree>
    <p:extLst>
      <p:ext uri="{BB962C8B-B14F-4D97-AF65-F5344CB8AC3E}">
        <p14:creationId xmlns:p14="http://schemas.microsoft.com/office/powerpoint/2010/main" val="366418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34537-F853-634A-9F46-2F6AD4AD355D}"/>
              </a:ext>
            </a:extLst>
          </p:cNvPr>
          <p:cNvSpPr>
            <a:spLocks noGrp="1"/>
          </p:cNvSpPr>
          <p:nvPr>
            <p:ph type="title"/>
          </p:nvPr>
        </p:nvSpPr>
        <p:spPr>
          <a:xfrm>
            <a:off x="4965430" y="629268"/>
            <a:ext cx="6586491" cy="1286160"/>
          </a:xfrm>
        </p:spPr>
        <p:txBody>
          <a:bodyPr anchor="b">
            <a:normAutofit/>
          </a:bodyPr>
          <a:lstStyle/>
          <a:p>
            <a:r>
              <a:rPr lang="en-US" sz="3700" dirty="0"/>
              <a:t>Institutional Learning Outcomes </a:t>
            </a:r>
          </a:p>
        </p:txBody>
      </p:sp>
      <p:sp>
        <p:nvSpPr>
          <p:cNvPr id="3" name="Content Placeholder 2">
            <a:extLst>
              <a:ext uri="{FF2B5EF4-FFF2-40B4-BE49-F238E27FC236}">
                <a16:creationId xmlns:a16="http://schemas.microsoft.com/office/drawing/2014/main" id="{D074E474-300C-0141-B800-5E82D6D75A68}"/>
              </a:ext>
            </a:extLst>
          </p:cNvPr>
          <p:cNvSpPr>
            <a:spLocks noGrp="1"/>
          </p:cNvSpPr>
          <p:nvPr>
            <p:ph idx="1"/>
          </p:nvPr>
        </p:nvSpPr>
        <p:spPr>
          <a:xfrm>
            <a:off x="4965431" y="2438400"/>
            <a:ext cx="6586489" cy="3785419"/>
          </a:xfrm>
        </p:spPr>
        <p:txBody>
          <a:bodyPr>
            <a:normAutofit/>
          </a:bodyPr>
          <a:lstStyle/>
          <a:p>
            <a:r>
              <a:rPr lang="en-US" sz="3200" dirty="0"/>
              <a:t>Institutional Learning Outcomes  are measurable expectations that are formed by core commitments from the institutional values of purpose, service, and leadership.</a:t>
            </a:r>
          </a:p>
        </p:txBody>
      </p:sp>
      <p:pic>
        <p:nvPicPr>
          <p:cNvPr id="5" name="Picture 4" descr="Light bulb on yellow background with sketched light beams and cord">
            <a:extLst>
              <a:ext uri="{FF2B5EF4-FFF2-40B4-BE49-F238E27FC236}">
                <a16:creationId xmlns:a16="http://schemas.microsoft.com/office/drawing/2014/main" id="{9CE3532F-7A73-42AA-854C-860E0FF566B3}"/>
              </a:ext>
            </a:extLst>
          </p:cNvPr>
          <p:cNvPicPr>
            <a:picLocks noChangeAspect="1"/>
          </p:cNvPicPr>
          <p:nvPr/>
        </p:nvPicPr>
        <p:blipFill rotWithShape="1">
          <a:blip r:embed="rId2"/>
          <a:srcRect l="51344" r="7086"/>
          <a:stretch/>
        </p:blipFill>
        <p:spPr>
          <a:xfrm>
            <a:off x="20" y="10"/>
            <a:ext cx="4635571" cy="6857990"/>
          </a:xfrm>
          <a:prstGeom prst="rect">
            <a:avLst/>
          </a:prstGeom>
          <a:effectLst/>
        </p:spPr>
      </p:pic>
    </p:spTree>
    <p:extLst>
      <p:ext uri="{BB962C8B-B14F-4D97-AF65-F5344CB8AC3E}">
        <p14:creationId xmlns:p14="http://schemas.microsoft.com/office/powerpoint/2010/main" val="3937111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5DEF1-AB08-AC46-B865-D5AC3277F485}"/>
              </a:ext>
            </a:extLst>
          </p:cNvPr>
          <p:cNvSpPr>
            <a:spLocks noGrp="1"/>
          </p:cNvSpPr>
          <p:nvPr>
            <p:ph type="title"/>
          </p:nvPr>
        </p:nvSpPr>
        <p:spPr>
          <a:xfrm>
            <a:off x="838200" y="365125"/>
            <a:ext cx="10515600" cy="1325563"/>
          </a:xfrm>
        </p:spPr>
        <p:txBody>
          <a:bodyPr>
            <a:normAutofit/>
          </a:bodyPr>
          <a:lstStyle/>
          <a:p>
            <a:r>
              <a:rPr lang="en-US" sz="5400"/>
              <a:t>What is an ILO?</a:t>
            </a:r>
          </a:p>
        </p:txBody>
      </p:sp>
      <p:sp>
        <p:nvSpPr>
          <p:cNvPr id="3" name="Content Placeholder 2">
            <a:extLst>
              <a:ext uri="{FF2B5EF4-FFF2-40B4-BE49-F238E27FC236}">
                <a16:creationId xmlns:a16="http://schemas.microsoft.com/office/drawing/2014/main" id="{080C7449-2668-AC41-A9BD-1B876129E249}"/>
              </a:ext>
            </a:extLst>
          </p:cNvPr>
          <p:cNvSpPr>
            <a:spLocks noGrp="1"/>
          </p:cNvSpPr>
          <p:nvPr>
            <p:ph idx="1"/>
          </p:nvPr>
        </p:nvSpPr>
        <p:spPr>
          <a:xfrm>
            <a:off x="838200" y="1929384"/>
            <a:ext cx="10515600" cy="4251960"/>
          </a:xfrm>
        </p:spPr>
        <p:txBody>
          <a:bodyPr>
            <a:normAutofit lnSpcReduction="10000"/>
          </a:bodyPr>
          <a:lstStyle/>
          <a:p>
            <a:r>
              <a:rPr lang="en-US" dirty="0"/>
              <a:t>The knowledge, skills, abilities, and attitudes that students are expected to develop as a result of their overall experiences with any aspect of the college, including courses, programs, and student services.</a:t>
            </a:r>
          </a:p>
          <a:p>
            <a:r>
              <a:rPr lang="en-US" dirty="0"/>
              <a:t>Looks at the “whole student”</a:t>
            </a:r>
          </a:p>
          <a:p>
            <a:r>
              <a:rPr lang="en-US" dirty="0"/>
              <a:t>The ILOs are the most universal educational goals of the Institution and a single course or program cannot and is not expected to meet all of the ILOs </a:t>
            </a:r>
          </a:p>
          <a:p>
            <a:r>
              <a:rPr lang="en-US" dirty="0"/>
              <a:t>However, each course and program is expected to contribute to at least one ILO and many courses will contribute to multiple ILOs</a:t>
            </a:r>
          </a:p>
        </p:txBody>
      </p:sp>
    </p:spTree>
    <p:extLst>
      <p:ext uri="{BB962C8B-B14F-4D97-AF65-F5344CB8AC3E}">
        <p14:creationId xmlns:p14="http://schemas.microsoft.com/office/powerpoint/2010/main" val="39820060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E63E8F3-9CCD-794C-BBA1-C91ED13C4D40}"/>
              </a:ext>
            </a:extLst>
          </p:cNvPr>
          <p:cNvSpPr>
            <a:spLocks noGrp="1"/>
          </p:cNvSpPr>
          <p:nvPr>
            <p:ph type="title"/>
          </p:nvPr>
        </p:nvSpPr>
        <p:spPr>
          <a:xfrm>
            <a:off x="542925" y="348865"/>
            <a:ext cx="11356239" cy="1576446"/>
          </a:xfrm>
        </p:spPr>
        <p:txBody>
          <a:bodyPr anchor="ctr">
            <a:normAutofit/>
          </a:bodyPr>
          <a:lstStyle/>
          <a:p>
            <a:pPr algn="ctr"/>
            <a:r>
              <a:rPr lang="en-US" sz="5400" dirty="0">
                <a:solidFill>
                  <a:srgbClr val="FFFFFF"/>
                </a:solidFill>
              </a:rPr>
              <a:t>Institutional Learning outcomes</a:t>
            </a:r>
            <a:r>
              <a:rPr lang="en-US" sz="4000" dirty="0">
                <a:solidFill>
                  <a:srgbClr val="FFFFFF"/>
                </a:solidFill>
              </a:rPr>
              <a:t/>
            </a:r>
            <a:br>
              <a:rPr lang="en-US" sz="4000" dirty="0">
                <a:solidFill>
                  <a:srgbClr val="FFFFFF"/>
                </a:solidFill>
              </a:rPr>
            </a:br>
            <a:r>
              <a:rPr lang="en-US" sz="4000" dirty="0">
                <a:solidFill>
                  <a:srgbClr val="FFFFFF"/>
                </a:solidFill>
              </a:rPr>
              <a:t>By the time of graduation, the student will be able to:</a:t>
            </a:r>
          </a:p>
        </p:txBody>
      </p:sp>
      <p:sp>
        <p:nvSpPr>
          <p:cNvPr id="4" name="Content Placeholder 3">
            <a:extLst>
              <a:ext uri="{FF2B5EF4-FFF2-40B4-BE49-F238E27FC236}">
                <a16:creationId xmlns:a16="http://schemas.microsoft.com/office/drawing/2014/main" id="{BE9D194C-7D20-0840-8D71-7F18C0C9AFD9}"/>
              </a:ext>
            </a:extLst>
          </p:cNvPr>
          <p:cNvSpPr>
            <a:spLocks noGrp="1"/>
          </p:cNvSpPr>
          <p:nvPr>
            <p:ph idx="1"/>
          </p:nvPr>
        </p:nvSpPr>
        <p:spPr>
          <a:xfrm>
            <a:off x="171450" y="2273573"/>
            <a:ext cx="9086850" cy="4583825"/>
          </a:xfrm>
        </p:spPr>
        <p:txBody>
          <a:bodyPr>
            <a:normAutofit fontScale="85000" lnSpcReduction="20000"/>
          </a:bodyPr>
          <a:lstStyle/>
          <a:p>
            <a:pPr lvl="0"/>
            <a:r>
              <a:rPr lang="en-US" sz="3300" dirty="0"/>
              <a:t>Identify ethical dilemmas and apply different theoretical approaches, make informed, principled choices.</a:t>
            </a:r>
          </a:p>
          <a:p>
            <a:pPr lvl="0"/>
            <a:r>
              <a:rPr lang="en-US" sz="3300" dirty="0"/>
              <a:t>Demonstrate critical self-reflection of one's own ethical values and show the capacity to perceive events from others’ perspectives </a:t>
            </a:r>
          </a:p>
          <a:p>
            <a:pPr lvl="0"/>
            <a:r>
              <a:rPr lang="en-US" sz="3300" dirty="0"/>
              <a:t>Demonstrate courage in acting ethically</a:t>
            </a:r>
          </a:p>
          <a:p>
            <a:pPr lvl="0"/>
            <a:endParaRPr lang="en-US" sz="3000" dirty="0"/>
          </a:p>
          <a:p>
            <a:pPr lvl="0"/>
            <a:r>
              <a:rPr lang="en-US" sz="3300" dirty="0"/>
              <a:t>Exhibits personal accountability and collaborates respectfully with others to accomplish a common goal.</a:t>
            </a:r>
          </a:p>
          <a:p>
            <a:pPr lvl="0"/>
            <a:endParaRPr lang="en-US" sz="3300" dirty="0"/>
          </a:p>
          <a:p>
            <a:pPr lvl="0"/>
            <a:r>
              <a:rPr lang="en-US" sz="3300" dirty="0"/>
              <a:t>Work collaboratively and respectfully as members and leaders of diverse teams and communities)</a:t>
            </a:r>
          </a:p>
          <a:p>
            <a:endParaRPr lang="en-US" dirty="0"/>
          </a:p>
        </p:txBody>
      </p:sp>
      <p:sp>
        <p:nvSpPr>
          <p:cNvPr id="7" name="TextBox 6">
            <a:extLst>
              <a:ext uri="{FF2B5EF4-FFF2-40B4-BE49-F238E27FC236}">
                <a16:creationId xmlns:a16="http://schemas.microsoft.com/office/drawing/2014/main" id="{76A5C1CD-AABC-4E43-9B04-5B11CEF271FA}"/>
              </a:ext>
            </a:extLst>
          </p:cNvPr>
          <p:cNvSpPr txBox="1"/>
          <p:nvPr/>
        </p:nvSpPr>
        <p:spPr>
          <a:xfrm>
            <a:off x="9258300" y="2402529"/>
            <a:ext cx="2386012" cy="4031873"/>
          </a:xfrm>
          <a:prstGeom prst="rect">
            <a:avLst/>
          </a:prstGeom>
          <a:noFill/>
        </p:spPr>
        <p:txBody>
          <a:bodyPr wrap="square" rtlCol="0">
            <a:spAutoFit/>
          </a:bodyPr>
          <a:lstStyle/>
          <a:p>
            <a:pPr algn="ctr"/>
            <a:r>
              <a:rPr lang="en-US" sz="3200" dirty="0"/>
              <a:t>Ethics</a:t>
            </a:r>
          </a:p>
          <a:p>
            <a:pPr algn="ctr"/>
            <a:endParaRPr lang="en-US" sz="3200" dirty="0"/>
          </a:p>
          <a:p>
            <a:pPr algn="ctr"/>
            <a:endParaRPr lang="en-US" sz="3200" dirty="0"/>
          </a:p>
          <a:p>
            <a:pPr algn="ctr"/>
            <a:endParaRPr lang="en-US" sz="3200" dirty="0"/>
          </a:p>
          <a:p>
            <a:pPr algn="ctr"/>
            <a:endParaRPr lang="en-US" sz="3200" dirty="0"/>
          </a:p>
          <a:p>
            <a:pPr algn="ctr"/>
            <a:r>
              <a:rPr lang="en-US" sz="3200" dirty="0"/>
              <a:t>Leadership</a:t>
            </a:r>
          </a:p>
          <a:p>
            <a:pPr algn="ctr"/>
            <a:endParaRPr lang="en-US" sz="3200" dirty="0"/>
          </a:p>
          <a:p>
            <a:pPr algn="ctr"/>
            <a:r>
              <a:rPr lang="en-US" sz="3200" dirty="0"/>
              <a:t>Teamwork</a:t>
            </a:r>
          </a:p>
        </p:txBody>
      </p:sp>
    </p:spTree>
    <p:extLst>
      <p:ext uri="{BB962C8B-B14F-4D97-AF65-F5344CB8AC3E}">
        <p14:creationId xmlns:p14="http://schemas.microsoft.com/office/powerpoint/2010/main" val="1302095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32E966-6D84-3F40-AB41-E34184CF1C1F}"/>
              </a:ext>
            </a:extLst>
          </p:cNvPr>
          <p:cNvSpPr>
            <a:spLocks noGrp="1"/>
          </p:cNvSpPr>
          <p:nvPr>
            <p:ph type="title"/>
          </p:nvPr>
        </p:nvSpPr>
        <p:spPr>
          <a:xfrm>
            <a:off x="1371599" y="294538"/>
            <a:ext cx="9895951" cy="1033669"/>
          </a:xfrm>
        </p:spPr>
        <p:txBody>
          <a:bodyPr vert="horz" lIns="91440" tIns="45720" rIns="91440" bIns="45720" rtlCol="0" anchor="ctr">
            <a:normAutofit/>
          </a:bodyPr>
          <a:lstStyle/>
          <a:p>
            <a:r>
              <a:rPr lang="en-US" sz="4000" kern="1200">
                <a:solidFill>
                  <a:srgbClr val="FFFFFF"/>
                </a:solidFill>
                <a:latin typeface="+mj-lt"/>
                <a:ea typeface="+mj-ea"/>
                <a:cs typeface="+mj-cs"/>
              </a:rPr>
              <a:t>UMB proposed institutional learning outcomes:</a:t>
            </a:r>
          </a:p>
        </p:txBody>
      </p:sp>
      <p:sp>
        <p:nvSpPr>
          <p:cNvPr id="2" name="Rectangle 1"/>
          <p:cNvSpPr/>
          <p:nvPr/>
        </p:nvSpPr>
        <p:spPr>
          <a:xfrm>
            <a:off x="268855" y="2318197"/>
            <a:ext cx="11732645" cy="3683358"/>
          </a:xfrm>
          <a:prstGeom prst="rect">
            <a:avLst/>
          </a:prstGeom>
        </p:spPr>
        <p:txBody>
          <a:bodyPr vert="horz" lIns="91440" tIns="45720" rIns="91440" bIns="45720" rtlCol="0" anchor="ctr">
            <a:normAutofit/>
          </a:bodyPr>
          <a:lstStyle/>
          <a:p>
            <a:pPr marL="800100" lvl="1" indent="-228600">
              <a:lnSpc>
                <a:spcPct val="90000"/>
              </a:lnSpc>
              <a:spcAft>
                <a:spcPts val="600"/>
              </a:spcAft>
              <a:buFont typeface="Arial" panose="020B0604020202020204" pitchFamily="34" charset="0"/>
              <a:buChar char="•"/>
            </a:pPr>
            <a:r>
              <a:rPr lang="en-US" sz="3600" dirty="0"/>
              <a:t>	Interprofessional Education</a:t>
            </a:r>
          </a:p>
          <a:p>
            <a:pPr marL="800100" lvl="1" indent="-228600">
              <a:lnSpc>
                <a:spcPct val="90000"/>
              </a:lnSpc>
              <a:spcAft>
                <a:spcPts val="600"/>
              </a:spcAft>
              <a:buFont typeface="Arial" panose="020B0604020202020204" pitchFamily="34" charset="0"/>
              <a:buChar char="•"/>
            </a:pPr>
            <a:r>
              <a:rPr lang="en-US" sz="3600" dirty="0"/>
              <a:t>	Community Engagement</a:t>
            </a:r>
          </a:p>
          <a:p>
            <a:pPr marL="800100" lvl="1" indent="-228600">
              <a:lnSpc>
                <a:spcPct val="90000"/>
              </a:lnSpc>
              <a:spcAft>
                <a:spcPts val="600"/>
              </a:spcAft>
              <a:buFont typeface="Arial" panose="020B0604020202020204" pitchFamily="34" charset="0"/>
              <a:buChar char="•"/>
            </a:pPr>
            <a:r>
              <a:rPr lang="en-US" sz="3600" b="1" dirty="0"/>
              <a:t>	</a:t>
            </a:r>
            <a:r>
              <a:rPr lang="en-US" sz="3600" dirty="0"/>
              <a:t>Global Health → Global engagement and education</a:t>
            </a:r>
          </a:p>
          <a:p>
            <a:pPr marL="800100" lvl="1" indent="-228600">
              <a:lnSpc>
                <a:spcPct val="90000"/>
              </a:lnSpc>
              <a:spcAft>
                <a:spcPts val="600"/>
              </a:spcAft>
              <a:buFont typeface="Arial" panose="020B0604020202020204" pitchFamily="34" charset="0"/>
              <a:buChar char="•"/>
            </a:pPr>
            <a:r>
              <a:rPr lang="en-US" sz="3600" dirty="0"/>
              <a:t>	Leadership</a:t>
            </a:r>
          </a:p>
          <a:p>
            <a:pPr marL="800100" lvl="1" indent="-228600">
              <a:lnSpc>
                <a:spcPct val="90000"/>
              </a:lnSpc>
              <a:spcAft>
                <a:spcPts val="600"/>
              </a:spcAft>
              <a:buFont typeface="Arial" panose="020B0604020202020204" pitchFamily="34" charset="0"/>
              <a:buChar char="•"/>
            </a:pPr>
            <a:r>
              <a:rPr lang="en-US" sz="3600" dirty="0"/>
              <a:t>	Cultural Competency (Diversity, Equity, and Inclusion)</a:t>
            </a:r>
          </a:p>
          <a:p>
            <a:pPr marL="800100" lvl="1" indent="-228600">
              <a:lnSpc>
                <a:spcPct val="90000"/>
              </a:lnSpc>
              <a:spcAft>
                <a:spcPts val="600"/>
              </a:spcAft>
              <a:buFont typeface="Arial" panose="020B0604020202020204" pitchFamily="34" charset="0"/>
              <a:buChar char="•"/>
            </a:pPr>
            <a:r>
              <a:rPr lang="en-US" sz="3600" dirty="0"/>
              <a:t>	Ethics and Integrity</a:t>
            </a:r>
          </a:p>
        </p:txBody>
      </p:sp>
      <p:sp>
        <p:nvSpPr>
          <p:cNvPr id="4" name="Down Arrow 3">
            <a:extLst>
              <a:ext uri="{FF2B5EF4-FFF2-40B4-BE49-F238E27FC236}">
                <a16:creationId xmlns:a16="http://schemas.microsoft.com/office/drawing/2014/main" id="{4A03B63F-DC6C-D844-976F-3176B2261153}"/>
              </a:ext>
            </a:extLst>
          </p:cNvPr>
          <p:cNvSpPr/>
          <p:nvPr/>
        </p:nvSpPr>
        <p:spPr>
          <a:xfrm rot="17042821" flipV="1">
            <a:off x="5372714" y="5313227"/>
            <a:ext cx="484632" cy="8703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1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E63E8F3-9CCD-794C-BBA1-C91ED13C4D40}"/>
              </a:ext>
            </a:extLst>
          </p:cNvPr>
          <p:cNvSpPr>
            <a:spLocks noGrp="1"/>
          </p:cNvSpPr>
          <p:nvPr>
            <p:ph type="title"/>
          </p:nvPr>
        </p:nvSpPr>
        <p:spPr>
          <a:xfrm>
            <a:off x="586075" y="348865"/>
            <a:ext cx="11129675" cy="1576446"/>
          </a:xfrm>
        </p:spPr>
        <p:txBody>
          <a:bodyPr anchor="ctr">
            <a:normAutofit/>
          </a:bodyPr>
          <a:lstStyle/>
          <a:p>
            <a:pPr algn="ctr"/>
            <a:r>
              <a:rPr lang="en-US" sz="5400" dirty="0">
                <a:solidFill>
                  <a:srgbClr val="FFFFFF"/>
                </a:solidFill>
              </a:rPr>
              <a:t>Institutional Learning outcomes</a:t>
            </a:r>
            <a:r>
              <a:rPr lang="en-US" sz="3400" dirty="0">
                <a:solidFill>
                  <a:srgbClr val="FFFFFF"/>
                </a:solidFill>
              </a:rPr>
              <a:t/>
            </a:r>
            <a:br>
              <a:rPr lang="en-US" sz="3400" dirty="0">
                <a:solidFill>
                  <a:srgbClr val="FFFFFF"/>
                </a:solidFill>
              </a:rPr>
            </a:br>
            <a:r>
              <a:rPr lang="en-US" sz="3400" dirty="0">
                <a:solidFill>
                  <a:srgbClr val="FFFFFF"/>
                </a:solidFill>
              </a:rPr>
              <a:t>By the time of graduation, the student will be able to:</a:t>
            </a:r>
          </a:p>
        </p:txBody>
      </p:sp>
      <p:sp>
        <p:nvSpPr>
          <p:cNvPr id="5" name="Content Placeholder 4">
            <a:extLst>
              <a:ext uri="{FF2B5EF4-FFF2-40B4-BE49-F238E27FC236}">
                <a16:creationId xmlns:a16="http://schemas.microsoft.com/office/drawing/2014/main" id="{8FEEDEF3-A204-B448-846A-5C1A0AC1230F}"/>
              </a:ext>
            </a:extLst>
          </p:cNvPr>
          <p:cNvSpPr>
            <a:spLocks noGrp="1"/>
          </p:cNvSpPr>
          <p:nvPr>
            <p:ph idx="1"/>
          </p:nvPr>
        </p:nvSpPr>
        <p:spPr>
          <a:xfrm>
            <a:off x="586075" y="2434217"/>
            <a:ext cx="7496744" cy="4351338"/>
          </a:xfrm>
        </p:spPr>
        <p:txBody>
          <a:bodyPr>
            <a:normAutofit/>
          </a:bodyPr>
          <a:lstStyle/>
          <a:p>
            <a:pPr lvl="0"/>
            <a:r>
              <a:rPr lang="en-US" sz="3200" dirty="0"/>
              <a:t>Demonstrate honesty, trust, and respect in Academic (plagiarism, research ethics) and civil affairs</a:t>
            </a:r>
          </a:p>
          <a:p>
            <a:endParaRPr lang="en-US" sz="3200" dirty="0"/>
          </a:p>
          <a:p>
            <a:pPr lvl="0"/>
            <a:r>
              <a:rPr lang="en-US" sz="3200" dirty="0"/>
              <a:t>Appreciate different perspectives and able to operate with civility in a complex world that involves changing social institutions and diverse world views</a:t>
            </a:r>
          </a:p>
          <a:p>
            <a:endParaRPr lang="en-US" dirty="0"/>
          </a:p>
        </p:txBody>
      </p:sp>
      <p:sp>
        <p:nvSpPr>
          <p:cNvPr id="15" name="TextBox 14">
            <a:extLst>
              <a:ext uri="{FF2B5EF4-FFF2-40B4-BE49-F238E27FC236}">
                <a16:creationId xmlns:a16="http://schemas.microsoft.com/office/drawing/2014/main" id="{9BDCA50B-67B0-294B-8DF5-178187D8F055}"/>
              </a:ext>
            </a:extLst>
          </p:cNvPr>
          <p:cNvSpPr txBox="1"/>
          <p:nvPr/>
        </p:nvSpPr>
        <p:spPr>
          <a:xfrm>
            <a:off x="9286874" y="2402529"/>
            <a:ext cx="2686051" cy="3046988"/>
          </a:xfrm>
          <a:prstGeom prst="rect">
            <a:avLst/>
          </a:prstGeom>
          <a:noFill/>
        </p:spPr>
        <p:txBody>
          <a:bodyPr wrap="square" rtlCol="0">
            <a:spAutoFit/>
          </a:bodyPr>
          <a:lstStyle/>
          <a:p>
            <a:endParaRPr lang="en-US" sz="3200" dirty="0"/>
          </a:p>
          <a:p>
            <a:pPr algn="ctr"/>
            <a:r>
              <a:rPr lang="en-US" sz="3200" dirty="0"/>
              <a:t>Integrity</a:t>
            </a:r>
          </a:p>
          <a:p>
            <a:pPr algn="ctr"/>
            <a:endParaRPr lang="en-US" sz="3200" dirty="0"/>
          </a:p>
          <a:p>
            <a:pPr algn="ctr"/>
            <a:endParaRPr lang="en-US" sz="3200" dirty="0"/>
          </a:p>
          <a:p>
            <a:pPr algn="ctr"/>
            <a:r>
              <a:rPr lang="en-US" sz="3200" dirty="0"/>
              <a:t>Social Responsibility</a:t>
            </a:r>
          </a:p>
        </p:txBody>
      </p:sp>
    </p:spTree>
    <p:extLst>
      <p:ext uri="{BB962C8B-B14F-4D97-AF65-F5344CB8AC3E}">
        <p14:creationId xmlns:p14="http://schemas.microsoft.com/office/powerpoint/2010/main" val="3417945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153104D-813A-7141-8F98-250998780FF9}"/>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HOW WILL ILOs BE MEASURED?</a:t>
            </a:r>
          </a:p>
        </p:txBody>
      </p:sp>
      <p:graphicFrame>
        <p:nvGraphicFramePr>
          <p:cNvPr id="5" name="Content Placeholder 2">
            <a:extLst>
              <a:ext uri="{FF2B5EF4-FFF2-40B4-BE49-F238E27FC236}">
                <a16:creationId xmlns:a16="http://schemas.microsoft.com/office/drawing/2014/main" id="{8E573B4F-CA50-4B75-B7B0-BF4E3E586993}"/>
              </a:ext>
            </a:extLst>
          </p:cNvPr>
          <p:cNvGraphicFramePr>
            <a:graphicFrameLocks noGrp="1"/>
          </p:cNvGraphicFramePr>
          <p:nvPr>
            <p:ph idx="1"/>
            <p:extLst>
              <p:ext uri="{D42A27DB-BD31-4B8C-83A1-F6EECF244321}">
                <p14:modId xmlns:p14="http://schemas.microsoft.com/office/powerpoint/2010/main" val="3664180634"/>
              </p:ext>
            </p:extLst>
          </p:nvPr>
        </p:nvGraphicFramePr>
        <p:xfrm>
          <a:off x="228600" y="1714500"/>
          <a:ext cx="11709400" cy="50164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2926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8EE07308-801C-4144-89F5-264D759AD1C8}"/>
              </a:ext>
            </a:extLst>
          </p:cNvPr>
          <p:cNvPicPr>
            <a:picLocks noChangeAspect="1"/>
          </p:cNvPicPr>
          <p:nvPr/>
        </p:nvPicPr>
        <p:blipFill>
          <a:blip r:embed="rId2"/>
          <a:stretch>
            <a:fillRect/>
          </a:stretch>
        </p:blipFill>
        <p:spPr>
          <a:xfrm>
            <a:off x="1871663" y="0"/>
            <a:ext cx="8272462" cy="4872037"/>
          </a:xfrm>
          <a:prstGeom prst="rect">
            <a:avLst/>
          </a:prstGeom>
        </p:spPr>
      </p:pic>
      <p:sp>
        <p:nvSpPr>
          <p:cNvPr id="6" name="TextBox 5">
            <a:extLst>
              <a:ext uri="{FF2B5EF4-FFF2-40B4-BE49-F238E27FC236}">
                <a16:creationId xmlns:a16="http://schemas.microsoft.com/office/drawing/2014/main" id="{C0CE131C-8A8D-7640-AA98-DB22EBA6C46E}"/>
              </a:ext>
            </a:extLst>
          </p:cNvPr>
          <p:cNvSpPr txBox="1"/>
          <p:nvPr/>
        </p:nvSpPr>
        <p:spPr>
          <a:xfrm>
            <a:off x="1525646" y="5246914"/>
            <a:ext cx="9140707" cy="584775"/>
          </a:xfrm>
          <a:prstGeom prst="rect">
            <a:avLst/>
          </a:prstGeom>
          <a:noFill/>
        </p:spPr>
        <p:txBody>
          <a:bodyPr wrap="none" rtlCol="0">
            <a:spAutoFit/>
          </a:bodyPr>
          <a:lstStyle/>
          <a:p>
            <a:r>
              <a:rPr lang="en-US" sz="3200" dirty="0"/>
              <a:t>Bloom’s Taxonomy:  Cognitive, Psychomotor, Affective</a:t>
            </a:r>
          </a:p>
        </p:txBody>
      </p:sp>
    </p:spTree>
    <p:extLst>
      <p:ext uri="{BB962C8B-B14F-4D97-AF65-F5344CB8AC3E}">
        <p14:creationId xmlns:p14="http://schemas.microsoft.com/office/powerpoint/2010/main" val="351881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199CA41-C52C-ED49-85E0-90D80D85355C}"/>
              </a:ext>
            </a:extLst>
          </p:cNvPr>
          <p:cNvSpPr/>
          <p:nvPr/>
        </p:nvSpPr>
        <p:spPr>
          <a:xfrm>
            <a:off x="1852247" y="2100106"/>
            <a:ext cx="866167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Institutional Learning Objectives</a:t>
            </a:r>
          </a:p>
        </p:txBody>
      </p:sp>
      <p:sp>
        <p:nvSpPr>
          <p:cNvPr id="5" name="Rounded Rectangle 4">
            <a:extLst>
              <a:ext uri="{FF2B5EF4-FFF2-40B4-BE49-F238E27FC236}">
                <a16:creationId xmlns:a16="http://schemas.microsoft.com/office/drawing/2014/main" id="{3D437584-E481-8E4A-9430-254E53BDF2C1}"/>
              </a:ext>
            </a:extLst>
          </p:cNvPr>
          <p:cNvSpPr/>
          <p:nvPr/>
        </p:nvSpPr>
        <p:spPr>
          <a:xfrm>
            <a:off x="1852247" y="3709517"/>
            <a:ext cx="390545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Courses</a:t>
            </a:r>
          </a:p>
        </p:txBody>
      </p:sp>
      <p:sp>
        <p:nvSpPr>
          <p:cNvPr id="6" name="Rounded Rectangle 5">
            <a:extLst>
              <a:ext uri="{FF2B5EF4-FFF2-40B4-BE49-F238E27FC236}">
                <a16:creationId xmlns:a16="http://schemas.microsoft.com/office/drawing/2014/main" id="{E45DF58B-FAC5-9F46-A9C0-1FE51931C0C8}"/>
              </a:ext>
            </a:extLst>
          </p:cNvPr>
          <p:cNvSpPr/>
          <p:nvPr/>
        </p:nvSpPr>
        <p:spPr>
          <a:xfrm>
            <a:off x="1852247" y="5318928"/>
            <a:ext cx="866167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Assessment</a:t>
            </a:r>
          </a:p>
        </p:txBody>
      </p:sp>
      <p:sp>
        <p:nvSpPr>
          <p:cNvPr id="7" name="Rounded Rectangle 6">
            <a:extLst>
              <a:ext uri="{FF2B5EF4-FFF2-40B4-BE49-F238E27FC236}">
                <a16:creationId xmlns:a16="http://schemas.microsoft.com/office/drawing/2014/main" id="{6A0A8BA6-AD56-2741-B5CA-124C417ED872}"/>
              </a:ext>
            </a:extLst>
          </p:cNvPr>
          <p:cNvSpPr/>
          <p:nvPr/>
        </p:nvSpPr>
        <p:spPr>
          <a:xfrm>
            <a:off x="1852247" y="366764"/>
            <a:ext cx="866167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Institution Core Values</a:t>
            </a:r>
          </a:p>
        </p:txBody>
      </p:sp>
      <p:sp>
        <p:nvSpPr>
          <p:cNvPr id="8" name="Rounded Rectangle 7">
            <a:extLst>
              <a:ext uri="{FF2B5EF4-FFF2-40B4-BE49-F238E27FC236}">
                <a16:creationId xmlns:a16="http://schemas.microsoft.com/office/drawing/2014/main" id="{4261D2AC-BB88-FC45-BBE7-448D4826A62A}"/>
              </a:ext>
            </a:extLst>
          </p:cNvPr>
          <p:cNvSpPr/>
          <p:nvPr/>
        </p:nvSpPr>
        <p:spPr>
          <a:xfrm>
            <a:off x="6816132" y="3709517"/>
            <a:ext cx="369779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Courses</a:t>
            </a:r>
          </a:p>
        </p:txBody>
      </p:sp>
      <p:sp>
        <p:nvSpPr>
          <p:cNvPr id="9" name="Down Arrow 8">
            <a:extLst>
              <a:ext uri="{FF2B5EF4-FFF2-40B4-BE49-F238E27FC236}">
                <a16:creationId xmlns:a16="http://schemas.microsoft.com/office/drawing/2014/main" id="{A5D2A6D1-AB76-BD4F-B1FB-947E6BCF7F2C}"/>
              </a:ext>
            </a:extLst>
          </p:cNvPr>
          <p:cNvSpPr/>
          <p:nvPr/>
        </p:nvSpPr>
        <p:spPr>
          <a:xfrm>
            <a:off x="5853684" y="1281164"/>
            <a:ext cx="484632" cy="8189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a:extLst>
              <a:ext uri="{FF2B5EF4-FFF2-40B4-BE49-F238E27FC236}">
                <a16:creationId xmlns:a16="http://schemas.microsoft.com/office/drawing/2014/main" id="{6BBCED60-A41D-F646-ABD6-AC8557B79220}"/>
              </a:ext>
            </a:extLst>
          </p:cNvPr>
          <p:cNvSpPr/>
          <p:nvPr/>
        </p:nvSpPr>
        <p:spPr>
          <a:xfrm>
            <a:off x="3509289" y="3001106"/>
            <a:ext cx="484632" cy="7686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9525BA8F-245A-9946-99C4-608ECFFBB776}"/>
              </a:ext>
            </a:extLst>
          </p:cNvPr>
          <p:cNvSpPr/>
          <p:nvPr/>
        </p:nvSpPr>
        <p:spPr>
          <a:xfrm rot="19612344">
            <a:off x="3692380" y="4594447"/>
            <a:ext cx="484632" cy="8141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id="{14FCA952-6409-8A45-B8AF-672BAD8A1D43}"/>
              </a:ext>
            </a:extLst>
          </p:cNvPr>
          <p:cNvSpPr/>
          <p:nvPr/>
        </p:nvSpPr>
        <p:spPr>
          <a:xfrm rot="1319064">
            <a:off x="8260265" y="4591260"/>
            <a:ext cx="484632" cy="7603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98400EA3-6D53-2648-A4D0-BA425017296C}"/>
              </a:ext>
            </a:extLst>
          </p:cNvPr>
          <p:cNvSpPr/>
          <p:nvPr/>
        </p:nvSpPr>
        <p:spPr>
          <a:xfrm>
            <a:off x="8495882" y="3024553"/>
            <a:ext cx="484632" cy="7954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5380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4D9E2-BCCE-7346-BB0D-82B2780F7950}"/>
              </a:ext>
            </a:extLst>
          </p:cNvPr>
          <p:cNvSpPr>
            <a:spLocks noGrp="1"/>
          </p:cNvSpPr>
          <p:nvPr>
            <p:ph type="title"/>
          </p:nvPr>
        </p:nvSpPr>
        <p:spPr/>
        <p:txBody>
          <a:bodyPr>
            <a:normAutofit/>
          </a:bodyPr>
          <a:lstStyle/>
          <a:p>
            <a:pPr algn="ctr"/>
            <a:r>
              <a:rPr lang="en-US" sz="4800" dirty="0"/>
              <a:t>Institution’s Ethical Climate</a:t>
            </a:r>
          </a:p>
        </p:txBody>
      </p:sp>
      <p:pic>
        <p:nvPicPr>
          <p:cNvPr id="5" name="Content Placeholder 4" descr="Diagram&#10;&#10;Description automatically generated">
            <a:extLst>
              <a:ext uri="{FF2B5EF4-FFF2-40B4-BE49-F238E27FC236}">
                <a16:creationId xmlns:a16="http://schemas.microsoft.com/office/drawing/2014/main" id="{05AE75CE-ED58-5E46-863B-5D3BF7E22498}"/>
              </a:ext>
            </a:extLst>
          </p:cNvPr>
          <p:cNvPicPr>
            <a:picLocks noGrp="1" noChangeAspect="1"/>
          </p:cNvPicPr>
          <p:nvPr>
            <p:ph idx="1"/>
          </p:nvPr>
        </p:nvPicPr>
        <p:blipFill>
          <a:blip r:embed="rId2"/>
          <a:stretch>
            <a:fillRect/>
          </a:stretch>
        </p:blipFill>
        <p:spPr>
          <a:xfrm>
            <a:off x="3038768" y="1900237"/>
            <a:ext cx="6317664" cy="4351338"/>
          </a:xfrm>
        </p:spPr>
      </p:pic>
      <p:sp>
        <p:nvSpPr>
          <p:cNvPr id="6" name="Rectangle 5">
            <a:extLst>
              <a:ext uri="{FF2B5EF4-FFF2-40B4-BE49-F238E27FC236}">
                <a16:creationId xmlns:a16="http://schemas.microsoft.com/office/drawing/2014/main" id="{43454C31-BC6A-8849-8BE6-E56621C19EB4}"/>
              </a:ext>
            </a:extLst>
          </p:cNvPr>
          <p:cNvSpPr/>
          <p:nvPr/>
        </p:nvSpPr>
        <p:spPr>
          <a:xfrm>
            <a:off x="2476500" y="1690687"/>
            <a:ext cx="7569200" cy="4802187"/>
          </a:xfrm>
          <a:prstGeom prst="rect">
            <a:avLst/>
          </a:prstGeom>
          <a:noFill/>
          <a:ln w="762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7291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96E3C-E575-5440-B875-BBA2EA1C7468}"/>
              </a:ext>
            </a:extLst>
          </p:cNvPr>
          <p:cNvSpPr>
            <a:spLocks noGrp="1"/>
          </p:cNvSpPr>
          <p:nvPr>
            <p:ph type="title"/>
          </p:nvPr>
        </p:nvSpPr>
        <p:spPr>
          <a:xfrm>
            <a:off x="838200" y="365125"/>
            <a:ext cx="10515600" cy="1325563"/>
          </a:xfrm>
        </p:spPr>
        <p:txBody>
          <a:bodyPr>
            <a:normAutofit/>
          </a:bodyPr>
          <a:lstStyle/>
          <a:p>
            <a:r>
              <a:rPr lang="en-US" sz="5400" dirty="0"/>
              <a:t>Are students ethical?</a:t>
            </a:r>
          </a:p>
        </p:txBody>
      </p:sp>
      <p:graphicFrame>
        <p:nvGraphicFramePr>
          <p:cNvPr id="5" name="Content Placeholder 2">
            <a:extLst>
              <a:ext uri="{FF2B5EF4-FFF2-40B4-BE49-F238E27FC236}">
                <a16:creationId xmlns:a16="http://schemas.microsoft.com/office/drawing/2014/main" id="{B92AC067-E478-4448-ACCA-467701A97A89}"/>
              </a:ext>
            </a:extLst>
          </p:cNvPr>
          <p:cNvGraphicFramePr>
            <a:graphicFrameLocks noGrp="1"/>
          </p:cNvGraphicFramePr>
          <p:nvPr>
            <p:ph idx="1"/>
          </p:nvPr>
        </p:nvGraphicFramePr>
        <p:xfrm>
          <a:off x="264405" y="2228087"/>
          <a:ext cx="11924547"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13313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0C739-2AB3-194B-93EA-4C20AB4C34E6}"/>
              </a:ext>
            </a:extLst>
          </p:cNvPr>
          <p:cNvSpPr>
            <a:spLocks noGrp="1"/>
          </p:cNvSpPr>
          <p:nvPr>
            <p:ph type="title"/>
          </p:nvPr>
        </p:nvSpPr>
        <p:spPr>
          <a:xfrm>
            <a:off x="442913" y="466724"/>
            <a:ext cx="6929437" cy="957270"/>
          </a:xfrm>
        </p:spPr>
        <p:txBody>
          <a:bodyPr>
            <a:normAutofit fontScale="90000"/>
          </a:bodyPr>
          <a:lstStyle/>
          <a:p>
            <a:r>
              <a:rPr lang="en-US" sz="4000" dirty="0"/>
              <a:t>What Universities Owe Democracy</a:t>
            </a:r>
          </a:p>
        </p:txBody>
      </p:sp>
      <p:sp>
        <p:nvSpPr>
          <p:cNvPr id="3" name="Content Placeholder 2">
            <a:extLst>
              <a:ext uri="{FF2B5EF4-FFF2-40B4-BE49-F238E27FC236}">
                <a16:creationId xmlns:a16="http://schemas.microsoft.com/office/drawing/2014/main" id="{03FD1C3F-B36C-9446-97A0-07AA8591FCB7}"/>
              </a:ext>
            </a:extLst>
          </p:cNvPr>
          <p:cNvSpPr>
            <a:spLocks noGrp="1"/>
          </p:cNvSpPr>
          <p:nvPr>
            <p:ph idx="1"/>
          </p:nvPr>
        </p:nvSpPr>
        <p:spPr>
          <a:xfrm>
            <a:off x="836680" y="1314450"/>
            <a:ext cx="6002110" cy="5214938"/>
          </a:xfrm>
        </p:spPr>
        <p:txBody>
          <a:bodyPr>
            <a:normAutofit fontScale="92500" lnSpcReduction="10000"/>
          </a:bodyPr>
          <a:lstStyle/>
          <a:p>
            <a:r>
              <a:rPr lang="en-US" dirty="0"/>
              <a:t>“…at their best, universities serve as escalators for social mobility, educators for democratic citizenship, stewards of fact and expertise and forums for “purposeful pluralism” — the expression and contest of ideas.</a:t>
            </a:r>
          </a:p>
          <a:p>
            <a:endParaRPr lang="en-US" dirty="0"/>
          </a:p>
          <a:p>
            <a:r>
              <a:rPr lang="en-US" dirty="0"/>
              <a:t>“…our universities are failing at the task of educating students in the habits of a free mind. Instead, they are becoming islands of illiberal ideology and factories of moral certitude, more often at war with the values of liberal democracy than in their service.”           </a:t>
            </a:r>
            <a:r>
              <a:rPr lang="en-US" sz="1900" dirty="0"/>
              <a:t>Brent Stephens</a:t>
            </a:r>
            <a:endParaRPr lang="en-US" dirty="0"/>
          </a:p>
        </p:txBody>
      </p:sp>
      <p:pic>
        <p:nvPicPr>
          <p:cNvPr id="5" name="Picture 4" descr="Text&#10;&#10;Description automatically generated">
            <a:extLst>
              <a:ext uri="{FF2B5EF4-FFF2-40B4-BE49-F238E27FC236}">
                <a16:creationId xmlns:a16="http://schemas.microsoft.com/office/drawing/2014/main" id="{510A787D-00D4-FC41-A975-630F84D05357}"/>
              </a:ext>
            </a:extLst>
          </p:cNvPr>
          <p:cNvPicPr>
            <a:picLocks noChangeAspect="1"/>
          </p:cNvPicPr>
          <p:nvPr/>
        </p:nvPicPr>
        <p:blipFill rotWithShape="1">
          <a:blip r:embed="rId2"/>
          <a:srcRect l="284" r="2326"/>
          <a:stretch/>
        </p:blipFill>
        <p:spPr>
          <a:xfrm>
            <a:off x="7199440" y="209331"/>
            <a:ext cx="4992560" cy="6857990"/>
          </a:xfrm>
          <a:prstGeom prst="rect">
            <a:avLst/>
          </a:prstGeom>
          <a:effectLst/>
        </p:spPr>
      </p:pic>
    </p:spTree>
    <p:extLst>
      <p:ext uri="{BB962C8B-B14F-4D97-AF65-F5344CB8AC3E}">
        <p14:creationId xmlns:p14="http://schemas.microsoft.com/office/powerpoint/2010/main" val="392655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A9A72C66-78F6-B444-A0D5-4A22A5B78759}"/>
              </a:ext>
            </a:extLst>
          </p:cNvPr>
          <p:cNvPicPr>
            <a:picLocks noChangeAspect="1"/>
          </p:cNvPicPr>
          <p:nvPr/>
        </p:nvPicPr>
        <p:blipFill>
          <a:blip r:embed="rId2"/>
          <a:stretch>
            <a:fillRect/>
          </a:stretch>
        </p:blipFill>
        <p:spPr>
          <a:xfrm>
            <a:off x="488156" y="0"/>
            <a:ext cx="11215688" cy="4466824"/>
          </a:xfrm>
          <a:prstGeom prst="rect">
            <a:avLst/>
          </a:prstGeom>
        </p:spPr>
      </p:pic>
      <p:sp>
        <p:nvSpPr>
          <p:cNvPr id="4" name="TextBox 3">
            <a:extLst>
              <a:ext uri="{FF2B5EF4-FFF2-40B4-BE49-F238E27FC236}">
                <a16:creationId xmlns:a16="http://schemas.microsoft.com/office/drawing/2014/main" id="{4A5F63B0-3A96-6B4C-8EBE-8F205D8AC39F}"/>
              </a:ext>
            </a:extLst>
          </p:cNvPr>
          <p:cNvSpPr txBox="1"/>
          <p:nvPr/>
        </p:nvSpPr>
        <p:spPr>
          <a:xfrm>
            <a:off x="1410158" y="4560983"/>
            <a:ext cx="9149893" cy="2215991"/>
          </a:xfrm>
          <a:prstGeom prst="rect">
            <a:avLst/>
          </a:prstGeom>
          <a:noFill/>
        </p:spPr>
        <p:txBody>
          <a:bodyPr wrap="square" rtlCol="0">
            <a:spAutoFit/>
          </a:bodyPr>
          <a:lstStyle/>
          <a:p>
            <a:r>
              <a:rPr lang="en-US" sz="2400" dirty="0"/>
              <a:t>Research has focused on academic integrity in terms of students’ conduct in relation to university rules and procedures, whereas fewer studies examine student integrity more broadly. Of particular interest is whether students in higher education today conceptualize integrity as comprising such broader attributes as personal and social responsibility.</a:t>
            </a:r>
          </a:p>
          <a:p>
            <a:endParaRPr lang="en-US" dirty="0"/>
          </a:p>
        </p:txBody>
      </p:sp>
    </p:spTree>
    <p:extLst>
      <p:ext uri="{BB962C8B-B14F-4D97-AF65-F5344CB8AC3E}">
        <p14:creationId xmlns:p14="http://schemas.microsoft.com/office/powerpoint/2010/main" val="219333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0138CC-14A9-3647-8EEC-E228E68F198B}"/>
              </a:ext>
            </a:extLst>
          </p:cNvPr>
          <p:cNvSpPr>
            <a:spLocks noGrp="1"/>
          </p:cNvSpPr>
          <p:nvPr>
            <p:ph type="title"/>
          </p:nvPr>
        </p:nvSpPr>
        <p:spPr>
          <a:xfrm>
            <a:off x="585788" y="294538"/>
            <a:ext cx="10681763" cy="1033669"/>
          </a:xfrm>
        </p:spPr>
        <p:txBody>
          <a:bodyPr>
            <a:normAutofit/>
          </a:bodyPr>
          <a:lstStyle/>
          <a:p>
            <a:r>
              <a:rPr lang="en-US" sz="4800" dirty="0">
                <a:solidFill>
                  <a:srgbClr val="FFFFFF"/>
                </a:solidFill>
              </a:rPr>
              <a:t>Results</a:t>
            </a:r>
          </a:p>
        </p:txBody>
      </p:sp>
      <p:sp>
        <p:nvSpPr>
          <p:cNvPr id="3" name="Content Placeholder 2">
            <a:extLst>
              <a:ext uri="{FF2B5EF4-FFF2-40B4-BE49-F238E27FC236}">
                <a16:creationId xmlns:a16="http://schemas.microsoft.com/office/drawing/2014/main" id="{B5D556FE-A67D-0140-9509-766A0A567D51}"/>
              </a:ext>
            </a:extLst>
          </p:cNvPr>
          <p:cNvSpPr>
            <a:spLocks noGrp="1"/>
          </p:cNvSpPr>
          <p:nvPr>
            <p:ph idx="1"/>
          </p:nvPr>
        </p:nvSpPr>
        <p:spPr>
          <a:xfrm>
            <a:off x="225993" y="1885280"/>
            <a:ext cx="11966003" cy="4972720"/>
          </a:xfrm>
        </p:spPr>
        <p:txBody>
          <a:bodyPr anchor="ctr">
            <a:normAutofit/>
          </a:bodyPr>
          <a:lstStyle/>
          <a:p>
            <a:r>
              <a:rPr lang="en-US" dirty="0"/>
              <a:t>Integrity was predominantly taken as “not plagiarizing”, “not cheating”, and “completing tasks independently”.</a:t>
            </a:r>
          </a:p>
          <a:p>
            <a:pPr marL="0" indent="0">
              <a:buNone/>
            </a:pPr>
            <a:endParaRPr lang="en-US" dirty="0"/>
          </a:p>
          <a:p>
            <a:r>
              <a:rPr lang="en-US" dirty="0"/>
              <a:t>The survey also revealed further perceptions from a smaller group of students:</a:t>
            </a:r>
          </a:p>
          <a:p>
            <a:pPr lvl="1"/>
            <a:r>
              <a:rPr lang="en-US" sz="2800" dirty="0"/>
              <a:t>In an institution context:  “being honest with others”, “group work commitments”, “holding true to one’s beliefs”, “being honest with oneself”, “upholding a strong work ethic”.</a:t>
            </a:r>
          </a:p>
          <a:p>
            <a:pPr marL="457200" lvl="1" indent="0">
              <a:buNone/>
            </a:pPr>
            <a:endParaRPr lang="en-US" sz="2800" dirty="0"/>
          </a:p>
          <a:p>
            <a:pPr lvl="1"/>
            <a:r>
              <a:rPr lang="en-US" sz="2800" dirty="0"/>
              <a:t>In a workplace context, “power and responsibility and its implications”, “professionalism”, and “representing or being loyal to an organization”.</a:t>
            </a:r>
          </a:p>
          <a:p>
            <a:endParaRPr lang="en-US" sz="2000" dirty="0"/>
          </a:p>
        </p:txBody>
      </p:sp>
    </p:spTree>
    <p:extLst>
      <p:ext uri="{BB962C8B-B14F-4D97-AF65-F5344CB8AC3E}">
        <p14:creationId xmlns:p14="http://schemas.microsoft.com/office/powerpoint/2010/main" val="1521037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F7184C13-39B0-1440-BB63-A5A24A5E499D}"/>
              </a:ext>
            </a:extLst>
          </p:cNvPr>
          <p:cNvPicPr>
            <a:picLocks noChangeAspect="1"/>
          </p:cNvPicPr>
          <p:nvPr/>
        </p:nvPicPr>
        <p:blipFill>
          <a:blip r:embed="rId2"/>
          <a:stretch>
            <a:fillRect/>
          </a:stretch>
        </p:blipFill>
        <p:spPr>
          <a:xfrm>
            <a:off x="942975" y="457200"/>
            <a:ext cx="10207925" cy="5943600"/>
          </a:xfrm>
          <a:prstGeom prst="rect">
            <a:avLst/>
          </a:prstGeom>
        </p:spPr>
      </p:pic>
    </p:spTree>
    <p:extLst>
      <p:ext uri="{BB962C8B-B14F-4D97-AF65-F5344CB8AC3E}">
        <p14:creationId xmlns:p14="http://schemas.microsoft.com/office/powerpoint/2010/main" val="1191882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B8611-4DE4-AE4F-A086-EC004A335A94}"/>
              </a:ext>
            </a:extLst>
          </p:cNvPr>
          <p:cNvSpPr>
            <a:spLocks noGrp="1"/>
          </p:cNvSpPr>
          <p:nvPr>
            <p:ph type="title"/>
          </p:nvPr>
        </p:nvSpPr>
        <p:spPr>
          <a:xfrm>
            <a:off x="4965430" y="629268"/>
            <a:ext cx="6586491" cy="1286160"/>
          </a:xfrm>
        </p:spPr>
        <p:txBody>
          <a:bodyPr anchor="b">
            <a:normAutofit/>
          </a:bodyPr>
          <a:lstStyle/>
          <a:p>
            <a:r>
              <a:rPr lang="en-US" dirty="0"/>
              <a:t>Definition</a:t>
            </a:r>
          </a:p>
        </p:txBody>
      </p:sp>
      <p:sp>
        <p:nvSpPr>
          <p:cNvPr id="3" name="Content Placeholder 2">
            <a:extLst>
              <a:ext uri="{FF2B5EF4-FFF2-40B4-BE49-F238E27FC236}">
                <a16:creationId xmlns:a16="http://schemas.microsoft.com/office/drawing/2014/main" id="{C13610C1-5B13-FA4E-BC94-CCD16140A30F}"/>
              </a:ext>
            </a:extLst>
          </p:cNvPr>
          <p:cNvSpPr>
            <a:spLocks noGrp="1"/>
          </p:cNvSpPr>
          <p:nvPr>
            <p:ph idx="1"/>
          </p:nvPr>
        </p:nvSpPr>
        <p:spPr>
          <a:xfrm>
            <a:off x="4965431" y="2438400"/>
            <a:ext cx="6586489" cy="3785419"/>
          </a:xfrm>
        </p:spPr>
        <p:txBody>
          <a:bodyPr>
            <a:normAutofit/>
          </a:bodyPr>
          <a:lstStyle/>
          <a:p>
            <a:r>
              <a:rPr lang="en-US" sz="3200" dirty="0"/>
              <a:t>Academic institutions often define academic ethics &amp; integrity as intellectual honesty within academic work that is devoid of plagiarism, fabrication and dishonesty.</a:t>
            </a:r>
          </a:p>
          <a:p>
            <a:r>
              <a:rPr lang="en-US" sz="3200" dirty="0"/>
              <a:t>Minimalistic view</a:t>
            </a:r>
          </a:p>
        </p:txBody>
      </p:sp>
      <p:pic>
        <p:nvPicPr>
          <p:cNvPr id="5" name="Picture 4" descr="Glasses on top of a book">
            <a:extLst>
              <a:ext uri="{FF2B5EF4-FFF2-40B4-BE49-F238E27FC236}">
                <a16:creationId xmlns:a16="http://schemas.microsoft.com/office/drawing/2014/main" id="{3455EC3B-B990-462E-B835-D511AA0B8813}"/>
              </a:ext>
            </a:extLst>
          </p:cNvPr>
          <p:cNvPicPr>
            <a:picLocks noChangeAspect="1"/>
          </p:cNvPicPr>
          <p:nvPr/>
        </p:nvPicPr>
        <p:blipFill rotWithShape="1">
          <a:blip r:embed="rId2"/>
          <a:srcRect l="14943" r="40275"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E9E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032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6DB641C9-3D86-724A-8219-F5E3C8DE4FD3}"/>
              </a:ext>
            </a:extLst>
          </p:cNvPr>
          <p:cNvPicPr>
            <a:picLocks noChangeAspect="1"/>
          </p:cNvPicPr>
          <p:nvPr/>
        </p:nvPicPr>
        <p:blipFill>
          <a:blip r:embed="rId2"/>
          <a:stretch>
            <a:fillRect/>
          </a:stretch>
        </p:blipFill>
        <p:spPr>
          <a:xfrm>
            <a:off x="139700" y="787400"/>
            <a:ext cx="11912600" cy="5283200"/>
          </a:xfrm>
          <a:prstGeom prst="rect">
            <a:avLst/>
          </a:prstGeom>
        </p:spPr>
      </p:pic>
    </p:spTree>
    <p:extLst>
      <p:ext uri="{BB962C8B-B14F-4D97-AF65-F5344CB8AC3E}">
        <p14:creationId xmlns:p14="http://schemas.microsoft.com/office/powerpoint/2010/main" val="18451753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83412953-F9F0-3641-8CC4-F85291377E4A}"/>
              </a:ext>
            </a:extLst>
          </p:cNvPr>
          <p:cNvPicPr>
            <a:picLocks noChangeAspect="1"/>
          </p:cNvPicPr>
          <p:nvPr/>
        </p:nvPicPr>
        <p:blipFill>
          <a:blip r:embed="rId2"/>
          <a:stretch>
            <a:fillRect/>
          </a:stretch>
        </p:blipFill>
        <p:spPr>
          <a:xfrm>
            <a:off x="700088" y="557213"/>
            <a:ext cx="10858500" cy="5915025"/>
          </a:xfrm>
          <a:prstGeom prst="rect">
            <a:avLst/>
          </a:prstGeom>
        </p:spPr>
      </p:pic>
    </p:spTree>
    <p:extLst>
      <p:ext uri="{BB962C8B-B14F-4D97-AF65-F5344CB8AC3E}">
        <p14:creationId xmlns:p14="http://schemas.microsoft.com/office/powerpoint/2010/main" val="3414499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4">
            <a:extLst>
              <a:ext uri="{FF2B5EF4-FFF2-40B4-BE49-F238E27FC236}">
                <a16:creationId xmlns:a16="http://schemas.microsoft.com/office/drawing/2014/main" id="{A8384FB5-9ADC-4DDC-881B-597D56F5B1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6">
            <a:extLst>
              <a:ext uri="{FF2B5EF4-FFF2-40B4-BE49-F238E27FC236}">
                <a16:creationId xmlns:a16="http://schemas.microsoft.com/office/drawing/2014/main" id="{1199E1B1-A8C0-4FE8-A5A8-1CB41D69F8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8">
            <a:extLst>
              <a:ext uri="{FF2B5EF4-FFF2-40B4-BE49-F238E27FC236}">
                <a16:creationId xmlns:a16="http://schemas.microsoft.com/office/drawing/2014/main" id="{84A8DE83-DE75-4B41-9DB4-A7EC0B0DEC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7009A0A-BEF5-4EAC-AF15-E4F9F002E2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75305C8-8478-1440-A845-0F5492DBCD70}"/>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Campus-wide course?</a:t>
            </a:r>
          </a:p>
        </p:txBody>
      </p:sp>
      <p:pic>
        <p:nvPicPr>
          <p:cNvPr id="10" name="Picture 9" descr="Text, letter&#10;&#10;Description automatically generated">
            <a:extLst>
              <a:ext uri="{FF2B5EF4-FFF2-40B4-BE49-F238E27FC236}">
                <a16:creationId xmlns:a16="http://schemas.microsoft.com/office/drawing/2014/main" id="{D07A5D8C-1F34-D94F-B754-79778AF0127B}"/>
              </a:ext>
            </a:extLst>
          </p:cNvPr>
          <p:cNvPicPr>
            <a:picLocks noChangeAspect="1"/>
          </p:cNvPicPr>
          <p:nvPr/>
        </p:nvPicPr>
        <p:blipFill>
          <a:blip r:embed="rId2"/>
          <a:stretch>
            <a:fillRect/>
          </a:stretch>
        </p:blipFill>
        <p:spPr>
          <a:xfrm>
            <a:off x="432225" y="2762270"/>
            <a:ext cx="11327549" cy="2860205"/>
          </a:xfrm>
          <a:prstGeom prst="rect">
            <a:avLst/>
          </a:prstGeom>
        </p:spPr>
      </p:pic>
    </p:spTree>
    <p:extLst>
      <p:ext uri="{BB962C8B-B14F-4D97-AF65-F5344CB8AC3E}">
        <p14:creationId xmlns:p14="http://schemas.microsoft.com/office/powerpoint/2010/main" val="39210988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 letter&#10;&#10;Description automatically generated">
            <a:extLst>
              <a:ext uri="{FF2B5EF4-FFF2-40B4-BE49-F238E27FC236}">
                <a16:creationId xmlns:a16="http://schemas.microsoft.com/office/drawing/2014/main" id="{761C11B2-B7CA-AE47-B4DB-8EB4ED3DEEC5}"/>
              </a:ext>
            </a:extLst>
          </p:cNvPr>
          <p:cNvPicPr>
            <a:picLocks noChangeAspect="1"/>
          </p:cNvPicPr>
          <p:nvPr/>
        </p:nvPicPr>
        <p:blipFill>
          <a:blip r:embed="rId2"/>
          <a:stretch>
            <a:fillRect/>
          </a:stretch>
        </p:blipFill>
        <p:spPr>
          <a:xfrm>
            <a:off x="500063" y="485776"/>
            <a:ext cx="11044237" cy="5543550"/>
          </a:xfrm>
          <a:prstGeom prst="rect">
            <a:avLst/>
          </a:prstGeom>
        </p:spPr>
      </p:pic>
    </p:spTree>
    <p:extLst>
      <p:ext uri="{BB962C8B-B14F-4D97-AF65-F5344CB8AC3E}">
        <p14:creationId xmlns:p14="http://schemas.microsoft.com/office/powerpoint/2010/main" val="39963546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739CA5-F0F5-48E1-8E8C-F24B71827E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A5C82F-2505-9941-95B9-CAC9CF653927}"/>
              </a:ext>
            </a:extLst>
          </p:cNvPr>
          <p:cNvSpPr>
            <a:spLocks noGrp="1"/>
          </p:cNvSpPr>
          <p:nvPr>
            <p:ph type="title"/>
          </p:nvPr>
        </p:nvSpPr>
        <p:spPr>
          <a:xfrm>
            <a:off x="1417067" y="1019425"/>
            <a:ext cx="9357865" cy="709364"/>
          </a:xfrm>
        </p:spPr>
        <p:txBody>
          <a:bodyPr>
            <a:normAutofit/>
          </a:bodyPr>
          <a:lstStyle/>
          <a:p>
            <a:r>
              <a:rPr lang="en-US" sz="4000" dirty="0"/>
              <a:t>10-Step Model</a:t>
            </a:r>
          </a:p>
        </p:txBody>
      </p:sp>
      <p:sp>
        <p:nvSpPr>
          <p:cNvPr id="3" name="Content Placeholder 2">
            <a:extLst>
              <a:ext uri="{FF2B5EF4-FFF2-40B4-BE49-F238E27FC236}">
                <a16:creationId xmlns:a16="http://schemas.microsoft.com/office/drawing/2014/main" id="{CBB1C6B7-C62D-B84F-83EC-06D312450636}"/>
              </a:ext>
            </a:extLst>
          </p:cNvPr>
          <p:cNvSpPr>
            <a:spLocks noGrp="1"/>
          </p:cNvSpPr>
          <p:nvPr>
            <p:ph sz="half" idx="1"/>
          </p:nvPr>
        </p:nvSpPr>
        <p:spPr>
          <a:xfrm>
            <a:off x="1095789" y="1788105"/>
            <a:ext cx="5010561" cy="3613290"/>
          </a:xfrm>
        </p:spPr>
        <p:txBody>
          <a:bodyPr>
            <a:normAutofit/>
          </a:bodyPr>
          <a:lstStyle/>
          <a:p>
            <a:r>
              <a:rPr lang="en-US" sz="2400" dirty="0"/>
              <a:t>Articulation of a clear  and vision mission</a:t>
            </a:r>
          </a:p>
          <a:p>
            <a:r>
              <a:rPr lang="en-US" sz="2400" dirty="0"/>
              <a:t>Orientation and training of faculty</a:t>
            </a:r>
          </a:p>
          <a:p>
            <a:r>
              <a:rPr lang="en-US" sz="2400" dirty="0"/>
              <a:t>Explanation and clarification of policies</a:t>
            </a:r>
          </a:p>
          <a:p>
            <a:r>
              <a:rPr lang="en-US" sz="2400" dirty="0"/>
              <a:t>Implementation of a just process for addressing violations</a:t>
            </a:r>
          </a:p>
          <a:p>
            <a:r>
              <a:rPr lang="en-US" sz="2400" dirty="0"/>
              <a:t>Attainment of student ownership</a:t>
            </a:r>
          </a:p>
        </p:txBody>
      </p:sp>
      <p:sp>
        <p:nvSpPr>
          <p:cNvPr id="4" name="Content Placeholder 3">
            <a:extLst>
              <a:ext uri="{FF2B5EF4-FFF2-40B4-BE49-F238E27FC236}">
                <a16:creationId xmlns:a16="http://schemas.microsoft.com/office/drawing/2014/main" id="{876A6DAD-278A-8541-93A2-E9F5ABCF89F7}"/>
              </a:ext>
            </a:extLst>
          </p:cNvPr>
          <p:cNvSpPr>
            <a:spLocks noGrp="1"/>
          </p:cNvSpPr>
          <p:nvPr>
            <p:ph sz="half" idx="2"/>
          </p:nvPr>
        </p:nvSpPr>
        <p:spPr>
          <a:xfrm>
            <a:off x="6256020" y="1728789"/>
            <a:ext cx="4840191" cy="3672606"/>
          </a:xfrm>
        </p:spPr>
        <p:txBody>
          <a:bodyPr>
            <a:normAutofit/>
          </a:bodyPr>
          <a:lstStyle/>
          <a:p>
            <a:r>
              <a:rPr lang="en-US" sz="2400" dirty="0"/>
              <a:t>Empowerment of students in education and enforcement</a:t>
            </a:r>
          </a:p>
          <a:p>
            <a:r>
              <a:rPr lang="en-US" sz="2400" dirty="0"/>
              <a:t>Maintenance of dialogue with stakeholders</a:t>
            </a:r>
          </a:p>
          <a:p>
            <a:r>
              <a:rPr lang="en-US" sz="2400" dirty="0"/>
              <a:t>Refinement of the ethics curriculum</a:t>
            </a:r>
          </a:p>
          <a:p>
            <a:r>
              <a:rPr lang="en-US" sz="2400" dirty="0"/>
              <a:t>Monitored enforcement</a:t>
            </a:r>
          </a:p>
          <a:p>
            <a:r>
              <a:rPr lang="en-US" sz="2400" dirty="0"/>
              <a:t>Evaluation of outcomes and communication of results.</a:t>
            </a:r>
          </a:p>
          <a:p>
            <a:endParaRPr lang="en-US" sz="1900" dirty="0"/>
          </a:p>
        </p:txBody>
      </p:sp>
    </p:spTree>
    <p:extLst>
      <p:ext uri="{BB962C8B-B14F-4D97-AF65-F5344CB8AC3E}">
        <p14:creationId xmlns:p14="http://schemas.microsoft.com/office/powerpoint/2010/main" val="4273904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64A-3BC9-2E42-95CF-67EF9C25791C}"/>
              </a:ext>
            </a:extLst>
          </p:cNvPr>
          <p:cNvSpPr>
            <a:spLocks noGrp="1"/>
          </p:cNvSpPr>
          <p:nvPr>
            <p:ph type="title"/>
          </p:nvPr>
        </p:nvSpPr>
        <p:spPr>
          <a:xfrm>
            <a:off x="635000" y="640823"/>
            <a:ext cx="3418659" cy="5583148"/>
          </a:xfrm>
        </p:spPr>
        <p:txBody>
          <a:bodyPr anchor="ctr">
            <a:normAutofit/>
          </a:bodyPr>
          <a:lstStyle/>
          <a:p>
            <a:r>
              <a:rPr lang="en-US" sz="5400" dirty="0"/>
              <a:t>Institution’s Goal</a:t>
            </a:r>
          </a:p>
        </p:txBody>
      </p:sp>
      <p:graphicFrame>
        <p:nvGraphicFramePr>
          <p:cNvPr id="5" name="Content Placeholder 2">
            <a:extLst>
              <a:ext uri="{FF2B5EF4-FFF2-40B4-BE49-F238E27FC236}">
                <a16:creationId xmlns:a16="http://schemas.microsoft.com/office/drawing/2014/main" id="{A3CB4187-16AC-4F92-85AA-D032A6C7FAC6}"/>
              </a:ext>
            </a:extLst>
          </p:cNvPr>
          <p:cNvGraphicFramePr>
            <a:graphicFrameLocks noGrp="1"/>
          </p:cNvGraphicFramePr>
          <p:nvPr>
            <p:ph idx="1"/>
          </p:nvPr>
        </p:nvGraphicFramePr>
        <p:xfrm>
          <a:off x="4341694" y="502105"/>
          <a:ext cx="7715758" cy="65293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52791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392CFB-625A-784B-9EA7-7D3BEEB10CCE}"/>
              </a:ext>
            </a:extLst>
          </p:cNvPr>
          <p:cNvSpPr>
            <a:spLocks noGrp="1"/>
          </p:cNvSpPr>
          <p:nvPr>
            <p:ph type="title"/>
          </p:nvPr>
        </p:nvSpPr>
        <p:spPr/>
        <p:txBody>
          <a:bodyPr/>
          <a:lstStyle/>
          <a:p>
            <a:r>
              <a:rPr lang="en-US" dirty="0"/>
              <a:t>Thank you!</a:t>
            </a:r>
          </a:p>
        </p:txBody>
      </p:sp>
      <p:pic>
        <p:nvPicPr>
          <p:cNvPr id="10" name="Picture 9" descr="A picture containing diagram&#10;&#10;Description automatically generated">
            <a:extLst>
              <a:ext uri="{FF2B5EF4-FFF2-40B4-BE49-F238E27FC236}">
                <a16:creationId xmlns:a16="http://schemas.microsoft.com/office/drawing/2014/main" id="{3D922122-2BC5-1740-807F-04C5F39C1487}"/>
              </a:ext>
            </a:extLst>
          </p:cNvPr>
          <p:cNvPicPr>
            <a:picLocks noChangeAspect="1"/>
          </p:cNvPicPr>
          <p:nvPr/>
        </p:nvPicPr>
        <p:blipFill>
          <a:blip r:embed="rId2"/>
          <a:stretch>
            <a:fillRect/>
          </a:stretch>
        </p:blipFill>
        <p:spPr>
          <a:xfrm>
            <a:off x="3814764" y="1500188"/>
            <a:ext cx="5286374" cy="4300537"/>
          </a:xfrm>
          <a:prstGeom prst="rect">
            <a:avLst/>
          </a:prstGeom>
        </p:spPr>
      </p:pic>
    </p:spTree>
    <p:extLst>
      <p:ext uri="{BB962C8B-B14F-4D97-AF65-F5344CB8AC3E}">
        <p14:creationId xmlns:p14="http://schemas.microsoft.com/office/powerpoint/2010/main" val="3819863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1AB31-5DAD-994E-9626-A0CDBA809D2A}"/>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01D9C64D-3D14-D24B-8F02-1588AF643A43}"/>
              </a:ext>
            </a:extLst>
          </p:cNvPr>
          <p:cNvSpPr>
            <a:spLocks noGrp="1"/>
          </p:cNvSpPr>
          <p:nvPr>
            <p:ph idx="1"/>
          </p:nvPr>
        </p:nvSpPr>
        <p:spPr/>
        <p:txBody>
          <a:bodyPr/>
          <a:lstStyle/>
          <a:p>
            <a:r>
              <a:rPr lang="en-US" dirty="0"/>
              <a:t>https://</a:t>
            </a:r>
            <a:r>
              <a:rPr lang="en-US" dirty="0" err="1"/>
              <a:t>www.unodc.org</a:t>
            </a:r>
            <a:r>
              <a:rPr lang="en-US" dirty="0"/>
              <a:t>/e4j/</a:t>
            </a:r>
            <a:r>
              <a:rPr lang="en-US" dirty="0" err="1"/>
              <a:t>en</a:t>
            </a:r>
            <a:r>
              <a:rPr lang="en-US" dirty="0"/>
              <a:t>/integrity-ethics/module-1/additional-teaching-</a:t>
            </a:r>
            <a:r>
              <a:rPr lang="en-US" dirty="0" err="1"/>
              <a:t>tools.html</a:t>
            </a:r>
            <a:r>
              <a:rPr lang="en-US" dirty="0"/>
              <a:t>;</a:t>
            </a:r>
            <a:br>
              <a:rPr lang="en-US" dirty="0"/>
            </a:br>
            <a:r>
              <a:rPr lang="en-US" dirty="0"/>
              <a:t>https://</a:t>
            </a:r>
            <a:r>
              <a:rPr lang="en-US" dirty="0" err="1"/>
              <a:t>www.craftonhills.edu</a:t>
            </a:r>
            <a:r>
              <a:rPr lang="en-US" dirty="0"/>
              <a:t>/~/media/Files/SBCCD/CHC/About%20CHC/Research%20and%20Planning/ILO%20Final.pdf</a:t>
            </a:r>
          </a:p>
        </p:txBody>
      </p:sp>
    </p:spTree>
    <p:extLst>
      <p:ext uri="{BB962C8B-B14F-4D97-AF65-F5344CB8AC3E}">
        <p14:creationId xmlns:p14="http://schemas.microsoft.com/office/powerpoint/2010/main" val="2389040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13513-7BD3-D14F-946F-FA927753B498}"/>
              </a:ext>
            </a:extLst>
          </p:cNvPr>
          <p:cNvSpPr>
            <a:spLocks noGrp="1"/>
          </p:cNvSpPr>
          <p:nvPr>
            <p:ph type="title"/>
          </p:nvPr>
        </p:nvSpPr>
        <p:spPr>
          <a:xfrm>
            <a:off x="4965431" y="496918"/>
            <a:ext cx="6993208" cy="1286160"/>
          </a:xfrm>
        </p:spPr>
        <p:txBody>
          <a:bodyPr anchor="b">
            <a:normAutofit fontScale="90000"/>
          </a:bodyPr>
          <a:lstStyle/>
          <a:p>
            <a:pPr algn="ctr"/>
            <a:r>
              <a:rPr lang="en-US" dirty="0"/>
              <a:t>University of Maryland Baltimore</a:t>
            </a:r>
            <a:br>
              <a:rPr lang="en-US" dirty="0"/>
            </a:br>
            <a:r>
              <a:rPr lang="en-US" dirty="0"/>
              <a:t>Core Values</a:t>
            </a:r>
          </a:p>
        </p:txBody>
      </p:sp>
      <p:sp>
        <p:nvSpPr>
          <p:cNvPr id="3" name="Content Placeholder 2">
            <a:extLst>
              <a:ext uri="{FF2B5EF4-FFF2-40B4-BE49-F238E27FC236}">
                <a16:creationId xmlns:a16="http://schemas.microsoft.com/office/drawing/2014/main" id="{07FE7516-BC2E-124F-BA1D-61D4BAF2507A}"/>
              </a:ext>
            </a:extLst>
          </p:cNvPr>
          <p:cNvSpPr>
            <a:spLocks noGrp="1"/>
          </p:cNvSpPr>
          <p:nvPr>
            <p:ph idx="1"/>
          </p:nvPr>
        </p:nvSpPr>
        <p:spPr>
          <a:xfrm>
            <a:off x="4043363" y="1783078"/>
            <a:ext cx="8042141" cy="5074922"/>
          </a:xfrm>
        </p:spPr>
        <p:txBody>
          <a:bodyPr>
            <a:normAutofit fontScale="77500" lnSpcReduction="20000"/>
          </a:bodyPr>
          <a:lstStyle/>
          <a:p>
            <a:r>
              <a:rPr lang="en-US" sz="3400" b="1" dirty="0"/>
              <a:t>Respect and Integrity:</a:t>
            </a:r>
            <a:r>
              <a:rPr lang="en-US" sz="3400" dirty="0"/>
              <a:t> We value each other and hold ourselves accountable for acting ethically and transparently using compassion and empathy.</a:t>
            </a:r>
          </a:p>
          <a:p>
            <a:endParaRPr lang="en-US" sz="3400" b="1" dirty="0"/>
          </a:p>
          <a:p>
            <a:r>
              <a:rPr lang="en-US" sz="3400" b="1" dirty="0"/>
              <a:t>Well-Being and Sustainability: </a:t>
            </a:r>
            <a:r>
              <a:rPr lang="en-US" sz="3400" dirty="0"/>
              <a:t>We care about the welfare of our people, planet, communities, and University.</a:t>
            </a:r>
          </a:p>
          <a:p>
            <a:endParaRPr lang="en-US" sz="3400" b="1" dirty="0"/>
          </a:p>
          <a:p>
            <a:r>
              <a:rPr lang="en-US" sz="3400" b="1" dirty="0"/>
              <a:t>Equity and Justice: </a:t>
            </a:r>
            <a:r>
              <a:rPr lang="en-US" sz="3400" dirty="0"/>
              <a:t>We embrace and are committed to diversity, and we value inclusive and just communities. We oppose racism and oppression in all forms.</a:t>
            </a:r>
          </a:p>
          <a:p>
            <a:endParaRPr lang="en-US" sz="3400" dirty="0"/>
          </a:p>
          <a:p>
            <a:r>
              <a:rPr lang="en-US" sz="3400" b="1" dirty="0"/>
              <a:t>Innovation and Discovery:</a:t>
            </a:r>
            <a:r>
              <a:rPr lang="en-US" sz="3400" dirty="0"/>
              <a:t> We imagine and explore new and improved ways to accomplish our mission of education, research, clinical care and service.</a:t>
            </a:r>
          </a:p>
          <a:p>
            <a:pPr marL="0" indent="0">
              <a:buNone/>
            </a:pPr>
            <a:endParaRPr lang="en-US" sz="3200" dirty="0"/>
          </a:p>
        </p:txBody>
      </p:sp>
      <p:pic>
        <p:nvPicPr>
          <p:cNvPr id="5" name="Picture 4" descr="Abstract blurred public library with bookshelves">
            <a:extLst>
              <a:ext uri="{FF2B5EF4-FFF2-40B4-BE49-F238E27FC236}">
                <a16:creationId xmlns:a16="http://schemas.microsoft.com/office/drawing/2014/main" id="{6694F3DD-71B6-45EC-A0F0-B9363261A448}"/>
              </a:ext>
            </a:extLst>
          </p:cNvPr>
          <p:cNvPicPr>
            <a:picLocks noChangeAspect="1"/>
          </p:cNvPicPr>
          <p:nvPr/>
        </p:nvPicPr>
        <p:blipFill rotWithShape="1">
          <a:blip r:embed="rId2"/>
          <a:srcRect l="16271" r="38610" b="-1"/>
          <a:stretch/>
        </p:blipFill>
        <p:spPr>
          <a:xfrm>
            <a:off x="21" y="10"/>
            <a:ext cx="3886180"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3A96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9698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D3FA-2759-5B45-944E-BFDE78D1D0FC}"/>
              </a:ext>
            </a:extLst>
          </p:cNvPr>
          <p:cNvSpPr>
            <a:spLocks noGrp="1"/>
          </p:cNvSpPr>
          <p:nvPr>
            <p:ph type="title"/>
          </p:nvPr>
        </p:nvSpPr>
        <p:spPr>
          <a:xfrm>
            <a:off x="838200" y="367295"/>
            <a:ext cx="10515600" cy="954729"/>
          </a:xfrm>
        </p:spPr>
        <p:txBody>
          <a:bodyPr>
            <a:normAutofit fontScale="90000"/>
          </a:bodyPr>
          <a:lstStyle/>
          <a:p>
            <a:r>
              <a:rPr lang="en-US" dirty="0"/>
              <a:t>Importance of Ethics and Integrity – Several Levels</a:t>
            </a:r>
          </a:p>
        </p:txBody>
      </p:sp>
      <p:graphicFrame>
        <p:nvGraphicFramePr>
          <p:cNvPr id="6" name="Content Placeholder 2">
            <a:extLst>
              <a:ext uri="{FF2B5EF4-FFF2-40B4-BE49-F238E27FC236}">
                <a16:creationId xmlns:a16="http://schemas.microsoft.com/office/drawing/2014/main" id="{85F4DD50-B26B-4C30-955E-AE1B4BF3CAEA}"/>
              </a:ext>
            </a:extLst>
          </p:cNvPr>
          <p:cNvGraphicFramePr>
            <a:graphicFrameLocks noGrp="1"/>
          </p:cNvGraphicFramePr>
          <p:nvPr>
            <p:ph idx="1"/>
            <p:extLst>
              <p:ext uri="{D42A27DB-BD31-4B8C-83A1-F6EECF244321}">
                <p14:modId xmlns:p14="http://schemas.microsoft.com/office/powerpoint/2010/main" val="1591929952"/>
              </p:ext>
            </p:extLst>
          </p:nvPr>
        </p:nvGraphicFramePr>
        <p:xfrm>
          <a:off x="341523" y="1322024"/>
          <a:ext cx="11512625" cy="53541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0066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1">
            <a:extLst>
              <a:ext uri="{FF2B5EF4-FFF2-40B4-BE49-F238E27FC236}">
                <a16:creationId xmlns:a16="http://schemas.microsoft.com/office/drawing/2014/main" id="{F101B3CC-B49F-4CE0-B198-228D1D4285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Graphical user interface, application&#10;&#10;Description automatically generated">
            <a:extLst>
              <a:ext uri="{FF2B5EF4-FFF2-40B4-BE49-F238E27FC236}">
                <a16:creationId xmlns:a16="http://schemas.microsoft.com/office/drawing/2014/main" id="{B6FD3B91-627A-0844-84DB-6819379D4ABC}"/>
              </a:ext>
            </a:extLst>
          </p:cNvPr>
          <p:cNvPicPr>
            <a:picLocks noChangeAspect="1"/>
          </p:cNvPicPr>
          <p:nvPr/>
        </p:nvPicPr>
        <p:blipFill rotWithShape="1">
          <a:blip r:embed="rId2"/>
          <a:srcRect r="-1" b="2637"/>
          <a:stretch/>
        </p:blipFill>
        <p:spPr>
          <a:xfrm>
            <a:off x="321734" y="557189"/>
            <a:ext cx="4276956" cy="5743616"/>
          </a:xfrm>
          <a:prstGeom prst="rect">
            <a:avLst/>
          </a:prstGeom>
        </p:spPr>
      </p:pic>
      <p:pic>
        <p:nvPicPr>
          <p:cNvPr id="5" name="Picture 4" descr="Diagram&#10;&#10;Description automatically generated">
            <a:extLst>
              <a:ext uri="{FF2B5EF4-FFF2-40B4-BE49-F238E27FC236}">
                <a16:creationId xmlns:a16="http://schemas.microsoft.com/office/drawing/2014/main" id="{3E70C3C9-4264-0D44-B6BE-3B322403BE82}"/>
              </a:ext>
            </a:extLst>
          </p:cNvPr>
          <p:cNvPicPr>
            <a:picLocks noChangeAspect="1"/>
          </p:cNvPicPr>
          <p:nvPr/>
        </p:nvPicPr>
        <p:blipFill>
          <a:blip r:embed="rId3"/>
          <a:stretch>
            <a:fillRect/>
          </a:stretch>
        </p:blipFill>
        <p:spPr>
          <a:xfrm>
            <a:off x="4918900" y="1543050"/>
            <a:ext cx="6951365" cy="4757755"/>
          </a:xfrm>
          <a:prstGeom prst="rect">
            <a:avLst/>
          </a:prstGeom>
        </p:spPr>
      </p:pic>
      <p:sp>
        <p:nvSpPr>
          <p:cNvPr id="6" name="TextBox 5">
            <a:extLst>
              <a:ext uri="{FF2B5EF4-FFF2-40B4-BE49-F238E27FC236}">
                <a16:creationId xmlns:a16="http://schemas.microsoft.com/office/drawing/2014/main" id="{BA67A9F5-05FA-2C45-9EC1-1A2C55859760}"/>
              </a:ext>
            </a:extLst>
          </p:cNvPr>
          <p:cNvSpPr txBox="1"/>
          <p:nvPr/>
        </p:nvSpPr>
        <p:spPr>
          <a:xfrm>
            <a:off x="5029200" y="465832"/>
            <a:ext cx="6841065" cy="584775"/>
          </a:xfrm>
          <a:prstGeom prst="rect">
            <a:avLst/>
          </a:prstGeom>
          <a:noFill/>
        </p:spPr>
        <p:txBody>
          <a:bodyPr wrap="square" rtlCol="0">
            <a:spAutoFit/>
          </a:bodyPr>
          <a:lstStyle/>
          <a:p>
            <a:pPr algn="ctr"/>
            <a:r>
              <a:rPr lang="en-US" sz="3200" dirty="0"/>
              <a:t>Glaser’s Three Realm  of Ethics</a:t>
            </a:r>
          </a:p>
        </p:txBody>
      </p:sp>
    </p:spTree>
    <p:extLst>
      <p:ext uri="{BB962C8B-B14F-4D97-AF65-F5344CB8AC3E}">
        <p14:creationId xmlns:p14="http://schemas.microsoft.com/office/powerpoint/2010/main" val="568292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FCF07DA-72D7-9E4A-8CDF-4DD36D57D402}"/>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Beyond the Institution</a:t>
            </a:r>
          </a:p>
        </p:txBody>
      </p:sp>
      <p:graphicFrame>
        <p:nvGraphicFramePr>
          <p:cNvPr id="5" name="Content Placeholder 2">
            <a:extLst>
              <a:ext uri="{FF2B5EF4-FFF2-40B4-BE49-F238E27FC236}">
                <a16:creationId xmlns:a16="http://schemas.microsoft.com/office/drawing/2014/main" id="{767E5D94-CD11-4096-9745-F9A3BA5B6DA8}"/>
              </a:ext>
            </a:extLst>
          </p:cNvPr>
          <p:cNvGraphicFramePr>
            <a:graphicFrameLocks noGrp="1"/>
          </p:cNvGraphicFramePr>
          <p:nvPr>
            <p:ph idx="1"/>
            <p:extLst>
              <p:ext uri="{D42A27DB-BD31-4B8C-83A1-F6EECF244321}">
                <p14:modId xmlns:p14="http://schemas.microsoft.com/office/powerpoint/2010/main" val="1431068319"/>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2826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B7C43ECA-6D88-FC4F-9960-51DF9A5AAEF0}"/>
              </a:ext>
            </a:extLst>
          </p:cNvPr>
          <p:cNvPicPr>
            <a:picLocks noChangeAspect="1"/>
          </p:cNvPicPr>
          <p:nvPr/>
        </p:nvPicPr>
        <p:blipFill>
          <a:blip r:embed="rId2"/>
          <a:stretch>
            <a:fillRect/>
          </a:stretch>
        </p:blipFill>
        <p:spPr>
          <a:xfrm>
            <a:off x="606136" y="0"/>
            <a:ext cx="10979727" cy="6858000"/>
          </a:xfrm>
          <a:prstGeom prst="rect">
            <a:avLst/>
          </a:prstGeom>
        </p:spPr>
      </p:pic>
    </p:spTree>
    <p:extLst>
      <p:ext uri="{BB962C8B-B14F-4D97-AF65-F5344CB8AC3E}">
        <p14:creationId xmlns:p14="http://schemas.microsoft.com/office/powerpoint/2010/main" val="1567526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A9AEB31DECCE4DAC8FD68DB3B1E7C1" ma:contentTypeVersion="15" ma:contentTypeDescription="Create a new document." ma:contentTypeScope="" ma:versionID="2aac414e76a554835cd4537e9e56b064">
  <xsd:schema xmlns:xsd="http://www.w3.org/2001/XMLSchema" xmlns:xs="http://www.w3.org/2001/XMLSchema" xmlns:p="http://schemas.microsoft.com/office/2006/metadata/properties" xmlns:ns1="http://schemas.microsoft.com/sharepoint/v3" xmlns:ns3="3c156842-e5e0-4116-9ee5-a12c122bd811" xmlns:ns4="99c47926-5a1c-460b-8671-7d87320c08ae" targetNamespace="http://schemas.microsoft.com/office/2006/metadata/properties" ma:root="true" ma:fieldsID="c0b8957c8bde22bab4db5b71205b5d66" ns1:_="" ns3:_="" ns4:_="">
    <xsd:import namespace="http://schemas.microsoft.com/sharepoint/v3"/>
    <xsd:import namespace="3c156842-e5e0-4116-9ee5-a12c122bd811"/>
    <xsd:import namespace="99c47926-5a1c-460b-8671-7d87320c08ae"/>
    <xsd:element name="properties">
      <xsd:complexType>
        <xsd:sequence>
          <xsd:element name="documentManagement">
            <xsd:complexType>
              <xsd:all>
                <xsd:element ref="ns3:MediaServiceMetadata" minOccurs="0"/>
                <xsd:element ref="ns3:MediaServiceFastMetadata" minOccurs="0"/>
                <xsd:element ref="ns1:_ip_UnifiedCompliancePolicyProperties" minOccurs="0"/>
                <xsd:element ref="ns1:_ip_UnifiedCompliancePolicyUIActio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156842-e5e0-4116-9ee5-a12c122bd81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c47926-5a1c-460b-8671-7d87320c08ae"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SharingHintHash" ma:index="2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F3556AF1-889A-4C94-BB46-1E0CC48EAC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c156842-e5e0-4116-9ee5-a12c122bd811"/>
    <ds:schemaRef ds:uri="99c47926-5a1c-460b-8671-7d87320c08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A50722E-9FF4-44EB-B48F-F978943825B4}">
  <ds:schemaRefs>
    <ds:schemaRef ds:uri="http://schemas.microsoft.com/sharepoint/v3/contenttype/forms"/>
  </ds:schemaRefs>
</ds:datastoreItem>
</file>

<file path=customXml/itemProps3.xml><?xml version="1.0" encoding="utf-8"?>
<ds:datastoreItem xmlns:ds="http://schemas.openxmlformats.org/officeDocument/2006/customXml" ds:itemID="{9A364C7E-495E-47AA-BA2E-9C0FB64EE7D6}">
  <ds:schemaRefs>
    <ds:schemaRef ds:uri="http://purl.org/dc/terms/"/>
    <ds:schemaRef ds:uri="http://schemas.microsoft.com/office/2006/documentManagement/types"/>
    <ds:schemaRef ds:uri="3c156842-e5e0-4116-9ee5-a12c122bd811"/>
    <ds:schemaRef ds:uri="http://purl.org/dc/elements/1.1/"/>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99c47926-5a1c-460b-8671-7d87320c08a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3643</TotalTime>
  <Words>1201</Words>
  <Application>Microsoft Office PowerPoint</Application>
  <PresentationFormat>Widescreen</PresentationFormat>
  <Paragraphs>144</Paragraphs>
  <Slides>47</Slides>
  <Notes>0</Notes>
  <HiddenSlides>5</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Calibri Light</vt:lpstr>
      <vt:lpstr>Cambria Math</vt:lpstr>
      <vt:lpstr>Office Theme</vt:lpstr>
      <vt:lpstr>Ethics &amp; Integrity in Higher Education</vt:lpstr>
      <vt:lpstr>Major Points</vt:lpstr>
      <vt:lpstr>UMB proposed institutional learning outcomes:</vt:lpstr>
      <vt:lpstr>Definition</vt:lpstr>
      <vt:lpstr>University of Maryland Baltimore Core Values</vt:lpstr>
      <vt:lpstr>Importance of Ethics and Integrity – Several Levels</vt:lpstr>
      <vt:lpstr>PowerPoint Presentation</vt:lpstr>
      <vt:lpstr>Beyond the Institution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Students want to work for “good” companies</vt:lpstr>
      <vt:lpstr>Beyond the Institution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Institutional Learning Outcomes </vt:lpstr>
      <vt:lpstr>What is an ILO?</vt:lpstr>
      <vt:lpstr>Institutional Learning outcomes By the time of graduation, the student will be able to:</vt:lpstr>
      <vt:lpstr>Institutional Learning outcomes By the time of graduation, the student will be able to:</vt:lpstr>
      <vt:lpstr>HOW WILL ILOs BE MEASURED?</vt:lpstr>
      <vt:lpstr>PowerPoint Presentation</vt:lpstr>
      <vt:lpstr>PowerPoint Presentation</vt:lpstr>
      <vt:lpstr>Institution’s Ethical Climate</vt:lpstr>
      <vt:lpstr>Are students ethical?</vt:lpstr>
      <vt:lpstr>What Universities Owe Democracy</vt:lpstr>
      <vt:lpstr>PowerPoint Presentation</vt:lpstr>
      <vt:lpstr>Results</vt:lpstr>
      <vt:lpstr>PowerPoint Presentation</vt:lpstr>
      <vt:lpstr>PowerPoint Presentation</vt:lpstr>
      <vt:lpstr>PowerPoint Presentation</vt:lpstr>
      <vt:lpstr>Campus-wide course?</vt:lpstr>
      <vt:lpstr>PowerPoint Presentation</vt:lpstr>
      <vt:lpstr>10-Step Model</vt:lpstr>
      <vt:lpstr>Institution’s Goal</vt:lpstr>
      <vt:lpstr>Thank you!</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Academic Integrity in Higher Education</dc:title>
  <dc:creator>Silverman, Henry</dc:creator>
  <cp:lastModifiedBy>Matthews, Karen</cp:lastModifiedBy>
  <cp:revision>15</cp:revision>
  <dcterms:created xsi:type="dcterms:W3CDTF">2021-10-18T18:06:40Z</dcterms:created>
  <dcterms:modified xsi:type="dcterms:W3CDTF">2021-12-07T15:38:48Z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0x0101007DA9AEB31DECCE4DAC8FD68DB3B1E7C1</vt:lpwstr>
  </property>
</Properties>
</file>