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16"/>
  </p:notesMasterIdLst>
  <p:sldIdLst>
    <p:sldId id="256" r:id="rId5"/>
    <p:sldId id="272" r:id="rId6"/>
    <p:sldId id="271" r:id="rId7"/>
    <p:sldId id="277" r:id="rId8"/>
    <p:sldId id="275" r:id="rId9"/>
    <p:sldId id="276" r:id="rId10"/>
    <p:sldId id="261" r:id="rId11"/>
    <p:sldId id="267" r:id="rId12"/>
    <p:sldId id="268" r:id="rId13"/>
    <p:sldId id="270"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9" autoAdjust="0"/>
    <p:restoredTop sz="94660"/>
  </p:normalViewPr>
  <p:slideViewPr>
    <p:cSldViewPr snapToGrid="0">
      <p:cViewPr varScale="1">
        <p:scale>
          <a:sx n="65" d="100"/>
          <a:sy n="65" d="100"/>
        </p:scale>
        <p:origin x="6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80BE9F-2882-4B54-B3F0-046B63F6197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1CFBFA3-89A0-4EAA-B975-E8C9C4007D77}">
      <dgm:prSet/>
      <dgm:spPr/>
      <dgm:t>
        <a:bodyPr/>
        <a:lstStyle/>
        <a:p>
          <a:pPr>
            <a:lnSpc>
              <a:spcPct val="100000"/>
            </a:lnSpc>
          </a:pPr>
          <a:r>
            <a:rPr lang="en-US" i="1" u="none" dirty="0">
              <a:solidFill>
                <a:schemeClr val="tx1"/>
              </a:solidFill>
            </a:rPr>
            <a:t>The language is unclear : cultural competency and DEI are not </a:t>
          </a:r>
          <a:r>
            <a:rPr lang="en-US" i="1" dirty="0">
              <a:solidFill>
                <a:schemeClr val="tx1"/>
              </a:solidFill>
            </a:rPr>
            <a:t>completely congruent.</a:t>
          </a:r>
          <a:endParaRPr lang="en-US" i="1" u="none" dirty="0">
            <a:solidFill>
              <a:schemeClr val="tx1"/>
            </a:solidFill>
          </a:endParaRPr>
        </a:p>
      </dgm:t>
    </dgm:pt>
    <dgm:pt modelId="{EE13A98A-2B07-44AF-AEB7-425E986F9FFE}" type="parTrans" cxnId="{061384D3-3698-403E-A391-2A6ABCB262A3}">
      <dgm:prSet/>
      <dgm:spPr/>
      <dgm:t>
        <a:bodyPr/>
        <a:lstStyle/>
        <a:p>
          <a:endParaRPr lang="en-US"/>
        </a:p>
      </dgm:t>
    </dgm:pt>
    <dgm:pt modelId="{A2F30F7F-8951-4471-827D-7C558491285A}" type="sibTrans" cxnId="{061384D3-3698-403E-A391-2A6ABCB262A3}">
      <dgm:prSet/>
      <dgm:spPr/>
      <dgm:t>
        <a:bodyPr/>
        <a:lstStyle/>
        <a:p>
          <a:endParaRPr lang="en-US"/>
        </a:p>
      </dgm:t>
    </dgm:pt>
    <dgm:pt modelId="{85EC5B24-929D-4078-B881-3019BF9E8506}">
      <dgm:prSet/>
      <dgm:spPr/>
      <dgm:t>
        <a:bodyPr/>
        <a:lstStyle/>
        <a:p>
          <a:pPr algn="ctr">
            <a:lnSpc>
              <a:spcPct val="100000"/>
            </a:lnSpc>
          </a:pPr>
          <a:r>
            <a:rPr lang="en-US" i="1" dirty="0">
              <a:solidFill>
                <a:schemeClr val="tx1"/>
              </a:solidFill>
            </a:rPr>
            <a:t>How do we ensure students from under-represented groups are given agency to achieve the curricula despite the “deeply embedded systems” that many in our community face during their education?</a:t>
          </a:r>
          <a:endParaRPr lang="en-US" i="1" u="none" dirty="0">
            <a:solidFill>
              <a:schemeClr val="tx1"/>
            </a:solidFill>
          </a:endParaRPr>
        </a:p>
      </dgm:t>
    </dgm:pt>
    <dgm:pt modelId="{48D7DF89-809B-4AC0-B63C-8FBFD6A06EA1}" type="parTrans" cxnId="{96DE743E-D0B8-4264-9CBA-07F01BB54EF7}">
      <dgm:prSet/>
      <dgm:spPr/>
      <dgm:t>
        <a:bodyPr/>
        <a:lstStyle/>
        <a:p>
          <a:endParaRPr lang="en-US"/>
        </a:p>
      </dgm:t>
    </dgm:pt>
    <dgm:pt modelId="{C7AB00B4-5BE1-4B9E-BD62-8FDFD70FFD33}" type="sibTrans" cxnId="{96DE743E-D0B8-4264-9CBA-07F01BB54EF7}">
      <dgm:prSet/>
      <dgm:spPr/>
      <dgm:t>
        <a:bodyPr/>
        <a:lstStyle/>
        <a:p>
          <a:endParaRPr lang="en-US"/>
        </a:p>
      </dgm:t>
    </dgm:pt>
    <dgm:pt modelId="{2B3DA412-D929-401A-97A2-6A37B48AE21D}">
      <dgm:prSet/>
      <dgm:spPr/>
      <dgm:t>
        <a:bodyPr/>
        <a:lstStyle/>
        <a:p>
          <a:pPr algn="ctr">
            <a:lnSpc>
              <a:spcPct val="100000"/>
            </a:lnSpc>
            <a:buClrTx/>
            <a:buSzTx/>
            <a:buFontTx/>
            <a:buNone/>
          </a:pPr>
          <a:r>
            <a:rPr lang="en-US" i="1" u="none" dirty="0">
              <a:solidFill>
                <a:schemeClr val="tx1"/>
              </a:solidFill>
            </a:rPr>
            <a:t>How will these institutional learning outcomes in the cultural competence/DEI domain will overlay with the curricula across the university, especially in those schools that have accreditation standard?</a:t>
          </a:r>
          <a:endParaRPr lang="en-US" dirty="0">
            <a:solidFill>
              <a:schemeClr val="tx1"/>
            </a:solidFill>
          </a:endParaRPr>
        </a:p>
      </dgm:t>
    </dgm:pt>
    <dgm:pt modelId="{94DBC548-B234-4933-837E-ECCE220F291D}" type="parTrans" cxnId="{6B884315-2F00-49A2-B78E-093D18E5E99D}">
      <dgm:prSet/>
      <dgm:spPr/>
      <dgm:t>
        <a:bodyPr/>
        <a:lstStyle/>
        <a:p>
          <a:endParaRPr lang="en-US"/>
        </a:p>
      </dgm:t>
    </dgm:pt>
    <dgm:pt modelId="{9227CB3D-A46E-4657-BBD1-214F466A51E4}" type="sibTrans" cxnId="{6B884315-2F00-49A2-B78E-093D18E5E99D}">
      <dgm:prSet/>
      <dgm:spPr/>
      <dgm:t>
        <a:bodyPr/>
        <a:lstStyle/>
        <a:p>
          <a:endParaRPr lang="en-US"/>
        </a:p>
      </dgm:t>
    </dgm:pt>
    <dgm:pt modelId="{FCD2A989-3A51-4E1F-A1FB-B367A5EC9CF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i="1" u="none" dirty="0">
              <a:solidFill>
                <a:schemeClr val="tx1"/>
              </a:solidFill>
            </a:rPr>
            <a:t>What resources and support will be given to support the curricular changes, especially those that are related to accreditation standards or tied to accreditation?</a:t>
          </a:r>
          <a:endParaRPr lang="en-US" u="none" dirty="0">
            <a:solidFill>
              <a:schemeClr val="tx1"/>
            </a:solidFill>
          </a:endParaRPr>
        </a:p>
      </dgm:t>
    </dgm:pt>
    <dgm:pt modelId="{A678E618-08BC-4A09-A0C1-7710A3B56F0B}" type="parTrans" cxnId="{97971D6B-4FEC-4916-A555-B8A32856456A}">
      <dgm:prSet/>
      <dgm:spPr/>
      <dgm:t>
        <a:bodyPr/>
        <a:lstStyle/>
        <a:p>
          <a:endParaRPr lang="en-US"/>
        </a:p>
      </dgm:t>
    </dgm:pt>
    <dgm:pt modelId="{F901077C-6EE7-48AA-9C91-185B577EBAF8}" type="sibTrans" cxnId="{97971D6B-4FEC-4916-A555-B8A32856456A}">
      <dgm:prSet/>
      <dgm:spPr/>
      <dgm:t>
        <a:bodyPr/>
        <a:lstStyle/>
        <a:p>
          <a:endParaRPr lang="en-US"/>
        </a:p>
      </dgm:t>
    </dgm:pt>
    <dgm:pt modelId="{7782DE10-3C2E-4908-88C9-1106EF9EE033}" type="pres">
      <dgm:prSet presAssocID="{A580BE9F-2882-4B54-B3F0-046B63F6197E}" presName="diagram" presStyleCnt="0">
        <dgm:presLayoutVars>
          <dgm:dir/>
          <dgm:resizeHandles val="exact"/>
        </dgm:presLayoutVars>
      </dgm:prSet>
      <dgm:spPr/>
      <dgm:t>
        <a:bodyPr/>
        <a:lstStyle/>
        <a:p>
          <a:endParaRPr lang="en-US"/>
        </a:p>
      </dgm:t>
    </dgm:pt>
    <dgm:pt modelId="{2C3EECAC-453E-47FC-80EC-921ED0BD842B}" type="pres">
      <dgm:prSet presAssocID="{41CFBFA3-89A0-4EAA-B975-E8C9C4007D77}" presName="node" presStyleLbl="node1" presStyleIdx="0" presStyleCnt="4" custLinFactNeighborX="-1071" custLinFactNeighborY="-2507">
        <dgm:presLayoutVars>
          <dgm:bulletEnabled val="1"/>
        </dgm:presLayoutVars>
      </dgm:prSet>
      <dgm:spPr/>
      <dgm:t>
        <a:bodyPr/>
        <a:lstStyle/>
        <a:p>
          <a:endParaRPr lang="en-US"/>
        </a:p>
      </dgm:t>
    </dgm:pt>
    <dgm:pt modelId="{A10F137D-D13A-4EE5-8497-0A5B855BB4F2}" type="pres">
      <dgm:prSet presAssocID="{A2F30F7F-8951-4471-827D-7C558491285A}" presName="sibTrans" presStyleCnt="0"/>
      <dgm:spPr/>
    </dgm:pt>
    <dgm:pt modelId="{5411C2F9-761D-4EA6-A545-946F091C1E32}" type="pres">
      <dgm:prSet presAssocID="{85EC5B24-929D-4078-B881-3019BF9E8506}" presName="node" presStyleLbl="node1" presStyleIdx="1" presStyleCnt="4" custLinFactNeighborX="-602" custLinFactNeighborY="-469">
        <dgm:presLayoutVars>
          <dgm:bulletEnabled val="1"/>
        </dgm:presLayoutVars>
      </dgm:prSet>
      <dgm:spPr/>
      <dgm:t>
        <a:bodyPr/>
        <a:lstStyle/>
        <a:p>
          <a:endParaRPr lang="en-US"/>
        </a:p>
      </dgm:t>
    </dgm:pt>
    <dgm:pt modelId="{929BCF79-34E1-4BE2-8D7F-D967687D27F3}" type="pres">
      <dgm:prSet presAssocID="{C7AB00B4-5BE1-4B9E-BD62-8FDFD70FFD33}" presName="sibTrans" presStyleCnt="0"/>
      <dgm:spPr/>
    </dgm:pt>
    <dgm:pt modelId="{DAA22228-C8AE-42C1-B868-CC00EA382EB1}" type="pres">
      <dgm:prSet presAssocID="{2B3DA412-D929-401A-97A2-6A37B48AE21D}" presName="node" presStyleLbl="node1" presStyleIdx="2" presStyleCnt="4">
        <dgm:presLayoutVars>
          <dgm:bulletEnabled val="1"/>
        </dgm:presLayoutVars>
      </dgm:prSet>
      <dgm:spPr/>
      <dgm:t>
        <a:bodyPr/>
        <a:lstStyle/>
        <a:p>
          <a:endParaRPr lang="en-US"/>
        </a:p>
      </dgm:t>
    </dgm:pt>
    <dgm:pt modelId="{78423D7A-9C24-424E-9A71-A32E9F6982AC}" type="pres">
      <dgm:prSet presAssocID="{9227CB3D-A46E-4657-BBD1-214F466A51E4}" presName="sibTrans" presStyleCnt="0"/>
      <dgm:spPr/>
    </dgm:pt>
    <dgm:pt modelId="{5BB5B64E-E32E-41E6-BC23-73C4BA5F43DA}" type="pres">
      <dgm:prSet presAssocID="{FCD2A989-3A51-4E1F-A1FB-B367A5EC9CF5}" presName="node" presStyleLbl="node1" presStyleIdx="3" presStyleCnt="4">
        <dgm:presLayoutVars>
          <dgm:bulletEnabled val="1"/>
        </dgm:presLayoutVars>
      </dgm:prSet>
      <dgm:spPr/>
      <dgm:t>
        <a:bodyPr/>
        <a:lstStyle/>
        <a:p>
          <a:endParaRPr lang="en-US"/>
        </a:p>
      </dgm:t>
    </dgm:pt>
  </dgm:ptLst>
  <dgm:cxnLst>
    <dgm:cxn modelId="{BC393B3D-2270-45BE-9576-B830FE0130D5}" type="presOf" srcId="{85EC5B24-929D-4078-B881-3019BF9E8506}" destId="{5411C2F9-761D-4EA6-A545-946F091C1E32}" srcOrd="0" destOrd="0" presId="urn:microsoft.com/office/officeart/2005/8/layout/default"/>
    <dgm:cxn modelId="{97971D6B-4FEC-4916-A555-B8A32856456A}" srcId="{A580BE9F-2882-4B54-B3F0-046B63F6197E}" destId="{FCD2A989-3A51-4E1F-A1FB-B367A5EC9CF5}" srcOrd="3" destOrd="0" parTransId="{A678E618-08BC-4A09-A0C1-7710A3B56F0B}" sibTransId="{F901077C-6EE7-48AA-9C91-185B577EBAF8}"/>
    <dgm:cxn modelId="{6B884315-2F00-49A2-B78E-093D18E5E99D}" srcId="{A580BE9F-2882-4B54-B3F0-046B63F6197E}" destId="{2B3DA412-D929-401A-97A2-6A37B48AE21D}" srcOrd="2" destOrd="0" parTransId="{94DBC548-B234-4933-837E-ECCE220F291D}" sibTransId="{9227CB3D-A46E-4657-BBD1-214F466A51E4}"/>
    <dgm:cxn modelId="{FC89354A-5A75-494D-88E6-2BED98636789}" type="presOf" srcId="{FCD2A989-3A51-4E1F-A1FB-B367A5EC9CF5}" destId="{5BB5B64E-E32E-41E6-BC23-73C4BA5F43DA}" srcOrd="0" destOrd="0" presId="urn:microsoft.com/office/officeart/2005/8/layout/default"/>
    <dgm:cxn modelId="{EA2A906B-0A81-4D3A-8395-DB7E41A14B27}" type="presOf" srcId="{A580BE9F-2882-4B54-B3F0-046B63F6197E}" destId="{7782DE10-3C2E-4908-88C9-1106EF9EE033}" srcOrd="0" destOrd="0" presId="urn:microsoft.com/office/officeart/2005/8/layout/default"/>
    <dgm:cxn modelId="{900EEE26-DCE6-486D-82CB-6D0871E9BF9E}" type="presOf" srcId="{41CFBFA3-89A0-4EAA-B975-E8C9C4007D77}" destId="{2C3EECAC-453E-47FC-80EC-921ED0BD842B}" srcOrd="0" destOrd="0" presId="urn:microsoft.com/office/officeart/2005/8/layout/default"/>
    <dgm:cxn modelId="{061384D3-3698-403E-A391-2A6ABCB262A3}" srcId="{A580BE9F-2882-4B54-B3F0-046B63F6197E}" destId="{41CFBFA3-89A0-4EAA-B975-E8C9C4007D77}" srcOrd="0" destOrd="0" parTransId="{EE13A98A-2B07-44AF-AEB7-425E986F9FFE}" sibTransId="{A2F30F7F-8951-4471-827D-7C558491285A}"/>
    <dgm:cxn modelId="{EE068189-7898-4581-84DC-19FD1BBFE4C6}" type="presOf" srcId="{2B3DA412-D929-401A-97A2-6A37B48AE21D}" destId="{DAA22228-C8AE-42C1-B868-CC00EA382EB1}" srcOrd="0" destOrd="0" presId="urn:microsoft.com/office/officeart/2005/8/layout/default"/>
    <dgm:cxn modelId="{96DE743E-D0B8-4264-9CBA-07F01BB54EF7}" srcId="{A580BE9F-2882-4B54-B3F0-046B63F6197E}" destId="{85EC5B24-929D-4078-B881-3019BF9E8506}" srcOrd="1" destOrd="0" parTransId="{48D7DF89-809B-4AC0-B63C-8FBFD6A06EA1}" sibTransId="{C7AB00B4-5BE1-4B9E-BD62-8FDFD70FFD33}"/>
    <dgm:cxn modelId="{AADBBA91-CE90-4B62-AF0C-51D44B34A82A}" type="presParOf" srcId="{7782DE10-3C2E-4908-88C9-1106EF9EE033}" destId="{2C3EECAC-453E-47FC-80EC-921ED0BD842B}" srcOrd="0" destOrd="0" presId="urn:microsoft.com/office/officeart/2005/8/layout/default"/>
    <dgm:cxn modelId="{65B94498-683A-4A27-9677-42B2E0B9BE23}" type="presParOf" srcId="{7782DE10-3C2E-4908-88C9-1106EF9EE033}" destId="{A10F137D-D13A-4EE5-8497-0A5B855BB4F2}" srcOrd="1" destOrd="0" presId="urn:microsoft.com/office/officeart/2005/8/layout/default"/>
    <dgm:cxn modelId="{83D6793A-C3D5-4395-802C-6FC12B9362F9}" type="presParOf" srcId="{7782DE10-3C2E-4908-88C9-1106EF9EE033}" destId="{5411C2F9-761D-4EA6-A545-946F091C1E32}" srcOrd="2" destOrd="0" presId="urn:microsoft.com/office/officeart/2005/8/layout/default"/>
    <dgm:cxn modelId="{A290B589-3DF5-478B-B4D4-A05B6FD39A39}" type="presParOf" srcId="{7782DE10-3C2E-4908-88C9-1106EF9EE033}" destId="{929BCF79-34E1-4BE2-8D7F-D967687D27F3}" srcOrd="3" destOrd="0" presId="urn:microsoft.com/office/officeart/2005/8/layout/default"/>
    <dgm:cxn modelId="{8AB8FF62-3D06-4118-BCD5-2F9B60555BC8}" type="presParOf" srcId="{7782DE10-3C2E-4908-88C9-1106EF9EE033}" destId="{DAA22228-C8AE-42C1-B868-CC00EA382EB1}" srcOrd="4" destOrd="0" presId="urn:microsoft.com/office/officeart/2005/8/layout/default"/>
    <dgm:cxn modelId="{5DE93084-FF5B-49F4-B9C4-5FFEA68C3126}" type="presParOf" srcId="{7782DE10-3C2E-4908-88C9-1106EF9EE033}" destId="{78423D7A-9C24-424E-9A71-A32E9F6982AC}" srcOrd="5" destOrd="0" presId="urn:microsoft.com/office/officeart/2005/8/layout/default"/>
    <dgm:cxn modelId="{9C7E0FB1-AD46-4457-B4FD-515EDC21391C}" type="presParOf" srcId="{7782DE10-3C2E-4908-88C9-1106EF9EE033}" destId="{5BB5B64E-E32E-41E6-BC23-73C4BA5F43D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628301-B591-4C54-8FD3-EE093ECDD9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FC4C49-12C6-470F-B971-94A5D6526A4F}">
      <dgm:prSet custT="1"/>
      <dgm:spPr>
        <a:solidFill>
          <a:schemeClr val="accent2"/>
        </a:solidFill>
      </dgm:spPr>
      <dgm:t>
        <a:bodyPr/>
        <a:lstStyle/>
        <a:p>
          <a:r>
            <a:rPr lang="en-US" sz="2800" i="1" dirty="0"/>
            <a:t>One overarching ILO that is across three levels of learning: curriculum, co-curricular and leadership development</a:t>
          </a:r>
          <a:endParaRPr lang="en-US" sz="2800" dirty="0"/>
        </a:p>
      </dgm:t>
    </dgm:pt>
    <dgm:pt modelId="{5A7B96A4-DC42-452A-8E05-EF5CA68A6CC1}" type="parTrans" cxnId="{827C6102-808F-47FE-B8B1-09DF49B92EEE}">
      <dgm:prSet/>
      <dgm:spPr/>
      <dgm:t>
        <a:bodyPr/>
        <a:lstStyle/>
        <a:p>
          <a:endParaRPr lang="en-US"/>
        </a:p>
      </dgm:t>
    </dgm:pt>
    <dgm:pt modelId="{350909D2-250A-46D0-87CF-C93A6ACED94D}" type="sibTrans" cxnId="{827C6102-808F-47FE-B8B1-09DF49B92EEE}">
      <dgm:prSet/>
      <dgm:spPr/>
      <dgm:t>
        <a:bodyPr/>
        <a:lstStyle/>
        <a:p>
          <a:endParaRPr lang="en-US"/>
        </a:p>
      </dgm:t>
    </dgm:pt>
    <dgm:pt modelId="{D28A6388-D4A6-49B4-9537-335983E56840}">
      <dgm:prSet custT="1"/>
      <dgm:spPr/>
      <dgm:t>
        <a:bodyPr/>
        <a:lstStyle/>
        <a:p>
          <a:pPr>
            <a:buFontTx/>
            <a:buNone/>
          </a:pPr>
          <a:r>
            <a:rPr lang="en-US" sz="4200" b="1" dirty="0">
              <a:solidFill>
                <a:schemeClr val="tx1"/>
              </a:solidFill>
            </a:rPr>
            <a:t>  </a:t>
          </a:r>
          <a:r>
            <a:rPr lang="en-US" sz="3600" b="1" dirty="0">
              <a:solidFill>
                <a:schemeClr val="tx1"/>
              </a:solidFill>
            </a:rPr>
            <a:t>UMB graduates will be able to enhance diversity, equity, and inclusion (DEI) in health, science, and social services by engaging in cultural humility practice and promoting organizational, cultural, and systemic change. </a:t>
          </a:r>
          <a:endParaRPr lang="en-US" sz="4200" dirty="0"/>
        </a:p>
      </dgm:t>
    </dgm:pt>
    <dgm:pt modelId="{73BCB631-1463-4797-868B-B844E0348B2F}" type="parTrans" cxnId="{DA1F1569-9467-4AB0-870B-298E8B5CAF80}">
      <dgm:prSet/>
      <dgm:spPr/>
      <dgm:t>
        <a:bodyPr/>
        <a:lstStyle/>
        <a:p>
          <a:endParaRPr lang="en-US"/>
        </a:p>
      </dgm:t>
    </dgm:pt>
    <dgm:pt modelId="{74FF1CDC-5C95-4C22-9599-1E72B027CFA5}" type="sibTrans" cxnId="{DA1F1569-9467-4AB0-870B-298E8B5CAF80}">
      <dgm:prSet/>
      <dgm:spPr/>
      <dgm:t>
        <a:bodyPr/>
        <a:lstStyle/>
        <a:p>
          <a:endParaRPr lang="en-US"/>
        </a:p>
      </dgm:t>
    </dgm:pt>
    <dgm:pt modelId="{55768F61-FF6F-4081-87B3-B392EF539470}" type="pres">
      <dgm:prSet presAssocID="{5A628301-B591-4C54-8FD3-EE093ECDD922}" presName="linear" presStyleCnt="0">
        <dgm:presLayoutVars>
          <dgm:animLvl val="lvl"/>
          <dgm:resizeHandles val="exact"/>
        </dgm:presLayoutVars>
      </dgm:prSet>
      <dgm:spPr/>
      <dgm:t>
        <a:bodyPr/>
        <a:lstStyle/>
        <a:p>
          <a:endParaRPr lang="en-US"/>
        </a:p>
      </dgm:t>
    </dgm:pt>
    <dgm:pt modelId="{745F3490-7079-478B-9010-2A5650CD92B3}" type="pres">
      <dgm:prSet presAssocID="{2EFC4C49-12C6-470F-B971-94A5D6526A4F}" presName="parentText" presStyleLbl="node1" presStyleIdx="0" presStyleCnt="1" custScaleY="77933" custLinFactNeighborX="286" custLinFactNeighborY="-95045">
        <dgm:presLayoutVars>
          <dgm:chMax val="0"/>
          <dgm:bulletEnabled val="1"/>
        </dgm:presLayoutVars>
      </dgm:prSet>
      <dgm:spPr/>
      <dgm:t>
        <a:bodyPr/>
        <a:lstStyle/>
        <a:p>
          <a:endParaRPr lang="en-US"/>
        </a:p>
      </dgm:t>
    </dgm:pt>
    <dgm:pt modelId="{4E2FAD95-863A-419F-8007-2C1162D1B497}" type="pres">
      <dgm:prSet presAssocID="{2EFC4C49-12C6-470F-B971-94A5D6526A4F}" presName="childText" presStyleLbl="revTx" presStyleIdx="0" presStyleCnt="1" custScaleY="82432" custLinFactNeighborX="-1087" custLinFactNeighborY="-16951">
        <dgm:presLayoutVars>
          <dgm:bulletEnabled val="1"/>
        </dgm:presLayoutVars>
      </dgm:prSet>
      <dgm:spPr/>
      <dgm:t>
        <a:bodyPr/>
        <a:lstStyle/>
        <a:p>
          <a:endParaRPr lang="en-US"/>
        </a:p>
      </dgm:t>
    </dgm:pt>
  </dgm:ptLst>
  <dgm:cxnLst>
    <dgm:cxn modelId="{DA1F1569-9467-4AB0-870B-298E8B5CAF80}" srcId="{2EFC4C49-12C6-470F-B971-94A5D6526A4F}" destId="{D28A6388-D4A6-49B4-9537-335983E56840}" srcOrd="0" destOrd="0" parTransId="{73BCB631-1463-4797-868B-B844E0348B2F}" sibTransId="{74FF1CDC-5C95-4C22-9599-1E72B027CFA5}"/>
    <dgm:cxn modelId="{CCC7116B-C38E-4745-AEB3-AC7EC23C1300}" type="presOf" srcId="{5A628301-B591-4C54-8FD3-EE093ECDD922}" destId="{55768F61-FF6F-4081-87B3-B392EF539470}" srcOrd="0" destOrd="0" presId="urn:microsoft.com/office/officeart/2005/8/layout/vList2"/>
    <dgm:cxn modelId="{9FBAFC09-4A79-4081-A048-A3DEBFBCC0F6}" type="presOf" srcId="{2EFC4C49-12C6-470F-B971-94A5D6526A4F}" destId="{745F3490-7079-478B-9010-2A5650CD92B3}" srcOrd="0" destOrd="0" presId="urn:microsoft.com/office/officeart/2005/8/layout/vList2"/>
    <dgm:cxn modelId="{4157E6A0-4723-41F4-A513-E872E3EB1789}" type="presOf" srcId="{D28A6388-D4A6-49B4-9537-335983E56840}" destId="{4E2FAD95-863A-419F-8007-2C1162D1B497}" srcOrd="0" destOrd="0" presId="urn:microsoft.com/office/officeart/2005/8/layout/vList2"/>
    <dgm:cxn modelId="{827C6102-808F-47FE-B8B1-09DF49B92EEE}" srcId="{5A628301-B591-4C54-8FD3-EE093ECDD922}" destId="{2EFC4C49-12C6-470F-B971-94A5D6526A4F}" srcOrd="0" destOrd="0" parTransId="{5A7B96A4-DC42-452A-8E05-EF5CA68A6CC1}" sibTransId="{350909D2-250A-46D0-87CF-C93A6ACED94D}"/>
    <dgm:cxn modelId="{C8061F83-2549-49D5-8063-6C012053D69D}" type="presParOf" srcId="{55768F61-FF6F-4081-87B3-B392EF539470}" destId="{745F3490-7079-478B-9010-2A5650CD92B3}" srcOrd="0" destOrd="0" presId="urn:microsoft.com/office/officeart/2005/8/layout/vList2"/>
    <dgm:cxn modelId="{9F360140-3800-45F7-ABD2-D844FCB5FD1F}" type="presParOf" srcId="{55768F61-FF6F-4081-87B3-B392EF539470}" destId="{4E2FAD95-863A-419F-8007-2C1162D1B49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628301-B591-4C54-8FD3-EE093ECDD9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FC4C49-12C6-470F-B971-94A5D6526A4F}">
      <dgm:prSet custT="1"/>
      <dgm:spPr>
        <a:solidFill>
          <a:schemeClr val="accent2"/>
        </a:solidFill>
      </dgm:spPr>
      <dgm:t>
        <a:bodyPr/>
        <a:lstStyle/>
        <a:p>
          <a:r>
            <a:rPr lang="en-US" sz="3200" i="1" dirty="0"/>
            <a:t>Four objectives within the Culture Competence ILO</a:t>
          </a:r>
          <a:endParaRPr lang="en-US" sz="3200" dirty="0"/>
        </a:p>
      </dgm:t>
    </dgm:pt>
    <dgm:pt modelId="{5A7B96A4-DC42-452A-8E05-EF5CA68A6CC1}" type="parTrans" cxnId="{827C6102-808F-47FE-B8B1-09DF49B92EEE}">
      <dgm:prSet/>
      <dgm:spPr/>
      <dgm:t>
        <a:bodyPr/>
        <a:lstStyle/>
        <a:p>
          <a:endParaRPr lang="en-US"/>
        </a:p>
      </dgm:t>
    </dgm:pt>
    <dgm:pt modelId="{350909D2-250A-46D0-87CF-C93A6ACED94D}" type="sibTrans" cxnId="{827C6102-808F-47FE-B8B1-09DF49B92EEE}">
      <dgm:prSet/>
      <dgm:spPr/>
      <dgm:t>
        <a:bodyPr/>
        <a:lstStyle/>
        <a:p>
          <a:endParaRPr lang="en-US"/>
        </a:p>
      </dgm:t>
    </dgm:pt>
    <dgm:pt modelId="{D28A6388-D4A6-49B4-9537-335983E56840}">
      <dgm:prSet/>
      <dgm:spPr/>
      <dgm:t>
        <a:bodyPr/>
        <a:lstStyle/>
        <a:p>
          <a:r>
            <a:rPr lang="en-US" dirty="0"/>
            <a:t>Upon completion, UMB students will </a:t>
          </a:r>
          <a:r>
            <a:rPr lang="en-US" b="1" u="sng" dirty="0"/>
            <a:t>recognize</a:t>
          </a:r>
          <a:r>
            <a:rPr lang="en-US" dirty="0"/>
            <a:t> that deeply-embedded systems of oppression and historical disadvantage are major drivers of disparities in health and human services outcomes.</a:t>
          </a:r>
        </a:p>
      </dgm:t>
    </dgm:pt>
    <dgm:pt modelId="{73BCB631-1463-4797-868B-B844E0348B2F}" type="parTrans" cxnId="{DA1F1569-9467-4AB0-870B-298E8B5CAF80}">
      <dgm:prSet/>
      <dgm:spPr/>
      <dgm:t>
        <a:bodyPr/>
        <a:lstStyle/>
        <a:p>
          <a:endParaRPr lang="en-US"/>
        </a:p>
      </dgm:t>
    </dgm:pt>
    <dgm:pt modelId="{74FF1CDC-5C95-4C22-9599-1E72B027CFA5}" type="sibTrans" cxnId="{DA1F1569-9467-4AB0-870B-298E8B5CAF80}">
      <dgm:prSet/>
      <dgm:spPr/>
      <dgm:t>
        <a:bodyPr/>
        <a:lstStyle/>
        <a:p>
          <a:endParaRPr lang="en-US"/>
        </a:p>
      </dgm:t>
    </dgm:pt>
    <dgm:pt modelId="{2347D0C3-F3D5-4F7E-B6D7-15EF8434195E}">
      <dgm:prSet/>
      <dgm:spPr/>
      <dgm:t>
        <a:bodyPr/>
        <a:lstStyle/>
        <a:p>
          <a:r>
            <a:rPr lang="en-US" dirty="0"/>
            <a:t>Upon completion, UMB students will </a:t>
          </a:r>
          <a:r>
            <a:rPr lang="en-US" b="1" u="sng" dirty="0"/>
            <a:t>demonstrate</a:t>
          </a:r>
          <a:r>
            <a:rPr lang="en-US" dirty="0"/>
            <a:t> cultural humility in their engagement with diverse patients, clients, communities and populations.  </a:t>
          </a:r>
        </a:p>
      </dgm:t>
    </dgm:pt>
    <dgm:pt modelId="{90EC5903-E065-45A2-826A-C2D0B7C6875E}" type="parTrans" cxnId="{833B5841-C3B4-46AB-AD1F-4C6E5D48EA1E}">
      <dgm:prSet/>
      <dgm:spPr/>
      <dgm:t>
        <a:bodyPr/>
        <a:lstStyle/>
        <a:p>
          <a:endParaRPr lang="en-US"/>
        </a:p>
      </dgm:t>
    </dgm:pt>
    <dgm:pt modelId="{67B20250-C0FA-4F4B-B3B8-303B00B0264B}" type="sibTrans" cxnId="{833B5841-C3B4-46AB-AD1F-4C6E5D48EA1E}">
      <dgm:prSet/>
      <dgm:spPr/>
      <dgm:t>
        <a:bodyPr/>
        <a:lstStyle/>
        <a:p>
          <a:endParaRPr lang="en-US"/>
        </a:p>
      </dgm:t>
    </dgm:pt>
    <dgm:pt modelId="{6EEB1DC6-246E-4FB2-80E1-22F1418E9D48}">
      <dgm:prSet/>
      <dgm:spPr/>
      <dgm:t>
        <a:bodyPr/>
        <a:lstStyle/>
        <a:p>
          <a:r>
            <a:rPr lang="en-US" dirty="0"/>
            <a:t>Upon completion, UMB students will be able to </a:t>
          </a:r>
          <a:r>
            <a:rPr lang="en-US" b="1" u="sng" dirty="0"/>
            <a:t>utilize</a:t>
          </a:r>
          <a:r>
            <a:rPr lang="en-US" dirty="0"/>
            <a:t> their skills and knowledge to serve diverse populations across age, gender identity, sexual orientation, race, ethnicity, ability, nationality, religion, socioeconomic status and more.</a:t>
          </a:r>
        </a:p>
      </dgm:t>
    </dgm:pt>
    <dgm:pt modelId="{7056AB2C-AD16-4614-8C43-44D6FCEEDB3A}" type="parTrans" cxnId="{025D3507-C597-4847-982E-4333D6AE405A}">
      <dgm:prSet/>
      <dgm:spPr/>
      <dgm:t>
        <a:bodyPr/>
        <a:lstStyle/>
        <a:p>
          <a:endParaRPr lang="en-US"/>
        </a:p>
      </dgm:t>
    </dgm:pt>
    <dgm:pt modelId="{94CB93D6-F83F-4FB6-8031-8F74E5FE680E}" type="sibTrans" cxnId="{025D3507-C597-4847-982E-4333D6AE405A}">
      <dgm:prSet/>
      <dgm:spPr/>
      <dgm:t>
        <a:bodyPr/>
        <a:lstStyle/>
        <a:p>
          <a:endParaRPr lang="en-US"/>
        </a:p>
      </dgm:t>
    </dgm:pt>
    <dgm:pt modelId="{B203923C-9E11-4D37-BE64-E1D154911721}">
      <dgm:prSet/>
      <dgm:spPr/>
      <dgm:t>
        <a:bodyPr/>
        <a:lstStyle/>
        <a:p>
          <a:r>
            <a:rPr lang="en-US" dirty="0"/>
            <a:t>Upon completion, UMB students will be able to </a:t>
          </a:r>
          <a:r>
            <a:rPr lang="en-US" b="1" u="sng" dirty="0"/>
            <a:t>collaborate</a:t>
          </a:r>
          <a:r>
            <a:rPr lang="en-US" dirty="0"/>
            <a:t> in the development and implementation of anti-oppressive policies, practices and interventions within their fields.</a:t>
          </a:r>
        </a:p>
      </dgm:t>
    </dgm:pt>
    <dgm:pt modelId="{D62AD143-A4FC-4208-A8C6-53281D6FCD44}" type="parTrans" cxnId="{B8C1EE45-501A-4BC1-B9C2-5F950574B4EA}">
      <dgm:prSet/>
      <dgm:spPr/>
      <dgm:t>
        <a:bodyPr/>
        <a:lstStyle/>
        <a:p>
          <a:endParaRPr lang="en-US"/>
        </a:p>
      </dgm:t>
    </dgm:pt>
    <dgm:pt modelId="{8928A49C-DAEF-4EC5-A90E-AA9159CFFF42}" type="sibTrans" cxnId="{B8C1EE45-501A-4BC1-B9C2-5F950574B4EA}">
      <dgm:prSet/>
      <dgm:spPr/>
      <dgm:t>
        <a:bodyPr/>
        <a:lstStyle/>
        <a:p>
          <a:endParaRPr lang="en-US"/>
        </a:p>
      </dgm:t>
    </dgm:pt>
    <dgm:pt modelId="{55768F61-FF6F-4081-87B3-B392EF539470}" type="pres">
      <dgm:prSet presAssocID="{5A628301-B591-4C54-8FD3-EE093ECDD922}" presName="linear" presStyleCnt="0">
        <dgm:presLayoutVars>
          <dgm:animLvl val="lvl"/>
          <dgm:resizeHandles val="exact"/>
        </dgm:presLayoutVars>
      </dgm:prSet>
      <dgm:spPr/>
      <dgm:t>
        <a:bodyPr/>
        <a:lstStyle/>
        <a:p>
          <a:endParaRPr lang="en-US"/>
        </a:p>
      </dgm:t>
    </dgm:pt>
    <dgm:pt modelId="{745F3490-7079-478B-9010-2A5650CD92B3}" type="pres">
      <dgm:prSet presAssocID="{2EFC4C49-12C6-470F-B971-94A5D6526A4F}" presName="parentText" presStyleLbl="node1" presStyleIdx="0" presStyleCnt="1" custScaleY="141197" custLinFactNeighborX="-626" custLinFactNeighborY="-9956">
        <dgm:presLayoutVars>
          <dgm:chMax val="0"/>
          <dgm:bulletEnabled val="1"/>
        </dgm:presLayoutVars>
      </dgm:prSet>
      <dgm:spPr/>
      <dgm:t>
        <a:bodyPr/>
        <a:lstStyle/>
        <a:p>
          <a:endParaRPr lang="en-US"/>
        </a:p>
      </dgm:t>
    </dgm:pt>
    <dgm:pt modelId="{4E2FAD95-863A-419F-8007-2C1162D1B497}" type="pres">
      <dgm:prSet presAssocID="{2EFC4C49-12C6-470F-B971-94A5D6526A4F}" presName="childText" presStyleLbl="revTx" presStyleIdx="0" presStyleCnt="1" custScaleY="146932" custLinFactNeighborX="800" custLinFactNeighborY="29223">
        <dgm:presLayoutVars>
          <dgm:bulletEnabled val="1"/>
        </dgm:presLayoutVars>
      </dgm:prSet>
      <dgm:spPr/>
      <dgm:t>
        <a:bodyPr/>
        <a:lstStyle/>
        <a:p>
          <a:endParaRPr lang="en-US"/>
        </a:p>
      </dgm:t>
    </dgm:pt>
  </dgm:ptLst>
  <dgm:cxnLst>
    <dgm:cxn modelId="{CCC7116B-C38E-4745-AEB3-AC7EC23C1300}" type="presOf" srcId="{5A628301-B591-4C54-8FD3-EE093ECDD922}" destId="{55768F61-FF6F-4081-87B3-B392EF539470}" srcOrd="0" destOrd="0" presId="urn:microsoft.com/office/officeart/2005/8/layout/vList2"/>
    <dgm:cxn modelId="{A860F7CA-544F-407B-866F-9D871DAE703B}" type="presOf" srcId="{B203923C-9E11-4D37-BE64-E1D154911721}" destId="{4E2FAD95-863A-419F-8007-2C1162D1B497}" srcOrd="0" destOrd="3" presId="urn:microsoft.com/office/officeart/2005/8/layout/vList2"/>
    <dgm:cxn modelId="{DA1F1569-9467-4AB0-870B-298E8B5CAF80}" srcId="{2EFC4C49-12C6-470F-B971-94A5D6526A4F}" destId="{D28A6388-D4A6-49B4-9537-335983E56840}" srcOrd="0" destOrd="0" parTransId="{73BCB631-1463-4797-868B-B844E0348B2F}" sibTransId="{74FF1CDC-5C95-4C22-9599-1E72B027CFA5}"/>
    <dgm:cxn modelId="{833B5841-C3B4-46AB-AD1F-4C6E5D48EA1E}" srcId="{2EFC4C49-12C6-470F-B971-94A5D6526A4F}" destId="{2347D0C3-F3D5-4F7E-B6D7-15EF8434195E}" srcOrd="1" destOrd="0" parTransId="{90EC5903-E065-45A2-826A-C2D0B7C6875E}" sibTransId="{67B20250-C0FA-4F4B-B3B8-303B00B0264B}"/>
    <dgm:cxn modelId="{2140AA73-AFEA-4554-9645-3A4B80EA1CB8}" type="presOf" srcId="{2347D0C3-F3D5-4F7E-B6D7-15EF8434195E}" destId="{4E2FAD95-863A-419F-8007-2C1162D1B497}" srcOrd="0" destOrd="1" presId="urn:microsoft.com/office/officeart/2005/8/layout/vList2"/>
    <dgm:cxn modelId="{B8C1EE45-501A-4BC1-B9C2-5F950574B4EA}" srcId="{2EFC4C49-12C6-470F-B971-94A5D6526A4F}" destId="{B203923C-9E11-4D37-BE64-E1D154911721}" srcOrd="3" destOrd="0" parTransId="{D62AD143-A4FC-4208-A8C6-53281D6FCD44}" sibTransId="{8928A49C-DAEF-4EC5-A90E-AA9159CFFF42}"/>
    <dgm:cxn modelId="{025D3507-C597-4847-982E-4333D6AE405A}" srcId="{2EFC4C49-12C6-470F-B971-94A5D6526A4F}" destId="{6EEB1DC6-246E-4FB2-80E1-22F1418E9D48}" srcOrd="2" destOrd="0" parTransId="{7056AB2C-AD16-4614-8C43-44D6FCEEDB3A}" sibTransId="{94CB93D6-F83F-4FB6-8031-8F74E5FE680E}"/>
    <dgm:cxn modelId="{4157E6A0-4723-41F4-A513-E872E3EB1789}" type="presOf" srcId="{D28A6388-D4A6-49B4-9537-335983E56840}" destId="{4E2FAD95-863A-419F-8007-2C1162D1B497}" srcOrd="0" destOrd="0" presId="urn:microsoft.com/office/officeart/2005/8/layout/vList2"/>
    <dgm:cxn modelId="{9FBAFC09-4A79-4081-A048-A3DEBFBCC0F6}" type="presOf" srcId="{2EFC4C49-12C6-470F-B971-94A5D6526A4F}" destId="{745F3490-7079-478B-9010-2A5650CD92B3}" srcOrd="0" destOrd="0" presId="urn:microsoft.com/office/officeart/2005/8/layout/vList2"/>
    <dgm:cxn modelId="{A37ED37A-86C0-43E1-8408-5D18FA2B22DD}" type="presOf" srcId="{6EEB1DC6-246E-4FB2-80E1-22F1418E9D48}" destId="{4E2FAD95-863A-419F-8007-2C1162D1B497}" srcOrd="0" destOrd="2" presId="urn:microsoft.com/office/officeart/2005/8/layout/vList2"/>
    <dgm:cxn modelId="{827C6102-808F-47FE-B8B1-09DF49B92EEE}" srcId="{5A628301-B591-4C54-8FD3-EE093ECDD922}" destId="{2EFC4C49-12C6-470F-B971-94A5D6526A4F}" srcOrd="0" destOrd="0" parTransId="{5A7B96A4-DC42-452A-8E05-EF5CA68A6CC1}" sibTransId="{350909D2-250A-46D0-87CF-C93A6ACED94D}"/>
    <dgm:cxn modelId="{C8061F83-2549-49D5-8063-6C012053D69D}" type="presParOf" srcId="{55768F61-FF6F-4081-87B3-B392EF539470}" destId="{745F3490-7079-478B-9010-2A5650CD92B3}" srcOrd="0" destOrd="0" presId="urn:microsoft.com/office/officeart/2005/8/layout/vList2"/>
    <dgm:cxn modelId="{9F360140-3800-45F7-ABD2-D844FCB5FD1F}" type="presParOf" srcId="{55768F61-FF6F-4081-87B3-B392EF539470}" destId="{4E2FAD95-863A-419F-8007-2C1162D1B49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EECAC-453E-47FC-80EC-921ED0BD842B}">
      <dsp:nvSpPr>
        <dsp:cNvPr id="0" name=""/>
        <dsp:cNvSpPr/>
      </dsp:nvSpPr>
      <dsp:spPr>
        <a:xfrm>
          <a:off x="0" y="398279"/>
          <a:ext cx="3670188" cy="22021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sz="1800" i="1" u="none" kern="1200" dirty="0">
              <a:solidFill>
                <a:schemeClr val="tx1"/>
              </a:solidFill>
            </a:rPr>
            <a:t>The language is unclear : cultural competency and DEI are not </a:t>
          </a:r>
          <a:r>
            <a:rPr lang="en-US" sz="1800" i="1" kern="1200" dirty="0">
              <a:solidFill>
                <a:schemeClr val="tx1"/>
              </a:solidFill>
            </a:rPr>
            <a:t>completely congruent.</a:t>
          </a:r>
          <a:endParaRPr lang="en-US" sz="1800" i="1" u="none" kern="1200" dirty="0">
            <a:solidFill>
              <a:schemeClr val="tx1"/>
            </a:solidFill>
          </a:endParaRPr>
        </a:p>
      </dsp:txBody>
      <dsp:txXfrm>
        <a:off x="0" y="398279"/>
        <a:ext cx="3670188" cy="2202113"/>
      </dsp:txXfrm>
    </dsp:sp>
    <dsp:sp modelId="{5411C2F9-761D-4EA6-A545-946F091C1E32}">
      <dsp:nvSpPr>
        <dsp:cNvPr id="0" name=""/>
        <dsp:cNvSpPr/>
      </dsp:nvSpPr>
      <dsp:spPr>
        <a:xfrm>
          <a:off x="4016053" y="443159"/>
          <a:ext cx="3670188" cy="22021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sz="1800" i="1" kern="1200" dirty="0">
              <a:solidFill>
                <a:schemeClr val="tx1"/>
              </a:solidFill>
            </a:rPr>
            <a:t>How do we ensure students from under-represented groups are given agency to achieve the curricula despite the “deeply embedded systems” that many in our community face during their education?</a:t>
          </a:r>
          <a:endParaRPr lang="en-US" sz="1800" i="1" u="none" kern="1200" dirty="0">
            <a:solidFill>
              <a:schemeClr val="tx1"/>
            </a:solidFill>
          </a:endParaRPr>
        </a:p>
      </dsp:txBody>
      <dsp:txXfrm>
        <a:off x="4016053" y="443159"/>
        <a:ext cx="3670188" cy="2202113"/>
      </dsp:txXfrm>
    </dsp:sp>
    <dsp:sp modelId="{DAA22228-C8AE-42C1-B868-CC00EA382EB1}">
      <dsp:nvSpPr>
        <dsp:cNvPr id="0" name=""/>
        <dsp:cNvSpPr/>
      </dsp:nvSpPr>
      <dsp:spPr>
        <a:xfrm>
          <a:off x="941" y="3022618"/>
          <a:ext cx="3670188" cy="22021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buClrTx/>
            <a:buSzTx/>
            <a:buFontTx/>
            <a:buNone/>
          </a:pPr>
          <a:r>
            <a:rPr lang="en-US" sz="1800" i="1" u="none" kern="1200" dirty="0">
              <a:solidFill>
                <a:schemeClr val="tx1"/>
              </a:solidFill>
            </a:rPr>
            <a:t>How will these institutional learning outcomes in the cultural competence/DEI domain will overlay with the curricula across the university, especially in those schools that have accreditation standard?</a:t>
          </a:r>
          <a:endParaRPr lang="en-US" sz="1800" kern="1200" dirty="0">
            <a:solidFill>
              <a:schemeClr val="tx1"/>
            </a:solidFill>
          </a:endParaRPr>
        </a:p>
      </dsp:txBody>
      <dsp:txXfrm>
        <a:off x="941" y="3022618"/>
        <a:ext cx="3670188" cy="2202113"/>
      </dsp:txXfrm>
    </dsp:sp>
    <dsp:sp modelId="{5BB5B64E-E32E-41E6-BC23-73C4BA5F43DA}">
      <dsp:nvSpPr>
        <dsp:cNvPr id="0" name=""/>
        <dsp:cNvSpPr/>
      </dsp:nvSpPr>
      <dsp:spPr>
        <a:xfrm>
          <a:off x="4038148" y="3022618"/>
          <a:ext cx="3670188" cy="22021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i="1" u="none" kern="1200" dirty="0">
              <a:solidFill>
                <a:schemeClr val="tx1"/>
              </a:solidFill>
            </a:rPr>
            <a:t>What resources and support will be given to support the curricular changes, especially those that are related to accreditation standards or tied to accreditation?</a:t>
          </a:r>
          <a:endParaRPr lang="en-US" sz="1800" u="none" kern="1200" dirty="0">
            <a:solidFill>
              <a:schemeClr val="tx1"/>
            </a:solidFill>
          </a:endParaRPr>
        </a:p>
      </dsp:txBody>
      <dsp:txXfrm>
        <a:off x="4038148" y="3022618"/>
        <a:ext cx="3670188" cy="2202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F3490-7079-478B-9010-2A5650CD92B3}">
      <dsp:nvSpPr>
        <dsp:cNvPr id="0" name=""/>
        <dsp:cNvSpPr/>
      </dsp:nvSpPr>
      <dsp:spPr>
        <a:xfrm>
          <a:off x="0" y="0"/>
          <a:ext cx="9884700" cy="93369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dirty="0"/>
            <a:t>One overarching ILO that is across three levels of learning: curriculum, co-curricular and leadership development</a:t>
          </a:r>
          <a:endParaRPr lang="en-US" sz="2800" kern="1200" dirty="0"/>
        </a:p>
      </dsp:txBody>
      <dsp:txXfrm>
        <a:off x="45579" y="45579"/>
        <a:ext cx="9793542" cy="842541"/>
      </dsp:txXfrm>
    </dsp:sp>
    <dsp:sp modelId="{4E2FAD95-863A-419F-8007-2C1162D1B497}">
      <dsp:nvSpPr>
        <dsp:cNvPr id="0" name=""/>
        <dsp:cNvSpPr/>
      </dsp:nvSpPr>
      <dsp:spPr>
        <a:xfrm>
          <a:off x="0" y="1173003"/>
          <a:ext cx="9884700" cy="2238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839" tIns="53340" rIns="298704" bIns="53340" numCol="1" spcCol="1270" anchor="t" anchorCtr="0">
          <a:noAutofit/>
        </a:bodyPr>
        <a:lstStyle/>
        <a:p>
          <a:pPr marL="285750" lvl="1" indent="-285750" algn="l" defTabSz="1866900">
            <a:lnSpc>
              <a:spcPct val="90000"/>
            </a:lnSpc>
            <a:spcBef>
              <a:spcPct val="0"/>
            </a:spcBef>
            <a:spcAft>
              <a:spcPct val="20000"/>
            </a:spcAft>
            <a:buFontTx/>
            <a:buChar char="••"/>
          </a:pPr>
          <a:r>
            <a:rPr lang="en-US" sz="4200" b="1" kern="1200" dirty="0">
              <a:solidFill>
                <a:schemeClr val="tx1"/>
              </a:solidFill>
            </a:rPr>
            <a:t>  </a:t>
          </a:r>
          <a:r>
            <a:rPr lang="en-US" sz="3600" b="1" kern="1200" dirty="0">
              <a:solidFill>
                <a:schemeClr val="tx1"/>
              </a:solidFill>
            </a:rPr>
            <a:t>UMB graduates will be able to enhance diversity, equity, and inclusion (DEI) in health, science, and social services by engaging in cultural humility practice and promoting organizational, cultural, and systemic change. </a:t>
          </a:r>
          <a:endParaRPr lang="en-US" sz="4200" kern="1200" dirty="0"/>
        </a:p>
      </dsp:txBody>
      <dsp:txXfrm>
        <a:off x="0" y="1173003"/>
        <a:ext cx="9884700" cy="2238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F3490-7079-478B-9010-2A5650CD92B3}">
      <dsp:nvSpPr>
        <dsp:cNvPr id="0" name=""/>
        <dsp:cNvSpPr/>
      </dsp:nvSpPr>
      <dsp:spPr>
        <a:xfrm>
          <a:off x="0" y="0"/>
          <a:ext cx="9941318" cy="108288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i="1" kern="1200" dirty="0"/>
            <a:t>Four objectives within the Culture Competence ILO</a:t>
          </a:r>
          <a:endParaRPr lang="en-US" sz="3200" kern="1200" dirty="0"/>
        </a:p>
      </dsp:txBody>
      <dsp:txXfrm>
        <a:off x="52862" y="52862"/>
        <a:ext cx="9835594" cy="977165"/>
      </dsp:txXfrm>
    </dsp:sp>
    <dsp:sp modelId="{4E2FAD95-863A-419F-8007-2C1162D1B497}">
      <dsp:nvSpPr>
        <dsp:cNvPr id="0" name=""/>
        <dsp:cNvSpPr/>
      </dsp:nvSpPr>
      <dsp:spPr>
        <a:xfrm>
          <a:off x="0" y="1354240"/>
          <a:ext cx="9941318" cy="3707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563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Upon completion, UMB students will </a:t>
          </a:r>
          <a:r>
            <a:rPr lang="en-US" sz="1800" b="1" u="sng" kern="1200" dirty="0"/>
            <a:t>recognize</a:t>
          </a:r>
          <a:r>
            <a:rPr lang="en-US" sz="1800" kern="1200" dirty="0"/>
            <a:t> that deeply-embedded systems of oppression and historical disadvantage are major drivers of disparities in health and human services outcomes.</a:t>
          </a:r>
        </a:p>
        <a:p>
          <a:pPr marL="171450" lvl="1" indent="-171450" algn="l" defTabSz="800100">
            <a:lnSpc>
              <a:spcPct val="90000"/>
            </a:lnSpc>
            <a:spcBef>
              <a:spcPct val="0"/>
            </a:spcBef>
            <a:spcAft>
              <a:spcPct val="20000"/>
            </a:spcAft>
            <a:buChar char="••"/>
          </a:pPr>
          <a:r>
            <a:rPr lang="en-US" sz="1800" kern="1200" dirty="0"/>
            <a:t>Upon completion, UMB students will </a:t>
          </a:r>
          <a:r>
            <a:rPr lang="en-US" sz="1800" b="1" u="sng" kern="1200" dirty="0"/>
            <a:t>demonstrate</a:t>
          </a:r>
          <a:r>
            <a:rPr lang="en-US" sz="1800" kern="1200" dirty="0"/>
            <a:t> cultural humility in their engagement with diverse patients, clients, communities and populations.  </a:t>
          </a:r>
        </a:p>
        <a:p>
          <a:pPr marL="171450" lvl="1" indent="-171450" algn="l" defTabSz="800100">
            <a:lnSpc>
              <a:spcPct val="90000"/>
            </a:lnSpc>
            <a:spcBef>
              <a:spcPct val="0"/>
            </a:spcBef>
            <a:spcAft>
              <a:spcPct val="20000"/>
            </a:spcAft>
            <a:buChar char="••"/>
          </a:pPr>
          <a:r>
            <a:rPr lang="en-US" sz="1800" kern="1200" dirty="0"/>
            <a:t>Upon completion, UMB students will be able to </a:t>
          </a:r>
          <a:r>
            <a:rPr lang="en-US" sz="1800" b="1" u="sng" kern="1200" dirty="0"/>
            <a:t>utilize</a:t>
          </a:r>
          <a:r>
            <a:rPr lang="en-US" sz="1800" kern="1200" dirty="0"/>
            <a:t> their skills and knowledge to serve diverse populations across age, gender identity, sexual orientation, race, ethnicity, ability, nationality, religion, socioeconomic status and more.</a:t>
          </a:r>
        </a:p>
        <a:p>
          <a:pPr marL="171450" lvl="1" indent="-171450" algn="l" defTabSz="800100">
            <a:lnSpc>
              <a:spcPct val="90000"/>
            </a:lnSpc>
            <a:spcBef>
              <a:spcPct val="0"/>
            </a:spcBef>
            <a:spcAft>
              <a:spcPct val="20000"/>
            </a:spcAft>
            <a:buChar char="••"/>
          </a:pPr>
          <a:r>
            <a:rPr lang="en-US" sz="1800" kern="1200" dirty="0"/>
            <a:t>Upon completion, UMB students will be able to </a:t>
          </a:r>
          <a:r>
            <a:rPr lang="en-US" sz="1800" b="1" u="sng" kern="1200" dirty="0"/>
            <a:t>collaborate</a:t>
          </a:r>
          <a:r>
            <a:rPr lang="en-US" sz="1800" kern="1200" dirty="0"/>
            <a:t> in the development and implementation of anti-oppressive policies, practices and interventions within their fields.</a:t>
          </a:r>
        </a:p>
      </dsp:txBody>
      <dsp:txXfrm>
        <a:off x="0" y="1354240"/>
        <a:ext cx="9941318" cy="37075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5F23C-E5DC-4E47-92E1-36680D597A0A}"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4ED30-BA0B-4569-9874-FFBD7DE9B3EA}" type="slidenum">
              <a:rPr lang="en-US" smtClean="0"/>
              <a:t>‹#›</a:t>
            </a:fld>
            <a:endParaRPr lang="en-US"/>
          </a:p>
        </p:txBody>
      </p:sp>
    </p:spTree>
    <p:extLst>
      <p:ext uri="{BB962C8B-B14F-4D97-AF65-F5344CB8AC3E}">
        <p14:creationId xmlns:p14="http://schemas.microsoft.com/office/powerpoint/2010/main" val="243045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4ED30-BA0B-4569-9874-FFBD7DE9B3EA}" type="slidenum">
              <a:rPr lang="en-US" smtClean="0"/>
              <a:t>6</a:t>
            </a:fld>
            <a:endParaRPr lang="en-US"/>
          </a:p>
        </p:txBody>
      </p:sp>
    </p:spTree>
    <p:extLst>
      <p:ext uri="{BB962C8B-B14F-4D97-AF65-F5344CB8AC3E}">
        <p14:creationId xmlns:p14="http://schemas.microsoft.com/office/powerpoint/2010/main" val="2445347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8B33-AF66-4A5F-B092-D8D4C710AD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6EFF65-E75E-4B03-A5E8-90837DB45B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AB26B9-F486-4B38-AB22-CEB01EAF4394}"/>
              </a:ext>
            </a:extLst>
          </p:cNvPr>
          <p:cNvSpPr>
            <a:spLocks noGrp="1"/>
          </p:cNvSpPr>
          <p:nvPr>
            <p:ph type="dt" sz="half" idx="10"/>
          </p:nvPr>
        </p:nvSpPr>
        <p:spPr/>
        <p:txBody>
          <a:bodyPr/>
          <a:lstStyle/>
          <a:p>
            <a:pPr algn="r"/>
            <a:fld id="{3F9AFA87-1417-4992-ABD9-27C3BC8CC883}" type="datetimeFigureOut">
              <a:rPr lang="en-US" smtClean="0"/>
              <a:pPr algn="r"/>
              <a:t>3/1/2022</a:t>
            </a:fld>
            <a:endParaRPr lang="en-US"/>
          </a:p>
        </p:txBody>
      </p:sp>
      <p:sp>
        <p:nvSpPr>
          <p:cNvPr id="5" name="Footer Placeholder 4">
            <a:extLst>
              <a:ext uri="{FF2B5EF4-FFF2-40B4-BE49-F238E27FC236}">
                <a16:creationId xmlns:a16="http://schemas.microsoft.com/office/drawing/2014/main" id="{F4A27193-5B25-42FE-9B7D-92076F60BC38}"/>
              </a:ext>
            </a:extLst>
          </p:cNvPr>
          <p:cNvSpPr>
            <a:spLocks noGrp="1"/>
          </p:cNvSpPr>
          <p:nvPr>
            <p:ph type="ftr" sz="quarter" idx="11"/>
          </p:nvPr>
        </p:nvSpPr>
        <p:spPr/>
        <p:txBody>
          <a:bodyPr/>
          <a:lstStyle/>
          <a:p>
            <a:endParaRPr lang="en-US" sz="1000"/>
          </a:p>
        </p:txBody>
      </p:sp>
      <p:sp>
        <p:nvSpPr>
          <p:cNvPr id="6" name="Slide Number Placeholder 5">
            <a:extLst>
              <a:ext uri="{FF2B5EF4-FFF2-40B4-BE49-F238E27FC236}">
                <a16:creationId xmlns:a16="http://schemas.microsoft.com/office/drawing/2014/main" id="{D919D4A4-DC73-40D4-A4B8-25C2DCA1FBF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912393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C1BD2-19E7-4508-96FB-41A3B400DE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95698-157C-42CE-ACEE-82BDF1AC1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B8B7-D6B4-4E8A-A4BB-F8D903849975}"/>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5" name="Footer Placeholder 4">
            <a:extLst>
              <a:ext uri="{FF2B5EF4-FFF2-40B4-BE49-F238E27FC236}">
                <a16:creationId xmlns:a16="http://schemas.microsoft.com/office/drawing/2014/main" id="{18329B1A-5BD5-4756-9E25-8AFFFBFA2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C64A7-77F3-4703-86BF-D8A5CAC49AA9}"/>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7929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CAA092-58A0-4283-BCCB-0248744B92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ABAB6F-2B8C-4ADC-AFE2-5B4B3728F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E9C6E-EDEF-449D-B939-D21AF2280F98}"/>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5" name="Footer Placeholder 4">
            <a:extLst>
              <a:ext uri="{FF2B5EF4-FFF2-40B4-BE49-F238E27FC236}">
                <a16:creationId xmlns:a16="http://schemas.microsoft.com/office/drawing/2014/main" id="{3D66FA27-D66C-46F2-B59F-4B1DAA663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7E002-116D-4571-A33D-E8B7F77ED432}"/>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99935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FFF8-F3B1-4647-B242-E1F877670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F99758-8797-4121-A2CE-16DAD407C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396DD-EAF2-41C8-B427-C6C82F9BBA91}"/>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5" name="Footer Placeholder 4">
            <a:extLst>
              <a:ext uri="{FF2B5EF4-FFF2-40B4-BE49-F238E27FC236}">
                <a16:creationId xmlns:a16="http://schemas.microsoft.com/office/drawing/2014/main" id="{6018F52F-3E29-432B-AC92-1F9D41879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24B50-52F5-4A58-AC06-167F6CD4495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6510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6B7C-6F8D-4A27-AB96-E76088FCAF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979606-98AC-4D6B-8DEB-8B7460F01B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17B35-7554-4C2F-A1F4-9644D5B3D5E6}"/>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5" name="Footer Placeholder 4">
            <a:extLst>
              <a:ext uri="{FF2B5EF4-FFF2-40B4-BE49-F238E27FC236}">
                <a16:creationId xmlns:a16="http://schemas.microsoft.com/office/drawing/2014/main" id="{ED5CD13B-B118-4588-A061-A0E166FD9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BCB10-1434-4C1D-9029-D91DB21F491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06095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82F6-00F9-485E-B433-7A7BC1362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1EE1B-5EF1-4048-BB26-F0619979F6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684E00-1567-4D09-BD82-C8B6CC31D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091C7-1070-405F-84B9-97BBC85BA3B9}"/>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6" name="Footer Placeholder 5">
            <a:extLst>
              <a:ext uri="{FF2B5EF4-FFF2-40B4-BE49-F238E27FC236}">
                <a16:creationId xmlns:a16="http://schemas.microsoft.com/office/drawing/2014/main" id="{FFF8D932-FBD4-46FC-8BBA-5C5561832E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4D703-8936-49CB-8E4A-6F0EF48EC91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57654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847AE-C5D1-45AA-B98F-090E60903F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EF47C7-1657-4F37-ADB0-577945F4D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49160A-1BA1-4998-A7FF-A6854ED23C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932ED0-A5DF-42B6-AD10-DDF577B6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1E558-2375-43A3-B9D1-B228AEC732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D57B8-598E-4915-BBBE-D861572BBE71}"/>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8" name="Footer Placeholder 7">
            <a:extLst>
              <a:ext uri="{FF2B5EF4-FFF2-40B4-BE49-F238E27FC236}">
                <a16:creationId xmlns:a16="http://schemas.microsoft.com/office/drawing/2014/main" id="{03795B4A-70BA-4474-8218-5AA2BCE58C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19E191-9938-4315-839D-DB97217A734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03728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ED65-8451-4A3C-87D4-293A14BA3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1E6D5D-C70D-409C-B7A4-D6FCEB923B18}"/>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4" name="Footer Placeholder 3">
            <a:extLst>
              <a:ext uri="{FF2B5EF4-FFF2-40B4-BE49-F238E27FC236}">
                <a16:creationId xmlns:a16="http://schemas.microsoft.com/office/drawing/2014/main" id="{5CAA34BE-82A4-415D-9023-5C0A256FD6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E5BBF1-AC03-49D0-BB36-DA90C109776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7132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8D63D-325E-4DD2-90A5-7525E4343915}"/>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3" name="Footer Placeholder 2">
            <a:extLst>
              <a:ext uri="{FF2B5EF4-FFF2-40B4-BE49-F238E27FC236}">
                <a16:creationId xmlns:a16="http://schemas.microsoft.com/office/drawing/2014/main" id="{5C8CD6DB-B54A-4433-817A-D08BDFA4B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8FFA29-5E87-4A74-B000-5D0823CC1ED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82445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1DA1-8787-42F9-992D-B9477DABC7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4BD52-DB0A-4702-B321-BDF847832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64A2C-AB2C-4916-B6A0-FA980DE28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13DA5-5707-4C46-880B-CAF782AFC3D4}"/>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6" name="Footer Placeholder 5">
            <a:extLst>
              <a:ext uri="{FF2B5EF4-FFF2-40B4-BE49-F238E27FC236}">
                <a16:creationId xmlns:a16="http://schemas.microsoft.com/office/drawing/2014/main" id="{D0064BC7-475B-4F71-A78A-9CD665EDE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783395-8DA6-4719-A9E7-52A1ACB4356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24316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8355-51C7-4FBA-A2A0-8D343DE32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922180-346E-4500-8D1B-39CE7DDAD1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73005A-3DC2-4806-BF58-99F3B7917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CD0001-6C58-4FC4-9E2F-C1A609E5F130}"/>
              </a:ext>
            </a:extLst>
          </p:cNvPr>
          <p:cNvSpPr>
            <a:spLocks noGrp="1"/>
          </p:cNvSpPr>
          <p:nvPr>
            <p:ph type="dt" sz="half" idx="10"/>
          </p:nvPr>
        </p:nvSpPr>
        <p:spPr/>
        <p:txBody>
          <a:bodyPr/>
          <a:lstStyle/>
          <a:p>
            <a:fld id="{3F9AFA87-1417-4992-ABD9-27C3BC8CC883}" type="datetimeFigureOut">
              <a:rPr lang="en-US" smtClean="0"/>
              <a:t>3/1/2022</a:t>
            </a:fld>
            <a:endParaRPr lang="en-US"/>
          </a:p>
        </p:txBody>
      </p:sp>
      <p:sp>
        <p:nvSpPr>
          <p:cNvPr id="6" name="Footer Placeholder 5">
            <a:extLst>
              <a:ext uri="{FF2B5EF4-FFF2-40B4-BE49-F238E27FC236}">
                <a16:creationId xmlns:a16="http://schemas.microsoft.com/office/drawing/2014/main" id="{D2554809-DAD1-4DC3-BD2F-CA26C20E0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E93B2-CCAC-4915-A7B1-9601DE614A5D}"/>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0169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099D80-54FB-4C0A-8AC3-31DD087E29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2820D5-6CBC-48D5-99BA-B6AE6EF37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4AD6A-EA99-4042-A5AD-82143FBF1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3F9AFA87-1417-4992-ABD9-27C3BC8CC883}" type="datetimeFigureOut">
              <a:rPr lang="en-US" smtClean="0"/>
              <a:pPr algn="r"/>
              <a:t>3/1/2022</a:t>
            </a:fld>
            <a:endParaRPr lang="en-US"/>
          </a:p>
        </p:txBody>
      </p:sp>
      <p:sp>
        <p:nvSpPr>
          <p:cNvPr id="5" name="Footer Placeholder 4">
            <a:extLst>
              <a:ext uri="{FF2B5EF4-FFF2-40B4-BE49-F238E27FC236}">
                <a16:creationId xmlns:a16="http://schemas.microsoft.com/office/drawing/2014/main" id="{4BF19638-7BD8-47A0-B27C-07510C7A8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9DC2CBF5-9594-44A9-951C-EEFEFBD474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31592243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24" y="538350"/>
            <a:ext cx="10112178" cy="2354425"/>
          </a:xfrm>
        </p:spPr>
        <p:txBody>
          <a:bodyPr>
            <a:normAutofit/>
          </a:bodyPr>
          <a:lstStyle/>
          <a:p>
            <a:pPr algn="l"/>
            <a:r>
              <a:rPr lang="en-US" sz="5000" b="1" dirty="0">
                <a:ea typeface="+mj-lt"/>
                <a:cs typeface="+mj-lt"/>
              </a:rPr>
              <a:t>Institutional Learning Objectives: </a:t>
            </a:r>
            <a:br>
              <a:rPr lang="en-US" sz="5000" b="1" dirty="0">
                <a:ea typeface="+mj-lt"/>
                <a:cs typeface="+mj-lt"/>
              </a:rPr>
            </a:br>
            <a:r>
              <a:rPr lang="en-US" sz="5000" b="1" dirty="0">
                <a:ea typeface="+mj-lt"/>
                <a:cs typeface="+mj-lt"/>
              </a:rPr>
              <a:t>Culture Competence/DEI</a:t>
            </a:r>
            <a:br>
              <a:rPr lang="en-US" sz="5000" b="1" dirty="0">
                <a:ea typeface="+mj-lt"/>
                <a:cs typeface="+mj-lt"/>
              </a:rPr>
            </a:br>
            <a:endParaRPr lang="en-US" sz="5000" b="1" dirty="0"/>
          </a:p>
        </p:txBody>
      </p:sp>
      <p:sp>
        <p:nvSpPr>
          <p:cNvPr id="3" name="Subtitle 2"/>
          <p:cNvSpPr>
            <a:spLocks noGrp="1"/>
          </p:cNvSpPr>
          <p:nvPr>
            <p:ph type="subTitle" idx="1"/>
          </p:nvPr>
        </p:nvSpPr>
        <p:spPr>
          <a:xfrm>
            <a:off x="841247" y="4533020"/>
            <a:ext cx="3771009" cy="1612930"/>
          </a:xfrm>
        </p:spPr>
        <p:txBody>
          <a:bodyPr vert="horz" lIns="91440" tIns="45720" rIns="91440" bIns="45720" rtlCol="0">
            <a:normAutofit/>
          </a:bodyPr>
          <a:lstStyle/>
          <a:p>
            <a:pPr algn="l"/>
            <a:r>
              <a:rPr lang="en-US" dirty="0"/>
              <a:t>Lynn Chen</a:t>
            </a:r>
          </a:p>
          <a:p>
            <a:pPr algn="l"/>
            <a:r>
              <a:rPr lang="en-US" dirty="0"/>
              <a:t>Amanda Lehning</a:t>
            </a:r>
          </a:p>
          <a:p>
            <a:pPr algn="l"/>
            <a:r>
              <a:rPr lang="en-US" dirty="0"/>
              <a:t>Diane Marie St. George</a:t>
            </a:r>
          </a:p>
        </p:txBody>
      </p:sp>
      <p:sp>
        <p:nvSpPr>
          <p:cNvPr id="43" name="Rectangle 33">
            <a:extLst>
              <a:ext uri="{FF2B5EF4-FFF2-40B4-BE49-F238E27FC236}">
                <a16:creationId xmlns:a16="http://schemas.microsoft.com/office/drawing/2014/main" id="{5C9DABB9-E0C0-430B-8E47-BDC0F4E110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9" name="Video 28">
            <a:extLst>
              <a:ext uri="{FF2B5EF4-FFF2-40B4-BE49-F238E27FC236}">
                <a16:creationId xmlns:a16="http://schemas.microsoft.com/office/drawing/2014/main" id="{9422429B-12D7-4CB9-95BE-54651412A28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4348065" y="2556588"/>
            <a:ext cx="6504763" cy="3763062"/>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9"/>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9"/>
                                        </p:tgtEl>
                                      </p:cBhvr>
                                    </p:cmd>
                                  </p:childTnLst>
                                </p:cTn>
                              </p:par>
                            </p:childTnLst>
                          </p:cTn>
                        </p:par>
                      </p:childTnLst>
                    </p:cTn>
                  </p:par>
                </p:childTnLst>
              </p:cTn>
              <p:nextCondLst>
                <p:cond evt="onClick" delay="0">
                  <p:tgtEl>
                    <p:spTgt spid="29"/>
                  </p:tgtEl>
                </p:cond>
              </p:nextCondLst>
            </p:seq>
            <p:video>
              <p:cMediaNode mute="1">
                <p:cTn id="15" repeatCount="indefinite" fill="hold" display="0">
                  <p:stCondLst>
                    <p:cond delay="indefinite"/>
                  </p:stCondLst>
                </p:cTn>
                <p:tgtEl>
                  <p:spTgt spid="29"/>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cs typeface="Aharoni"/>
              </a:rPr>
              <a:t>Objective Four</a:t>
            </a:r>
          </a:p>
        </p:txBody>
      </p:sp>
      <p:sp>
        <p:nvSpPr>
          <p:cNvPr id="3" name="Content Placeholder"/>
          <p:cNvSpPr>
            <a:spLocks noGrp="1"/>
          </p:cNvSpPr>
          <p:nvPr>
            <p:ph sz="half" idx="1"/>
          </p:nvPr>
        </p:nvSpPr>
        <p:spPr>
          <a:xfrm>
            <a:off x="789992" y="1825625"/>
            <a:ext cx="5181600" cy="4351338"/>
          </a:xfrm>
        </p:spPr>
        <p:txBody>
          <a:bodyPr vert="horz" lIns="91440" tIns="45720" rIns="91440" bIns="45720" rtlCol="0" anchor="t">
            <a:normAutofit lnSpcReduction="10000"/>
          </a:bodyPr>
          <a:lstStyle/>
          <a:p>
            <a:pPr marL="0" marR="0" indent="0">
              <a:lnSpc>
                <a:spcPct val="107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Upon completion, </a:t>
            </a:r>
          </a:p>
          <a:p>
            <a:pPr marL="0" marR="0" indent="0">
              <a:lnSpc>
                <a:spcPct val="107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UMB students will be able to </a:t>
            </a:r>
            <a:r>
              <a:rPr lang="en-US" sz="2600" b="1" u="sng" dirty="0">
                <a:effectLst/>
                <a:latin typeface="Calibri" panose="020F0502020204030204" pitchFamily="34" charset="0"/>
                <a:ea typeface="Calibri" panose="020F0502020204030204" pitchFamily="34" charset="0"/>
                <a:cs typeface="Times New Roman" panose="02020603050405020304" pitchFamily="18" charset="0"/>
              </a:rPr>
              <a:t>collaborate</a:t>
            </a:r>
            <a:r>
              <a:rPr lang="en-US" sz="2600" dirty="0">
                <a:effectLst/>
                <a:latin typeface="Calibri" panose="020F0502020204030204" pitchFamily="34" charset="0"/>
                <a:ea typeface="Calibri" panose="020F0502020204030204" pitchFamily="34" charset="0"/>
                <a:cs typeface="Times New Roman" panose="02020603050405020304" pitchFamily="18" charset="0"/>
              </a:rPr>
              <a:t> in the development and implementation of anti-oppressive policies, practices and interventions within their fields.</a:t>
            </a:r>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BFE0FD4B-DBCA-42B2-99BA-4E4119C82A2E}"/>
              </a:ext>
            </a:extLst>
          </p:cNvPr>
          <p:cNvSpPr>
            <a:spLocks noGrp="1"/>
          </p:cNvSpPr>
          <p:nvPr>
            <p:ph sz="half" idx="2"/>
          </p:nvPr>
        </p:nvSpPr>
        <p:spPr/>
        <p:txBody>
          <a:bodyPr vert="horz" lIns="91440" tIns="45720" rIns="91440" bIns="45720" rtlCol="0" anchor="t">
            <a:normAutofit lnSpcReduction="10000"/>
          </a:bodyPr>
          <a:lstStyle/>
          <a:p>
            <a:r>
              <a:rPr lang="en-US" dirty="0">
                <a:solidFill>
                  <a:srgbClr val="FF0000"/>
                </a:solidFill>
              </a:rPr>
              <a:t>Why is it important?</a:t>
            </a:r>
          </a:p>
          <a:p>
            <a:pPr lvl="1"/>
            <a:r>
              <a:rPr lang="en-US" dirty="0">
                <a:solidFill>
                  <a:srgbClr val="FF0000"/>
                </a:solidFill>
              </a:rPr>
              <a:t>We expect our graduates to be able to become change agents who are able to get at the root causes of inequities that they encounter in the populations they serve.</a:t>
            </a:r>
          </a:p>
          <a:p>
            <a:endParaRPr lang="en-US" dirty="0">
              <a:solidFill>
                <a:srgbClr val="FF0000"/>
              </a:solidFill>
            </a:endParaRPr>
          </a:p>
          <a:p>
            <a:endParaRPr lang="en-US" dirty="0">
              <a:solidFill>
                <a:srgbClr val="FF0000"/>
              </a:solidFill>
            </a:endParaRPr>
          </a:p>
          <a:p>
            <a:r>
              <a:rPr lang="en-US" dirty="0">
                <a:solidFill>
                  <a:srgbClr val="FF0000"/>
                </a:solidFill>
              </a:rPr>
              <a:t>How to assess?</a:t>
            </a:r>
          </a:p>
          <a:p>
            <a:pPr lvl="1"/>
            <a:r>
              <a:rPr lang="en-US" dirty="0">
                <a:solidFill>
                  <a:srgbClr val="FF0000"/>
                </a:solidFill>
              </a:rPr>
              <a:t>Alumni Survey</a:t>
            </a:r>
          </a:p>
        </p:txBody>
      </p:sp>
    </p:spTree>
    <p:extLst>
      <p:ext uri="{BB962C8B-B14F-4D97-AF65-F5344CB8AC3E}">
        <p14:creationId xmlns:p14="http://schemas.microsoft.com/office/powerpoint/2010/main" val="1726904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44">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46">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48">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0">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52">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Isosceles Triangle 54">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56">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2304075" y="2378528"/>
            <a:ext cx="6114908" cy="3725524"/>
          </a:xfrm>
        </p:spPr>
        <p:txBody>
          <a:bodyPr anchor="t">
            <a:normAutofit fontScale="90000"/>
          </a:bodyPr>
          <a:lstStyle/>
          <a:p>
            <a:pPr algn="ctr"/>
            <a:r>
              <a:rPr lang="en-US" sz="6000" b="1" dirty="0"/>
              <a:t>Q &amp; A</a:t>
            </a:r>
            <a:r>
              <a:rPr lang="en-US" sz="4600" b="1" dirty="0"/>
              <a:t/>
            </a:r>
            <a:br>
              <a:rPr lang="en-US" sz="4600" b="1" dirty="0"/>
            </a:br>
            <a:r>
              <a:rPr lang="en-US" sz="4600" b="1" dirty="0"/>
              <a:t/>
            </a:r>
            <a:br>
              <a:rPr lang="en-US" sz="4600" b="1" dirty="0"/>
            </a:br>
            <a:r>
              <a:rPr lang="en-US" sz="4600" b="1" dirty="0"/>
              <a:t/>
            </a:r>
            <a:br>
              <a:rPr lang="en-US" sz="4600" b="1" dirty="0"/>
            </a:br>
            <a:r>
              <a:rPr lang="en-US" sz="4600" b="1" dirty="0"/>
              <a:t/>
            </a:r>
            <a:br>
              <a:rPr lang="en-US" sz="4600" b="1" dirty="0"/>
            </a:br>
            <a:r>
              <a:rPr lang="en-US" sz="4600" b="1" dirty="0"/>
              <a:t/>
            </a:r>
            <a:br>
              <a:rPr lang="en-US" sz="4600" b="1" dirty="0"/>
            </a:br>
            <a:r>
              <a:rPr lang="en-US" sz="4600" b="1" dirty="0"/>
              <a:t>Thank You!</a:t>
            </a:r>
          </a:p>
        </p:txBody>
      </p:sp>
      <p:sp>
        <p:nvSpPr>
          <p:cNvPr id="38" name="Title">
            <a:extLst>
              <a:ext uri="{FF2B5EF4-FFF2-40B4-BE49-F238E27FC236}">
                <a16:creationId xmlns:a16="http://schemas.microsoft.com/office/drawing/2014/main" id="{C74AE41E-C921-4803-9DAD-9FD119705CF9}"/>
              </a:ext>
            </a:extLst>
          </p:cNvPr>
          <p:cNvSpPr txBox="1">
            <a:spLocks/>
          </p:cNvSpPr>
          <p:nvPr/>
        </p:nvSpPr>
        <p:spPr>
          <a:xfrm>
            <a:off x="0" y="40230"/>
            <a:ext cx="9942716" cy="3781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cs typeface="Aharoni"/>
              </a:rPr>
              <a:t>Institutional Learning Objectives: Culture Competence/DEI</a:t>
            </a:r>
          </a:p>
        </p:txBody>
      </p:sp>
    </p:spTree>
    <p:extLst>
      <p:ext uri="{BB962C8B-B14F-4D97-AF65-F5344CB8AC3E}">
        <p14:creationId xmlns:p14="http://schemas.microsoft.com/office/powerpoint/2010/main" val="2001525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5CBC3C-2E5A-4839-8B9B-2E5A6ADF0F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27FF362-FC97-4BF5-949B-D4ADFA26E4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p:cNvSpPr>
            <a:spLocks noGrp="1"/>
          </p:cNvSpPr>
          <p:nvPr>
            <p:ph type="title"/>
          </p:nvPr>
        </p:nvSpPr>
        <p:spPr>
          <a:xfrm>
            <a:off x="606426" y="469514"/>
            <a:ext cx="5010539" cy="1539551"/>
          </a:xfrm>
        </p:spPr>
        <p:txBody>
          <a:bodyPr anchor="t">
            <a:normAutofit fontScale="90000"/>
          </a:bodyPr>
          <a:lstStyle/>
          <a:p>
            <a:r>
              <a:rPr lang="en-US" sz="3200" b="1" kern="1200" dirty="0">
                <a:solidFill>
                  <a:schemeClr val="tx1"/>
                </a:solidFill>
                <a:latin typeface="Aharoni" panose="02010803020104030203" pitchFamily="2" charset="-79"/>
                <a:cs typeface="Aharoni" panose="02010803020104030203" pitchFamily="2" charset="-79"/>
              </a:rPr>
              <a:t>T</a:t>
            </a:r>
            <a:r>
              <a:rPr lang="en-US" sz="3200" kern="1200" dirty="0">
                <a:solidFill>
                  <a:schemeClr val="tx1"/>
                </a:solidFill>
                <a:latin typeface="Aharoni" panose="02010803020104030203" pitchFamily="2" charset="-79"/>
                <a:cs typeface="Aharoni" panose="02010803020104030203" pitchFamily="2" charset="-79"/>
              </a:rPr>
              <a:t>ask Force</a:t>
            </a:r>
            <a:r>
              <a:rPr lang="en-US" sz="3200" b="1" kern="1200" dirty="0">
                <a:solidFill>
                  <a:schemeClr val="tx1"/>
                </a:solidFill>
                <a:latin typeface="+mj-lt"/>
                <a:ea typeface="+mj-ea"/>
                <a:cs typeface="+mj-cs"/>
              </a:rPr>
              <a:t/>
            </a:r>
            <a:br>
              <a:rPr lang="en-US" sz="3200" b="1" kern="1200" dirty="0">
                <a:solidFill>
                  <a:schemeClr val="tx1"/>
                </a:solidFill>
                <a:latin typeface="+mj-lt"/>
                <a:ea typeface="+mj-ea"/>
                <a:cs typeface="+mj-cs"/>
              </a:rPr>
            </a:br>
            <a:r>
              <a:rPr lang="en-US" sz="3200" kern="1200" dirty="0">
                <a:solidFill>
                  <a:schemeClr val="tx1"/>
                </a:solidFill>
                <a:latin typeface="+mj-lt"/>
                <a:ea typeface="+mj-ea"/>
                <a:cs typeface="+mj-cs"/>
              </a:rPr>
              <a:t/>
            </a:r>
            <a:br>
              <a:rPr lang="en-US" sz="3200" kern="1200" dirty="0">
                <a:solidFill>
                  <a:schemeClr val="tx1"/>
                </a:solidFill>
                <a:latin typeface="+mj-lt"/>
                <a:ea typeface="+mj-ea"/>
                <a:cs typeface="+mj-cs"/>
              </a:rPr>
            </a:br>
            <a:r>
              <a:rPr lang="en-US" sz="3200" b="1" kern="1200" dirty="0">
                <a:solidFill>
                  <a:schemeClr val="tx1"/>
                </a:solidFill>
                <a:latin typeface="+mj-lt"/>
                <a:ea typeface="+mj-ea"/>
                <a:cs typeface="+mj-cs"/>
              </a:rPr>
              <a:t>We wish to thank the following individuals for providing feedback on the objectives</a:t>
            </a:r>
            <a:endParaRPr lang="en-US" sz="3200" dirty="0">
              <a:solidFill>
                <a:schemeClr val="bg1"/>
              </a:solidFill>
            </a:endParaRPr>
          </a:p>
        </p:txBody>
      </p:sp>
      <p:graphicFrame>
        <p:nvGraphicFramePr>
          <p:cNvPr id="8" name="Table 7">
            <a:extLst>
              <a:ext uri="{FF2B5EF4-FFF2-40B4-BE49-F238E27FC236}">
                <a16:creationId xmlns:a16="http://schemas.microsoft.com/office/drawing/2014/main" id="{5F83B83C-40AA-4983-9F98-E8A299E2796C}"/>
              </a:ext>
            </a:extLst>
          </p:cNvPr>
          <p:cNvGraphicFramePr>
            <a:graphicFrameLocks noGrp="1"/>
          </p:cNvGraphicFramePr>
          <p:nvPr>
            <p:extLst>
              <p:ext uri="{D42A27DB-BD31-4B8C-83A1-F6EECF244321}">
                <p14:modId xmlns:p14="http://schemas.microsoft.com/office/powerpoint/2010/main" val="1586250780"/>
              </p:ext>
            </p:extLst>
          </p:nvPr>
        </p:nvGraphicFramePr>
        <p:xfrm>
          <a:off x="5889777" y="811764"/>
          <a:ext cx="5934269" cy="4897314"/>
        </p:xfrm>
        <a:graphic>
          <a:graphicData uri="http://schemas.openxmlformats.org/drawingml/2006/table">
            <a:tbl>
              <a:tblPr firstRow="1" bandRow="1">
                <a:tableStyleId>{2D5ABB26-0587-4C30-8999-92F81FD0307C}</a:tableStyleId>
              </a:tblPr>
              <a:tblGrid>
                <a:gridCol w="5934269">
                  <a:extLst>
                    <a:ext uri="{9D8B030D-6E8A-4147-A177-3AD203B41FA5}">
                      <a16:colId xmlns:a16="http://schemas.microsoft.com/office/drawing/2014/main" val="1255819527"/>
                    </a:ext>
                  </a:extLst>
                </a:gridCol>
              </a:tblGrid>
              <a:tr h="204966">
                <a:tc>
                  <a:txBody>
                    <a:bodyPr/>
                    <a:lstStyle/>
                    <a:p>
                      <a:endParaRPr lang="en-US" sz="600"/>
                    </a:p>
                  </a:txBody>
                  <a:tcPr marL="53878" marR="53878" marT="26939" marB="26939"/>
                </a:tc>
                <a:extLst>
                  <a:ext uri="{0D108BD9-81ED-4DB2-BD59-A6C34878D82A}">
                    <a16:rowId xmlns:a16="http://schemas.microsoft.com/office/drawing/2014/main" val="2743258806"/>
                  </a:ext>
                </a:extLst>
              </a:tr>
              <a:tr h="821295">
                <a:tc>
                  <a:txBody>
                    <a:bodyPr/>
                    <a:lstStyle/>
                    <a:p>
                      <a:pPr marL="285750" marR="0" indent="-285750" algn="l">
                        <a:lnSpc>
                          <a:spcPts val="2000"/>
                        </a:lnSpc>
                        <a:spcBef>
                          <a:spcPts val="0"/>
                        </a:spcBef>
                        <a:spcAft>
                          <a:spcPts val="0"/>
                        </a:spcAft>
                        <a:buFont typeface="Arial" panose="020B0604020202020204" pitchFamily="34" charset="0"/>
                        <a:buChar char="•"/>
                      </a:pPr>
                      <a:r>
                        <a:rPr lang="en-US" sz="2400" b="1" cap="none" spc="60" dirty="0">
                          <a:solidFill>
                            <a:schemeClr val="tx1">
                              <a:lumMod val="75000"/>
                              <a:lumOff val="25000"/>
                            </a:schemeClr>
                          </a:solidFill>
                          <a:effectLst/>
                        </a:rPr>
                        <a:t>Diane Forbes Berthoud</a:t>
                      </a:r>
                    </a:p>
                    <a:p>
                      <a:pPr marL="0" marR="0" indent="0" algn="l">
                        <a:lnSpc>
                          <a:spcPts val="2000"/>
                        </a:lnSpc>
                        <a:spcBef>
                          <a:spcPts val="0"/>
                        </a:spcBef>
                        <a:spcAft>
                          <a:spcPts val="0"/>
                        </a:spcAft>
                        <a:buFont typeface="Arial" panose="020B0604020202020204" pitchFamily="34" charset="0"/>
                        <a:buNone/>
                      </a:pPr>
                      <a:r>
                        <a:rPr lang="en-US" sz="2400" b="1" cap="all" spc="60" dirty="0">
                          <a:solidFill>
                            <a:schemeClr val="tx1">
                              <a:lumMod val="75000"/>
                              <a:lumOff val="25000"/>
                            </a:schemeClr>
                          </a:solidFill>
                          <a:effectLst/>
                        </a:rPr>
                        <a:t>    </a:t>
                      </a:r>
                      <a:r>
                        <a:rPr lang="en-US" sz="1400" b="1" cap="all" spc="60" dirty="0">
                          <a:solidFill>
                            <a:schemeClr val="tx1">
                              <a:lumMod val="75000"/>
                              <a:lumOff val="25000"/>
                            </a:schemeClr>
                          </a:solidFill>
                          <a:effectLst/>
                        </a:rPr>
                        <a:t>UMB, </a:t>
                      </a:r>
                      <a:r>
                        <a:rPr lang="en-US" sz="1400" b="1" cap="none" spc="60" dirty="0">
                          <a:solidFill>
                            <a:schemeClr val="tx1">
                              <a:lumMod val="75000"/>
                              <a:lumOff val="25000"/>
                            </a:schemeClr>
                          </a:solidFill>
                          <a:effectLst/>
                        </a:rPr>
                        <a:t>Chief Equity, Diversity, And Inclusion Officer </a:t>
                      </a:r>
                    </a:p>
                    <a:p>
                      <a:pPr marL="0" marR="0" indent="0" algn="l">
                        <a:lnSpc>
                          <a:spcPts val="2000"/>
                        </a:lnSpc>
                        <a:spcBef>
                          <a:spcPts val="0"/>
                        </a:spcBef>
                        <a:spcAft>
                          <a:spcPts val="0"/>
                        </a:spcAft>
                        <a:buFont typeface="Arial" panose="020B0604020202020204" pitchFamily="34" charset="0"/>
                        <a:buNone/>
                      </a:pPr>
                      <a:r>
                        <a:rPr lang="en-US" sz="1400" b="1" cap="none" spc="60" dirty="0">
                          <a:solidFill>
                            <a:schemeClr val="tx1">
                              <a:lumMod val="75000"/>
                              <a:lumOff val="25000"/>
                            </a:schemeClr>
                          </a:solidFill>
                          <a:effectLst/>
                        </a:rPr>
                        <a:t>       and Vice President</a:t>
                      </a:r>
                      <a:endParaRPr lang="en-US" sz="1400" b="1" cap="none" spc="60" dirty="0">
                        <a:solidFill>
                          <a:schemeClr val="tx1">
                            <a:lumMod val="75000"/>
                            <a:lumOff val="25000"/>
                          </a:schemeClr>
                        </a:solidFill>
                        <a:effectLst/>
                        <a:latin typeface="Calibri" panose="020F0502020204030204" pitchFamily="34" charset="0"/>
                        <a:ea typeface="PMingLiU" panose="02020500000000000000" pitchFamily="18" charset="-120"/>
                      </a:endParaRPr>
                    </a:p>
                  </a:txBody>
                  <a:tcPr marL="96350" marR="72263" marT="48175" marB="48175"/>
                </a:tc>
                <a:extLst>
                  <a:ext uri="{0D108BD9-81ED-4DB2-BD59-A6C34878D82A}">
                    <a16:rowId xmlns:a16="http://schemas.microsoft.com/office/drawing/2014/main" val="1434091736"/>
                  </a:ext>
                </a:extLst>
              </a:tr>
              <a:tr h="654925">
                <a:tc>
                  <a:txBody>
                    <a:bodyPr/>
                    <a:lstStyle/>
                    <a:p>
                      <a:pPr marL="285750" marR="0" indent="-285750" algn="l" defTabSz="914400" rtl="0" eaLnBrk="1" latinLnBrk="0" hangingPunct="1">
                        <a:lnSpc>
                          <a:spcPts val="2000"/>
                        </a:lnSpc>
                        <a:spcBef>
                          <a:spcPts val="0"/>
                        </a:spcBef>
                        <a:spcAft>
                          <a:spcPts val="0"/>
                        </a:spcAft>
                        <a:buFont typeface="Arial" panose="020B0604020202020204" pitchFamily="34" charset="0"/>
                        <a:buChar char="•"/>
                      </a:pPr>
                      <a:r>
                        <a:rPr lang="en-US" sz="2400" b="1" kern="1200" cap="none" spc="60" dirty="0">
                          <a:solidFill>
                            <a:schemeClr val="tx1">
                              <a:lumMod val="75000"/>
                              <a:lumOff val="25000"/>
                            </a:schemeClr>
                          </a:solidFill>
                          <a:effectLst/>
                        </a:rPr>
                        <a:t>Eleanor Fleming </a:t>
                      </a:r>
                    </a:p>
                    <a:p>
                      <a:pPr marL="0" marR="0" indent="0" algn="l">
                        <a:lnSpc>
                          <a:spcPts val="2000"/>
                        </a:lnSpc>
                        <a:spcBef>
                          <a:spcPts val="0"/>
                        </a:spcBef>
                        <a:spcAft>
                          <a:spcPts val="0"/>
                        </a:spcAft>
                        <a:buFont typeface="Arial" panose="020B0604020202020204" pitchFamily="34" charset="0"/>
                        <a:buNone/>
                      </a:pPr>
                      <a:r>
                        <a:rPr lang="en-US" sz="2400" b="1" kern="1200" cap="none" spc="60" dirty="0">
                          <a:solidFill>
                            <a:schemeClr val="tx1">
                              <a:lumMod val="75000"/>
                              <a:lumOff val="25000"/>
                            </a:schemeClr>
                          </a:solidFill>
                          <a:effectLst/>
                        </a:rPr>
                        <a:t>    </a:t>
                      </a:r>
                      <a:r>
                        <a:rPr lang="en-US" sz="1400" b="1" kern="1200" cap="all" spc="60" dirty="0">
                          <a:solidFill>
                            <a:schemeClr val="tx1">
                              <a:lumMod val="75000"/>
                              <a:lumOff val="25000"/>
                            </a:schemeClr>
                          </a:solidFill>
                          <a:effectLst/>
                          <a:latin typeface="+mn-lt"/>
                          <a:ea typeface="+mn-ea"/>
                          <a:cs typeface="+mn-cs"/>
                        </a:rPr>
                        <a:t>SOD, </a:t>
                      </a:r>
                      <a:r>
                        <a:rPr lang="en-US" sz="1400" b="1" kern="1200" cap="none" spc="60" dirty="0">
                          <a:solidFill>
                            <a:schemeClr val="tx1">
                              <a:lumMod val="75000"/>
                              <a:lumOff val="25000"/>
                            </a:schemeClr>
                          </a:solidFill>
                          <a:effectLst/>
                          <a:latin typeface="+mn-lt"/>
                          <a:ea typeface="+mn-ea"/>
                          <a:cs typeface="+mn-cs"/>
                        </a:rPr>
                        <a:t>Assistant Dean For Diversity And Inclusion</a:t>
                      </a:r>
                      <a:endParaRPr lang="en-US" sz="1400" b="1" kern="1200" cap="all" spc="60" dirty="0">
                        <a:solidFill>
                          <a:schemeClr val="tx1">
                            <a:lumMod val="75000"/>
                            <a:lumOff val="25000"/>
                          </a:schemeClr>
                        </a:solidFill>
                        <a:effectLst/>
                        <a:latin typeface="+mn-lt"/>
                        <a:ea typeface="+mn-ea"/>
                        <a:cs typeface="+mn-cs"/>
                      </a:endParaRPr>
                    </a:p>
                  </a:txBody>
                  <a:tcPr marL="96350" marR="72263" marT="48175" marB="48175"/>
                </a:tc>
                <a:extLst>
                  <a:ext uri="{0D108BD9-81ED-4DB2-BD59-A6C34878D82A}">
                    <a16:rowId xmlns:a16="http://schemas.microsoft.com/office/drawing/2014/main" val="1921729289"/>
                  </a:ext>
                </a:extLst>
              </a:tr>
              <a:tr h="607833">
                <a:tc>
                  <a:txBody>
                    <a:bodyPr/>
                    <a:lstStyle/>
                    <a:p>
                      <a:pPr marL="285750" marR="0" indent="-285750" algn="l" defTabSz="914400" rtl="0" eaLnBrk="1" latinLnBrk="0" hangingPunct="1">
                        <a:lnSpc>
                          <a:spcPts val="2000"/>
                        </a:lnSpc>
                        <a:spcBef>
                          <a:spcPts val="0"/>
                        </a:spcBef>
                        <a:spcAft>
                          <a:spcPts val="0"/>
                        </a:spcAft>
                        <a:buFont typeface="Arial" panose="020B0604020202020204" pitchFamily="34" charset="0"/>
                        <a:buChar char="•"/>
                      </a:pPr>
                      <a:r>
                        <a:rPr lang="en-US" sz="2400" b="1" kern="1200" cap="none" spc="60" dirty="0">
                          <a:solidFill>
                            <a:schemeClr val="tx1">
                              <a:lumMod val="75000"/>
                              <a:lumOff val="25000"/>
                            </a:schemeClr>
                          </a:solidFill>
                          <a:effectLst/>
                        </a:rPr>
                        <a:t>Jeff Ash</a:t>
                      </a:r>
                    </a:p>
                    <a:p>
                      <a:pPr marL="0" marR="0" indent="0" algn="l">
                        <a:lnSpc>
                          <a:spcPts val="2000"/>
                        </a:lnSpc>
                        <a:spcBef>
                          <a:spcPts val="0"/>
                        </a:spcBef>
                        <a:spcAft>
                          <a:spcPts val="0"/>
                        </a:spcAft>
                        <a:buFont typeface="Arial" panose="020B0604020202020204" pitchFamily="34" charset="0"/>
                        <a:buNone/>
                      </a:pPr>
                      <a:r>
                        <a:rPr lang="en-US" sz="1400" b="1" kern="1200" cap="all" spc="60" dirty="0">
                          <a:solidFill>
                            <a:schemeClr val="tx1">
                              <a:lumMod val="75000"/>
                              <a:lumOff val="25000"/>
                            </a:schemeClr>
                          </a:solidFill>
                          <a:effectLst/>
                          <a:latin typeface="+mn-lt"/>
                          <a:ea typeface="+mn-ea"/>
                          <a:cs typeface="+mn-cs"/>
                        </a:rPr>
                        <a:t>      SON, </a:t>
                      </a:r>
                      <a:r>
                        <a:rPr lang="en-US" sz="1400" b="1" kern="1200" cap="none" spc="60" dirty="0">
                          <a:solidFill>
                            <a:schemeClr val="tx1">
                              <a:lumMod val="75000"/>
                              <a:lumOff val="25000"/>
                            </a:schemeClr>
                          </a:solidFill>
                          <a:effectLst/>
                          <a:latin typeface="+mn-lt"/>
                          <a:ea typeface="+mn-ea"/>
                          <a:cs typeface="+mn-cs"/>
                        </a:rPr>
                        <a:t>Associate Dean Diversity, and Inclusion</a:t>
                      </a:r>
                    </a:p>
                  </a:txBody>
                  <a:tcPr marL="96350" marR="72263" marT="48175" marB="48175"/>
                </a:tc>
                <a:extLst>
                  <a:ext uri="{0D108BD9-81ED-4DB2-BD59-A6C34878D82A}">
                    <a16:rowId xmlns:a16="http://schemas.microsoft.com/office/drawing/2014/main" val="4281873847"/>
                  </a:ext>
                </a:extLst>
              </a:tr>
              <a:tr h="657040">
                <a:tc>
                  <a:txBody>
                    <a:bodyPr/>
                    <a:lstStyle/>
                    <a:p>
                      <a:pPr marL="285750" marR="0" indent="-285750" algn="l" defTabSz="914400" rtl="0" eaLnBrk="1" latinLnBrk="0" hangingPunct="1">
                        <a:lnSpc>
                          <a:spcPts val="2000"/>
                        </a:lnSpc>
                        <a:spcBef>
                          <a:spcPts val="0"/>
                        </a:spcBef>
                        <a:spcAft>
                          <a:spcPts val="0"/>
                        </a:spcAft>
                        <a:buFont typeface="Arial" panose="020B0604020202020204" pitchFamily="34" charset="0"/>
                        <a:buChar char="•"/>
                      </a:pPr>
                      <a:r>
                        <a:rPr lang="en-US" sz="2400" b="1" kern="1200" cap="none" spc="60" dirty="0">
                          <a:solidFill>
                            <a:schemeClr val="tx1">
                              <a:lumMod val="75000"/>
                              <a:lumOff val="25000"/>
                            </a:schemeClr>
                          </a:solidFill>
                          <a:effectLst/>
                        </a:rPr>
                        <a:t>Neijma Celestine-Donnor</a:t>
                      </a:r>
                    </a:p>
                    <a:p>
                      <a:pPr marL="0" marR="0" indent="0" algn="l">
                        <a:lnSpc>
                          <a:spcPts val="2000"/>
                        </a:lnSpc>
                        <a:spcBef>
                          <a:spcPts val="0"/>
                        </a:spcBef>
                        <a:spcAft>
                          <a:spcPts val="0"/>
                        </a:spcAft>
                        <a:buFont typeface="Arial" panose="020B0604020202020204" pitchFamily="34" charset="0"/>
                        <a:buNone/>
                      </a:pPr>
                      <a:r>
                        <a:rPr lang="en-US" sz="2400" b="1" kern="1200" cap="none" spc="60" dirty="0">
                          <a:solidFill>
                            <a:schemeClr val="tx1">
                              <a:lumMod val="75000"/>
                              <a:lumOff val="25000"/>
                            </a:schemeClr>
                          </a:solidFill>
                          <a:effectLst/>
                        </a:rPr>
                        <a:t>    </a:t>
                      </a:r>
                      <a:r>
                        <a:rPr lang="en-US" sz="1400" b="1" kern="1200" cap="all" spc="60" dirty="0">
                          <a:solidFill>
                            <a:schemeClr val="tx1">
                              <a:lumMod val="75000"/>
                              <a:lumOff val="25000"/>
                            </a:schemeClr>
                          </a:solidFill>
                          <a:effectLst/>
                          <a:latin typeface="+mn-lt"/>
                          <a:ea typeface="+mn-ea"/>
                          <a:cs typeface="+mn-cs"/>
                        </a:rPr>
                        <a:t>SSW, </a:t>
                      </a:r>
                      <a:r>
                        <a:rPr lang="en-US" sz="1400" b="1" kern="1200" cap="none" spc="60" dirty="0">
                          <a:solidFill>
                            <a:schemeClr val="tx1">
                              <a:lumMod val="75000"/>
                              <a:lumOff val="25000"/>
                            </a:schemeClr>
                          </a:solidFill>
                          <a:effectLst/>
                          <a:latin typeface="+mn-lt"/>
                          <a:ea typeface="+mn-ea"/>
                          <a:cs typeface="+mn-cs"/>
                        </a:rPr>
                        <a:t>Assistant Dean for Diversity, Equity</a:t>
                      </a:r>
                    </a:p>
                  </a:txBody>
                  <a:tcPr marL="96350" marR="72263" marT="48175" marB="48175"/>
                </a:tc>
                <a:extLst>
                  <a:ext uri="{0D108BD9-81ED-4DB2-BD59-A6C34878D82A}">
                    <a16:rowId xmlns:a16="http://schemas.microsoft.com/office/drawing/2014/main" val="3494703106"/>
                  </a:ext>
                </a:extLst>
              </a:tr>
              <a:tr h="553812">
                <a:tc>
                  <a:txBody>
                    <a:bodyPr/>
                    <a:lstStyle/>
                    <a:p>
                      <a:pPr marL="285750" marR="0" indent="-285750" algn="l" defTabSz="914400" rtl="0" eaLnBrk="1" latinLnBrk="0" hangingPunct="1">
                        <a:lnSpc>
                          <a:spcPts val="2000"/>
                        </a:lnSpc>
                        <a:spcBef>
                          <a:spcPts val="0"/>
                        </a:spcBef>
                        <a:spcAft>
                          <a:spcPts val="0"/>
                        </a:spcAft>
                        <a:buFont typeface="Arial" panose="020B0604020202020204" pitchFamily="34" charset="0"/>
                        <a:buChar char="•"/>
                      </a:pPr>
                      <a:r>
                        <a:rPr lang="en-US" sz="2400" b="1" kern="1200" cap="none" spc="60" dirty="0">
                          <a:solidFill>
                            <a:schemeClr val="tx1">
                              <a:lumMod val="75000"/>
                              <a:lumOff val="25000"/>
                            </a:schemeClr>
                          </a:solidFill>
                          <a:effectLst/>
                        </a:rPr>
                        <a:t>Wendy </a:t>
                      </a:r>
                      <a:r>
                        <a:rPr lang="en-US" sz="2400" b="1" kern="1200" cap="none" spc="60" dirty="0" err="1">
                          <a:solidFill>
                            <a:schemeClr val="tx1">
                              <a:lumMod val="75000"/>
                              <a:lumOff val="25000"/>
                            </a:schemeClr>
                          </a:solidFill>
                          <a:effectLst/>
                        </a:rPr>
                        <a:t>Camelo</a:t>
                      </a:r>
                      <a:r>
                        <a:rPr lang="en-US" sz="2400" b="1" kern="1200" cap="none" spc="60" dirty="0">
                          <a:solidFill>
                            <a:schemeClr val="tx1">
                              <a:lumMod val="75000"/>
                              <a:lumOff val="25000"/>
                            </a:schemeClr>
                          </a:solidFill>
                          <a:effectLst/>
                        </a:rPr>
                        <a:t> Castillo</a:t>
                      </a:r>
                    </a:p>
                    <a:p>
                      <a:pPr marL="0" marR="0" indent="0" algn="l">
                        <a:lnSpc>
                          <a:spcPts val="2000"/>
                        </a:lnSpc>
                        <a:spcBef>
                          <a:spcPts val="0"/>
                        </a:spcBef>
                        <a:spcAft>
                          <a:spcPts val="0"/>
                        </a:spcAft>
                        <a:buFont typeface="Arial" panose="020B0604020202020204" pitchFamily="34" charset="0"/>
                        <a:buNone/>
                      </a:pPr>
                      <a:r>
                        <a:rPr lang="en-US" sz="1400" b="1" kern="1200" cap="all" spc="60" dirty="0">
                          <a:solidFill>
                            <a:schemeClr val="tx1">
                              <a:lumMod val="75000"/>
                              <a:lumOff val="25000"/>
                            </a:schemeClr>
                          </a:solidFill>
                          <a:effectLst/>
                          <a:latin typeface="+mn-lt"/>
                          <a:ea typeface="+mn-ea"/>
                          <a:cs typeface="+mn-cs"/>
                        </a:rPr>
                        <a:t>      SOP, DEI </a:t>
                      </a:r>
                      <a:r>
                        <a:rPr lang="en-US" sz="1400" b="1" kern="1200" cap="none" spc="60" dirty="0">
                          <a:solidFill>
                            <a:schemeClr val="tx1">
                              <a:lumMod val="75000"/>
                              <a:lumOff val="25000"/>
                            </a:schemeClr>
                          </a:solidFill>
                          <a:effectLst/>
                          <a:latin typeface="+mn-lt"/>
                          <a:ea typeface="+mn-ea"/>
                          <a:cs typeface="+mn-cs"/>
                        </a:rPr>
                        <a:t>committee</a:t>
                      </a:r>
                    </a:p>
                  </a:txBody>
                  <a:tcPr marL="96350" marR="72263" marT="48175" marB="48175"/>
                </a:tc>
                <a:extLst>
                  <a:ext uri="{0D108BD9-81ED-4DB2-BD59-A6C34878D82A}">
                    <a16:rowId xmlns:a16="http://schemas.microsoft.com/office/drawing/2014/main" val="3674791978"/>
                  </a:ext>
                </a:extLst>
              </a:tr>
              <a:tr h="654925">
                <a:tc>
                  <a:txBody>
                    <a:bodyPr/>
                    <a:lstStyle/>
                    <a:p>
                      <a:pPr marL="285750" marR="0" indent="-285750" algn="l" defTabSz="914400" rtl="0" eaLnBrk="1" latinLnBrk="0" hangingPunct="1">
                        <a:lnSpc>
                          <a:spcPts val="2000"/>
                        </a:lnSpc>
                        <a:spcBef>
                          <a:spcPts val="0"/>
                        </a:spcBef>
                        <a:spcAft>
                          <a:spcPts val="0"/>
                        </a:spcAft>
                        <a:buFont typeface="Arial" panose="020B0604020202020204" pitchFamily="34" charset="0"/>
                        <a:buChar char="•"/>
                      </a:pPr>
                      <a:r>
                        <a:rPr lang="en-US" sz="2400" b="1" kern="1200" cap="none" spc="60" dirty="0">
                          <a:solidFill>
                            <a:schemeClr val="tx1">
                              <a:lumMod val="75000"/>
                              <a:lumOff val="25000"/>
                            </a:schemeClr>
                          </a:solidFill>
                          <a:effectLst/>
                          <a:latin typeface="+mn-lt"/>
                          <a:ea typeface="+mn-ea"/>
                          <a:cs typeface="+mn-cs"/>
                        </a:rPr>
                        <a:t>Sandra Quezada</a:t>
                      </a: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lang="en-US" sz="1600" b="1" kern="1200" cap="all" spc="60" dirty="0">
                          <a:solidFill>
                            <a:schemeClr val="tx1">
                              <a:lumMod val="75000"/>
                              <a:lumOff val="25000"/>
                            </a:schemeClr>
                          </a:solidFill>
                          <a:effectLst/>
                          <a:latin typeface="+mn-lt"/>
                          <a:ea typeface="+mn-ea"/>
                          <a:cs typeface="+mn-cs"/>
                        </a:rPr>
                        <a:t>      </a:t>
                      </a:r>
                      <a:r>
                        <a:rPr lang="en-US" sz="1400" b="1" kern="1200" cap="none" spc="60" dirty="0">
                          <a:solidFill>
                            <a:schemeClr val="tx1">
                              <a:lumMod val="75000"/>
                              <a:lumOff val="25000"/>
                            </a:schemeClr>
                          </a:solidFill>
                          <a:effectLst/>
                          <a:latin typeface="+mn-lt"/>
                          <a:ea typeface="+mn-ea"/>
                          <a:cs typeface="+mn-cs"/>
                        </a:rPr>
                        <a:t>SOM, Assistant Dean for Diversity, Equity</a:t>
                      </a:r>
                    </a:p>
                  </a:txBody>
                  <a:tcPr marL="96350" marR="72263" marT="48175" marB="48175"/>
                </a:tc>
                <a:extLst>
                  <a:ext uri="{0D108BD9-81ED-4DB2-BD59-A6C34878D82A}">
                    <a16:rowId xmlns:a16="http://schemas.microsoft.com/office/drawing/2014/main" val="217477264"/>
                  </a:ext>
                </a:extLst>
              </a:tr>
              <a:tr h="654925">
                <a:tc>
                  <a:txBody>
                    <a:bodyPr/>
                    <a:lstStyle/>
                    <a:p>
                      <a:pPr marL="285750" marR="0" indent="-285750" algn="l" defTabSz="914400" rtl="0" eaLnBrk="1" latinLnBrk="0" hangingPunct="1">
                        <a:lnSpc>
                          <a:spcPts val="2000"/>
                        </a:lnSpc>
                        <a:spcBef>
                          <a:spcPts val="0"/>
                        </a:spcBef>
                        <a:spcAft>
                          <a:spcPts val="0"/>
                        </a:spcAft>
                        <a:buFont typeface="Arial" panose="020B0604020202020204" pitchFamily="34" charset="0"/>
                        <a:buChar char="•"/>
                      </a:pPr>
                      <a:r>
                        <a:rPr lang="en-US" sz="2400" b="1" kern="1200" cap="none" spc="60" dirty="0">
                          <a:solidFill>
                            <a:schemeClr val="tx1">
                              <a:lumMod val="75000"/>
                              <a:lumOff val="25000"/>
                            </a:schemeClr>
                          </a:solidFill>
                          <a:effectLst/>
                          <a:latin typeface="+mn-lt"/>
                          <a:ea typeface="+mn-ea"/>
                          <a:cs typeface="+mn-cs"/>
                        </a:rPr>
                        <a:t>Shani Fleming</a:t>
                      </a:r>
                    </a:p>
                    <a:p>
                      <a:pPr marL="0" marR="0" indent="0" algn="l">
                        <a:lnSpc>
                          <a:spcPts val="2000"/>
                        </a:lnSpc>
                        <a:spcBef>
                          <a:spcPts val="0"/>
                        </a:spcBef>
                        <a:spcAft>
                          <a:spcPts val="0"/>
                        </a:spcAft>
                        <a:buFont typeface="Arial" panose="020B0604020202020204" pitchFamily="34" charset="0"/>
                        <a:buNone/>
                      </a:pPr>
                      <a:r>
                        <a:rPr lang="en-US" sz="1400" b="1" kern="1200" cap="none" spc="60" dirty="0">
                          <a:solidFill>
                            <a:schemeClr val="tx1">
                              <a:lumMod val="75000"/>
                              <a:lumOff val="25000"/>
                            </a:schemeClr>
                          </a:solidFill>
                          <a:effectLst/>
                          <a:latin typeface="+mn-lt"/>
                          <a:ea typeface="+mn-ea"/>
                          <a:cs typeface="+mn-cs"/>
                        </a:rPr>
                        <a:t>      Graduate School, Chief Equity, Diversity, and Inclusion Officer</a:t>
                      </a:r>
                    </a:p>
                  </a:txBody>
                  <a:tcPr marL="96350" marR="72263" marT="48175" marB="48175"/>
                </a:tc>
                <a:extLst>
                  <a:ext uri="{0D108BD9-81ED-4DB2-BD59-A6C34878D82A}">
                    <a16:rowId xmlns:a16="http://schemas.microsoft.com/office/drawing/2014/main" val="1907823176"/>
                  </a:ext>
                </a:extLst>
              </a:tr>
            </a:tbl>
          </a:graphicData>
        </a:graphic>
      </p:graphicFrame>
    </p:spTree>
    <p:extLst>
      <p:ext uri="{BB962C8B-B14F-4D97-AF65-F5344CB8AC3E}">
        <p14:creationId xmlns:p14="http://schemas.microsoft.com/office/powerpoint/2010/main" val="2261507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44">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46">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48">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0">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52">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Isosceles Triangle 54">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56">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313884" y="1686231"/>
            <a:ext cx="3220329" cy="2027227"/>
          </a:xfrm>
        </p:spPr>
        <p:txBody>
          <a:bodyPr anchor="t">
            <a:normAutofit/>
          </a:bodyPr>
          <a:lstStyle/>
          <a:p>
            <a:r>
              <a:rPr lang="en-US" sz="4600" dirty="0">
                <a:cs typeface="Aharoni"/>
              </a:rPr>
              <a:t>Questions from Reviewers</a:t>
            </a:r>
            <a:endParaRPr lang="en-US" sz="4600" dirty="0"/>
          </a:p>
        </p:txBody>
      </p:sp>
      <p:graphicFrame>
        <p:nvGraphicFramePr>
          <p:cNvPr id="12" name="Content Placeholder">
            <a:extLst>
              <a:ext uri="{FF2B5EF4-FFF2-40B4-BE49-F238E27FC236}">
                <a16:creationId xmlns:a16="http://schemas.microsoft.com/office/drawing/2014/main" id="{F6ABCC61-C75E-4D96-8CCF-6BB21E35CD07}"/>
              </a:ext>
            </a:extLst>
          </p:cNvPr>
          <p:cNvGraphicFramePr>
            <a:graphicFrameLocks noGrp="1"/>
          </p:cNvGraphicFramePr>
          <p:nvPr>
            <p:ph idx="1"/>
            <p:extLst>
              <p:ext uri="{D42A27DB-BD31-4B8C-83A1-F6EECF244321}">
                <p14:modId xmlns:p14="http://schemas.microsoft.com/office/powerpoint/2010/main" val="1460520408"/>
              </p:ext>
            </p:extLst>
          </p:nvPr>
        </p:nvGraphicFramePr>
        <p:xfrm>
          <a:off x="3291761" y="512759"/>
          <a:ext cx="770927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Title">
            <a:extLst>
              <a:ext uri="{FF2B5EF4-FFF2-40B4-BE49-F238E27FC236}">
                <a16:creationId xmlns:a16="http://schemas.microsoft.com/office/drawing/2014/main" id="{C74AE41E-C921-4803-9DAD-9FD119705CF9}"/>
              </a:ext>
            </a:extLst>
          </p:cNvPr>
          <p:cNvSpPr txBox="1">
            <a:spLocks/>
          </p:cNvSpPr>
          <p:nvPr/>
        </p:nvSpPr>
        <p:spPr>
          <a:xfrm>
            <a:off x="0" y="40230"/>
            <a:ext cx="9942716" cy="3781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cs typeface="Aharoni"/>
              </a:rPr>
              <a:t>Institutional Learning Objectives: Culture Competence/DEI</a:t>
            </a:r>
          </a:p>
        </p:txBody>
      </p:sp>
    </p:spTree>
    <p:extLst>
      <p:ext uri="{BB962C8B-B14F-4D97-AF65-F5344CB8AC3E}">
        <p14:creationId xmlns:p14="http://schemas.microsoft.com/office/powerpoint/2010/main" val="71449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5CBC3C-2E5A-4839-8B9B-2E5A6ADF0F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27FF362-FC97-4BF5-949B-D4ADFA26E4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p:cNvSpPr>
            <a:spLocks noGrp="1"/>
          </p:cNvSpPr>
          <p:nvPr>
            <p:ph type="title"/>
          </p:nvPr>
        </p:nvSpPr>
        <p:spPr>
          <a:xfrm>
            <a:off x="482082" y="469514"/>
            <a:ext cx="5010539" cy="1539551"/>
          </a:xfrm>
        </p:spPr>
        <p:txBody>
          <a:bodyPr anchor="t">
            <a:normAutofit/>
          </a:bodyPr>
          <a:lstStyle/>
          <a:p>
            <a:r>
              <a:rPr lang="en-US" sz="3200" b="1" dirty="0">
                <a:effectLst/>
                <a:latin typeface="Calibri" panose="020F0502020204030204" pitchFamily="34" charset="0"/>
                <a:ea typeface="Calibri" panose="020F0502020204030204" pitchFamily="34" charset="0"/>
                <a:cs typeface="Times New Roman" panose="02020603050405020304" pitchFamily="18" charset="0"/>
              </a:rPr>
              <a:t>AACU definition of </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Intercultural Knowledge and Competence</a:t>
            </a:r>
            <a:endParaRPr lang="en-US" sz="3200" dirty="0"/>
          </a:p>
        </p:txBody>
      </p:sp>
      <p:sp>
        <p:nvSpPr>
          <p:cNvPr id="3" name="Content Placeholder"/>
          <p:cNvSpPr>
            <a:spLocks noGrp="1"/>
          </p:cNvSpPr>
          <p:nvPr>
            <p:ph idx="1"/>
          </p:nvPr>
        </p:nvSpPr>
        <p:spPr>
          <a:xfrm>
            <a:off x="6095999" y="882314"/>
            <a:ext cx="5613919" cy="4967979"/>
          </a:xfrm>
        </p:spPr>
        <p:txBody>
          <a:bodyPr vert="horz" lIns="91440" tIns="45720" rIns="91440" bIns="45720" rtlCol="0">
            <a:normAutofit/>
          </a:bodyPr>
          <a:lstStyle/>
          <a:p>
            <a:pPr marL="0" indent="0">
              <a:buNone/>
            </a:pPr>
            <a:endParaRPr lang="en-US" sz="1800" b="1" i="1" dirty="0">
              <a:latin typeface="Calibri" panose="020F0502020204030204" pitchFamily="34" charset="0"/>
              <a:cs typeface="Times New Roman" panose="02020603050405020304" pitchFamily="18" charset="0"/>
            </a:endParaRPr>
          </a:p>
          <a:p>
            <a:pPr marL="0" indent="0">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a:t>
            </a:r>
            <a:r>
              <a:rPr lang="en-US" b="1" i="1" dirty="0">
                <a:effectLst/>
                <a:latin typeface="Calibri" panose="020F0502020204030204" pitchFamily="34" charset="0"/>
                <a:ea typeface="Calibri" panose="020F0502020204030204" pitchFamily="34" charset="0"/>
                <a:cs typeface="Times New Roman" panose="02020603050405020304" pitchFamily="18" charset="0"/>
              </a:rPr>
              <a:t>A set of cognitive, affective, and behavioral skills and characteristics that support effective and appropriate interaction in a variety of cultural contexts</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(Bennett, J. M. 2008.  Transformative training: Designing programs for culture learning.  In Contemporary leadership and intercultural competence: Understanding and utilizing cultural diversity to build successful organizations, ed. M.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Moodian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95-110. Thousand Oaks, CA: Sage.)</a:t>
            </a:r>
          </a:p>
          <a:p>
            <a:pPr marL="0" indent="0">
              <a:buNone/>
            </a:pPr>
            <a:endParaRPr lang="en-US" sz="2200" dirty="0"/>
          </a:p>
        </p:txBody>
      </p:sp>
    </p:spTree>
    <p:extLst>
      <p:ext uri="{BB962C8B-B14F-4D97-AF65-F5344CB8AC3E}">
        <p14:creationId xmlns:p14="http://schemas.microsoft.com/office/powerpoint/2010/main" val="3123411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50" name="Freeform: Shape 49">
              <a:extLst>
                <a:ext uri="{FF2B5EF4-FFF2-40B4-BE49-F238E27FC236}">
                  <a16:creationId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9158" y="72373"/>
            <a:ext cx="9942716" cy="378111"/>
          </a:xfrm>
        </p:spPr>
        <p:txBody>
          <a:bodyPr anchor="ctr">
            <a:normAutofit/>
          </a:bodyPr>
          <a:lstStyle/>
          <a:p>
            <a:r>
              <a:rPr lang="en-US" sz="2000" dirty="0">
                <a:cs typeface="Aharoni"/>
              </a:rPr>
              <a:t>Institutional Learning Objectives: Culture Competence/DEI</a:t>
            </a:r>
          </a:p>
        </p:txBody>
      </p:sp>
      <p:graphicFrame>
        <p:nvGraphicFramePr>
          <p:cNvPr id="42" name="Content Placeholder">
            <a:extLst>
              <a:ext uri="{FF2B5EF4-FFF2-40B4-BE49-F238E27FC236}">
                <a16:creationId xmlns:a16="http://schemas.microsoft.com/office/drawing/2014/main" id="{4ECD896A-A69B-43B0-A5D6-D8DECEA03070}"/>
              </a:ext>
            </a:extLst>
          </p:cNvPr>
          <p:cNvGraphicFramePr>
            <a:graphicFrameLocks noGrp="1"/>
          </p:cNvGraphicFramePr>
          <p:nvPr>
            <p:ph idx="1"/>
            <p:extLst>
              <p:ext uri="{D42A27DB-BD31-4B8C-83A1-F6EECF244321}">
                <p14:modId xmlns:p14="http://schemas.microsoft.com/office/powerpoint/2010/main" val="4209181617"/>
              </p:ext>
            </p:extLst>
          </p:nvPr>
        </p:nvGraphicFramePr>
        <p:xfrm>
          <a:off x="963865" y="962668"/>
          <a:ext cx="9884700" cy="4057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019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50" name="Freeform: Shape 49">
              <a:extLst>
                <a:ext uri="{FF2B5EF4-FFF2-40B4-BE49-F238E27FC236}">
                  <a16:creationId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Content Placeholder">
            <a:extLst>
              <a:ext uri="{FF2B5EF4-FFF2-40B4-BE49-F238E27FC236}">
                <a16:creationId xmlns:a16="http://schemas.microsoft.com/office/drawing/2014/main" id="{4ECD896A-A69B-43B0-A5D6-D8DECEA03070}"/>
              </a:ext>
            </a:extLst>
          </p:cNvPr>
          <p:cNvGraphicFramePr>
            <a:graphicFrameLocks noGrp="1"/>
          </p:cNvGraphicFramePr>
          <p:nvPr>
            <p:ph idx="1"/>
          </p:nvPr>
        </p:nvGraphicFramePr>
        <p:xfrm>
          <a:off x="963864" y="1096062"/>
          <a:ext cx="9941319" cy="5061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a:extLst>
              <a:ext uri="{FF2B5EF4-FFF2-40B4-BE49-F238E27FC236}">
                <a16:creationId xmlns:a16="http://schemas.microsoft.com/office/drawing/2014/main" id="{A71C6543-73B5-42D3-9444-6A14029FB1B2}"/>
              </a:ext>
            </a:extLst>
          </p:cNvPr>
          <p:cNvSpPr>
            <a:spLocks noGrp="1"/>
          </p:cNvSpPr>
          <p:nvPr>
            <p:ph type="title"/>
          </p:nvPr>
        </p:nvSpPr>
        <p:spPr>
          <a:xfrm>
            <a:off x="0" y="63138"/>
            <a:ext cx="9942716" cy="378111"/>
          </a:xfrm>
        </p:spPr>
        <p:txBody>
          <a:bodyPr anchor="ctr">
            <a:normAutofit/>
          </a:bodyPr>
          <a:lstStyle/>
          <a:p>
            <a:r>
              <a:rPr lang="en-US" sz="2000" dirty="0">
                <a:cs typeface="Aharoni"/>
              </a:rPr>
              <a:t>Institutional Learning Objectives: Culture Competence/DEI</a:t>
            </a:r>
          </a:p>
        </p:txBody>
      </p:sp>
    </p:spTree>
    <p:extLst>
      <p:ext uri="{BB962C8B-B14F-4D97-AF65-F5344CB8AC3E}">
        <p14:creationId xmlns:p14="http://schemas.microsoft.com/office/powerpoint/2010/main" val="203966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cs typeface="Aharoni"/>
              </a:rPr>
              <a:t>Objective One</a:t>
            </a:r>
          </a:p>
        </p:txBody>
      </p:sp>
      <p:sp>
        <p:nvSpPr>
          <p:cNvPr id="3" name="Content Placeholder"/>
          <p:cNvSpPr>
            <a:spLocks noGrp="1"/>
          </p:cNvSpPr>
          <p:nvPr>
            <p:ph sz="half" idx="1"/>
          </p:nvPr>
        </p:nvSpPr>
        <p:spPr>
          <a:xfrm>
            <a:off x="995390" y="1869948"/>
            <a:ext cx="4334256" cy="3118104"/>
          </a:xfrm>
        </p:spPr>
        <p:txBody>
          <a:bodyPr vert="horz" lIns="91440" tIns="45720" rIns="91440" bIns="45720" rtlCol="0" anchor="t">
            <a:noAutofit/>
          </a:bodyPr>
          <a:lstStyle/>
          <a:p>
            <a:pPr marL="0" indent="0">
              <a:buNone/>
            </a:pPr>
            <a:r>
              <a:rPr lang="en-US" sz="2600">
                <a:effectLst/>
                <a:latin typeface="Calibri" panose="020F0502020204030204" pitchFamily="34" charset="0"/>
                <a:ea typeface="Calibri" panose="020F0502020204030204" pitchFamily="34" charset="0"/>
                <a:cs typeface="Times New Roman" panose="02020603050405020304" pitchFamily="18" charset="0"/>
              </a:rPr>
              <a:t>Upon completion, </a:t>
            </a:r>
          </a:p>
          <a:p>
            <a:pPr marL="0" indent="0">
              <a:buNone/>
            </a:pPr>
            <a:r>
              <a:rPr lang="en-US" sz="2600">
                <a:effectLst/>
                <a:latin typeface="Calibri" panose="020F0502020204030204" pitchFamily="34" charset="0"/>
                <a:ea typeface="Calibri" panose="020F0502020204030204" pitchFamily="34" charset="0"/>
                <a:cs typeface="Times New Roman" panose="02020603050405020304" pitchFamily="18" charset="0"/>
              </a:rPr>
              <a:t>UMB students will </a:t>
            </a:r>
            <a:r>
              <a:rPr lang="en-US" sz="2600" b="1" u="sng">
                <a:effectLst/>
                <a:latin typeface="Calibri" panose="020F0502020204030204" pitchFamily="34" charset="0"/>
                <a:ea typeface="Calibri" panose="020F0502020204030204" pitchFamily="34" charset="0"/>
                <a:cs typeface="Times New Roman" panose="02020603050405020304" pitchFamily="18" charset="0"/>
              </a:rPr>
              <a:t>recognize</a:t>
            </a:r>
            <a:r>
              <a:rPr lang="en-US" sz="2600">
                <a:effectLst/>
                <a:latin typeface="Calibri" panose="020F0502020204030204" pitchFamily="34" charset="0"/>
                <a:ea typeface="Calibri" panose="020F0502020204030204" pitchFamily="34" charset="0"/>
                <a:cs typeface="Times New Roman" panose="02020603050405020304" pitchFamily="18" charset="0"/>
              </a:rPr>
              <a:t> that deeply-embedded systems of oppression and historical disadvantage are major drivers of disparities in health and human services outcomes.</a:t>
            </a:r>
            <a:endParaRPr lang="en-US" sz="2600" dirty="0"/>
          </a:p>
        </p:txBody>
      </p:sp>
      <p:sp>
        <p:nvSpPr>
          <p:cNvPr id="4" name="Content Placeholder 3">
            <a:extLst>
              <a:ext uri="{FF2B5EF4-FFF2-40B4-BE49-F238E27FC236}">
                <a16:creationId xmlns:a16="http://schemas.microsoft.com/office/drawing/2014/main" id="{BFE0FD4B-DBCA-42B2-99BA-4E4119C82A2E}"/>
              </a:ext>
            </a:extLst>
          </p:cNvPr>
          <p:cNvSpPr>
            <a:spLocks noGrp="1"/>
          </p:cNvSpPr>
          <p:nvPr>
            <p:ph sz="half" idx="2"/>
          </p:nvPr>
        </p:nvSpPr>
        <p:spPr>
          <a:xfrm>
            <a:off x="6280466" y="1869947"/>
            <a:ext cx="4334256" cy="4176289"/>
          </a:xfrm>
        </p:spPr>
        <p:txBody>
          <a:bodyPr vert="horz" lIns="91440" tIns="45720" rIns="91440" bIns="45720" rtlCol="0" anchor="t">
            <a:noAutofit/>
          </a:bodyPr>
          <a:lstStyle/>
          <a:p>
            <a:r>
              <a:rPr lang="en-US" sz="2400" dirty="0">
                <a:solidFill>
                  <a:srgbClr val="FF0000"/>
                </a:solidFill>
              </a:rPr>
              <a:t>Why is it important?</a:t>
            </a:r>
          </a:p>
          <a:p>
            <a:pPr marL="708660" lvl="1" indent="-342900">
              <a:buFont typeface="Arial" panose="020B0604020202020204" pitchFamily="34" charset="0"/>
              <a:buChar char="•"/>
            </a:pPr>
            <a:r>
              <a:rPr lang="en-US" dirty="0">
                <a:solidFill>
                  <a:srgbClr val="FF0000"/>
                </a:solidFill>
              </a:rPr>
              <a:t>Foundational understanding that sets the groundwork for the skills we want them to exhibit</a:t>
            </a:r>
          </a:p>
          <a:p>
            <a:pPr marL="708660" lvl="1" indent="-342900">
              <a:buFont typeface="Arial" panose="020B0604020202020204" pitchFamily="34" charset="0"/>
              <a:buChar char="•"/>
            </a:pPr>
            <a:endParaRPr lang="en-US" dirty="0">
              <a:solidFill>
                <a:srgbClr val="FF0000"/>
              </a:solidFill>
            </a:endParaRPr>
          </a:p>
          <a:p>
            <a:pPr lvl="1"/>
            <a:endParaRPr lang="en-US" dirty="0">
              <a:solidFill>
                <a:srgbClr val="FF0000"/>
              </a:solidFill>
            </a:endParaRPr>
          </a:p>
          <a:p>
            <a:r>
              <a:rPr lang="en-US" sz="2400" dirty="0">
                <a:solidFill>
                  <a:srgbClr val="FF0000"/>
                </a:solidFill>
              </a:rPr>
              <a:t>How to assess?</a:t>
            </a:r>
          </a:p>
          <a:p>
            <a:pPr lvl="1"/>
            <a:r>
              <a:rPr lang="en-US" dirty="0">
                <a:solidFill>
                  <a:srgbClr val="FF0000"/>
                </a:solidFill>
              </a:rPr>
              <a:t>School or program-specific competency assessments</a:t>
            </a:r>
          </a:p>
          <a:p>
            <a:pPr lvl="1"/>
            <a:r>
              <a:rPr lang="en-US" dirty="0">
                <a:solidFill>
                  <a:srgbClr val="FF0000"/>
                </a:solidFill>
              </a:rPr>
              <a:t>Exit Surveys</a:t>
            </a:r>
          </a:p>
        </p:txBody>
      </p:sp>
    </p:spTree>
    <p:extLst>
      <p:ext uri="{BB962C8B-B14F-4D97-AF65-F5344CB8AC3E}">
        <p14:creationId xmlns:p14="http://schemas.microsoft.com/office/powerpoint/2010/main" val="1955767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cs typeface="Aharoni"/>
              </a:rPr>
              <a:t>Objective Two</a:t>
            </a:r>
          </a:p>
        </p:txBody>
      </p:sp>
      <p:sp>
        <p:nvSpPr>
          <p:cNvPr id="3" name="Content Placeholder"/>
          <p:cNvSpPr>
            <a:spLocks noGrp="1"/>
          </p:cNvSpPr>
          <p:nvPr>
            <p:ph sz="half" idx="1"/>
          </p:nvPr>
        </p:nvSpPr>
        <p:spPr>
          <a:xfrm>
            <a:off x="1080655" y="1869948"/>
            <a:ext cx="4662137" cy="3118104"/>
          </a:xfrm>
        </p:spPr>
        <p:txBody>
          <a:bodyPr vert="horz" lIns="91440" tIns="45720" rIns="91440" bIns="45720" rtlCol="0" anchor="t">
            <a:normAutofit/>
          </a:bodyPr>
          <a:lstStyle/>
          <a:p>
            <a:pPr marL="0" indent="0">
              <a:buNone/>
            </a:pPr>
            <a:r>
              <a:rPr lang="en-US" sz="2600">
                <a:effectLst/>
                <a:latin typeface="Calibri" panose="020F0502020204030204" pitchFamily="34" charset="0"/>
                <a:ea typeface="Calibri" panose="020F0502020204030204" pitchFamily="34" charset="0"/>
                <a:cs typeface="Times New Roman" panose="02020603050405020304" pitchFamily="18" charset="0"/>
              </a:rPr>
              <a:t>Upon completion, </a:t>
            </a:r>
          </a:p>
          <a:p>
            <a:pPr marL="0" indent="0">
              <a:buNone/>
            </a:pPr>
            <a:r>
              <a:rPr lang="en-US" sz="2600">
                <a:effectLst/>
                <a:latin typeface="Calibri" panose="020F0502020204030204" pitchFamily="34" charset="0"/>
                <a:ea typeface="Calibri" panose="020F0502020204030204" pitchFamily="34" charset="0"/>
                <a:cs typeface="Times New Roman" panose="02020603050405020304" pitchFamily="18" charset="0"/>
              </a:rPr>
              <a:t>UMB students will </a:t>
            </a:r>
            <a:r>
              <a:rPr lang="en-US" sz="2600" b="1" u="sng">
                <a:effectLst/>
                <a:latin typeface="Calibri" panose="020F0502020204030204" pitchFamily="34" charset="0"/>
                <a:ea typeface="Calibri" panose="020F0502020204030204" pitchFamily="34" charset="0"/>
                <a:cs typeface="Times New Roman" panose="02020603050405020304" pitchFamily="18" charset="0"/>
              </a:rPr>
              <a:t>demonstrate</a:t>
            </a:r>
            <a:r>
              <a:rPr lang="en-US" sz="2600">
                <a:effectLst/>
                <a:latin typeface="Calibri" panose="020F0502020204030204" pitchFamily="34" charset="0"/>
                <a:ea typeface="Calibri" panose="020F0502020204030204" pitchFamily="34" charset="0"/>
                <a:cs typeface="Times New Roman" panose="02020603050405020304" pitchFamily="18" charset="0"/>
              </a:rPr>
              <a:t> cultural humility in their engagement with diverse patients, clients, communities and populations. </a:t>
            </a:r>
            <a:endParaRPr lang="en-US" sz="2600" dirty="0"/>
          </a:p>
        </p:txBody>
      </p:sp>
      <p:sp>
        <p:nvSpPr>
          <p:cNvPr id="4" name="Content Placeholder 3">
            <a:extLst>
              <a:ext uri="{FF2B5EF4-FFF2-40B4-BE49-F238E27FC236}">
                <a16:creationId xmlns:a16="http://schemas.microsoft.com/office/drawing/2014/main" id="{BFE0FD4B-DBCA-42B2-99BA-4E4119C82A2E}"/>
              </a:ext>
            </a:extLst>
          </p:cNvPr>
          <p:cNvSpPr>
            <a:spLocks noGrp="1"/>
          </p:cNvSpPr>
          <p:nvPr>
            <p:ph sz="half" idx="2"/>
          </p:nvPr>
        </p:nvSpPr>
        <p:spPr>
          <a:xfrm>
            <a:off x="6172200" y="1825625"/>
            <a:ext cx="5089849" cy="4351338"/>
          </a:xfrm>
        </p:spPr>
        <p:txBody>
          <a:bodyPr vert="horz" lIns="91440" tIns="45720" rIns="91440" bIns="45720" rtlCol="0" anchor="t">
            <a:normAutofit/>
          </a:bodyPr>
          <a:lstStyle/>
          <a:p>
            <a:r>
              <a:rPr lang="en-US" dirty="0">
                <a:solidFill>
                  <a:srgbClr val="FF0000"/>
                </a:solidFill>
              </a:rPr>
              <a:t>Why is it important?</a:t>
            </a:r>
          </a:p>
          <a:p>
            <a:pPr lvl="1"/>
            <a:r>
              <a:rPr lang="en-US" dirty="0">
                <a:solidFill>
                  <a:srgbClr val="FF0000"/>
                </a:solidFill>
              </a:rPr>
              <a:t>Best practices for engagement</a:t>
            </a:r>
          </a:p>
          <a:p>
            <a:r>
              <a:rPr lang="en-US" dirty="0">
                <a:solidFill>
                  <a:srgbClr val="FF0000"/>
                </a:solidFill>
              </a:rPr>
              <a:t>How to assess?</a:t>
            </a:r>
          </a:p>
          <a:p>
            <a:pPr lvl="1"/>
            <a:r>
              <a:rPr lang="en-US" dirty="0">
                <a:solidFill>
                  <a:srgbClr val="FF0000"/>
                </a:solidFill>
              </a:rPr>
              <a:t>School or program-specific competency assessments</a:t>
            </a:r>
          </a:p>
          <a:p>
            <a:pPr lvl="1"/>
            <a:r>
              <a:rPr lang="en-US" dirty="0">
                <a:solidFill>
                  <a:srgbClr val="FF0000"/>
                </a:solidFill>
              </a:rPr>
              <a:t>Exit Surveys</a:t>
            </a:r>
          </a:p>
          <a:p>
            <a:pPr marL="800100" lvl="1" indent="-342900">
              <a:lnSpc>
                <a:spcPct val="107000"/>
              </a:lnSpc>
              <a:spcBef>
                <a:spcPts val="0"/>
              </a:spcBef>
              <a:spcAft>
                <a:spcPts val="80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76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cs typeface="Aharoni"/>
              </a:rPr>
              <a:t>Objective Three</a:t>
            </a:r>
          </a:p>
        </p:txBody>
      </p:sp>
      <p:sp>
        <p:nvSpPr>
          <p:cNvPr id="3" name="Content Placeholder"/>
          <p:cNvSpPr>
            <a:spLocks noGrp="1"/>
          </p:cNvSpPr>
          <p:nvPr>
            <p:ph sz="half" idx="1"/>
          </p:nvPr>
        </p:nvSpPr>
        <p:spPr/>
        <p:txBody>
          <a:bodyPr vert="horz" lIns="91440" tIns="45720" rIns="91440" bIns="45720" rtlCol="0" anchor="t">
            <a:normAutofit/>
          </a:bodyPr>
          <a:lstStyle/>
          <a:p>
            <a:pPr marL="0" indent="0">
              <a:buNone/>
            </a:pPr>
            <a:r>
              <a:rPr lang="en-US" sz="2600" dirty="0">
                <a:ea typeface="+mn-lt"/>
                <a:cs typeface="+mn-lt"/>
              </a:rPr>
              <a:t>Upon completion, </a:t>
            </a:r>
          </a:p>
          <a:p>
            <a:pPr marL="0" indent="0">
              <a:buNone/>
            </a:pPr>
            <a:r>
              <a:rPr lang="en-US" sz="2600" dirty="0">
                <a:ea typeface="+mn-lt"/>
                <a:cs typeface="+mn-lt"/>
              </a:rPr>
              <a:t>UMB students will be able to </a:t>
            </a:r>
            <a:r>
              <a:rPr lang="en-US" sz="2600" b="1" u="sng" dirty="0">
                <a:ea typeface="+mn-lt"/>
                <a:cs typeface="+mn-lt"/>
              </a:rPr>
              <a:t>utilize</a:t>
            </a:r>
            <a:r>
              <a:rPr lang="en-US" sz="2600" dirty="0">
                <a:ea typeface="+mn-lt"/>
                <a:cs typeface="+mn-lt"/>
              </a:rPr>
              <a:t> their skills and knowledge to serve diverse populations across age, gender identity, sexual orientation, race, ethnicity, ability, nationality, religion, socioeconomic status and more.</a:t>
            </a:r>
            <a:endParaRPr lang="en-US" sz="2600" dirty="0"/>
          </a:p>
        </p:txBody>
      </p:sp>
      <p:sp>
        <p:nvSpPr>
          <p:cNvPr id="4" name="Content Placeholder 3">
            <a:extLst>
              <a:ext uri="{FF2B5EF4-FFF2-40B4-BE49-F238E27FC236}">
                <a16:creationId xmlns:a16="http://schemas.microsoft.com/office/drawing/2014/main" id="{BFE0FD4B-DBCA-42B2-99BA-4E4119C82A2E}"/>
              </a:ext>
            </a:extLst>
          </p:cNvPr>
          <p:cNvSpPr>
            <a:spLocks noGrp="1"/>
          </p:cNvSpPr>
          <p:nvPr>
            <p:ph sz="half" idx="2"/>
          </p:nvPr>
        </p:nvSpPr>
        <p:spPr/>
        <p:txBody>
          <a:bodyPr vert="horz" lIns="91440" tIns="45720" rIns="91440" bIns="45720" rtlCol="0" anchor="t">
            <a:normAutofit/>
          </a:bodyPr>
          <a:lstStyle/>
          <a:p>
            <a:r>
              <a:rPr lang="en-US" sz="2400" dirty="0">
                <a:solidFill>
                  <a:srgbClr val="FF0000"/>
                </a:solidFill>
              </a:rPr>
              <a:t>Why is it important?</a:t>
            </a:r>
          </a:p>
          <a:p>
            <a:pPr lvl="1"/>
            <a:r>
              <a:rPr lang="en-US" dirty="0">
                <a:solidFill>
                  <a:srgbClr val="FF0000"/>
                </a:solidFill>
              </a:rPr>
              <a:t>Graduates can expect to be working in settings serving diverse populations</a:t>
            </a:r>
          </a:p>
          <a:p>
            <a:endParaRPr lang="en-US" sz="2400" dirty="0">
              <a:solidFill>
                <a:srgbClr val="FF0000"/>
              </a:solidFill>
            </a:endParaRPr>
          </a:p>
          <a:p>
            <a:endParaRPr lang="en-US" sz="2400" dirty="0">
              <a:solidFill>
                <a:srgbClr val="FF0000"/>
              </a:solidFill>
            </a:endParaRPr>
          </a:p>
          <a:p>
            <a:r>
              <a:rPr lang="en-US" sz="2400" dirty="0">
                <a:solidFill>
                  <a:srgbClr val="FF0000"/>
                </a:solidFill>
              </a:rPr>
              <a:t>How to assess?</a:t>
            </a:r>
          </a:p>
          <a:p>
            <a:pPr lvl="1"/>
            <a:r>
              <a:rPr lang="en-US" dirty="0">
                <a:solidFill>
                  <a:srgbClr val="FF0000"/>
                </a:solidFill>
              </a:rPr>
              <a:t>Alumni Survey</a:t>
            </a:r>
          </a:p>
          <a:p>
            <a:endParaRPr lang="en-US" dirty="0">
              <a:solidFill>
                <a:srgbClr val="FF0000"/>
              </a:solidFill>
            </a:endParaRPr>
          </a:p>
        </p:txBody>
      </p:sp>
    </p:spTree>
    <p:extLst>
      <p:ext uri="{BB962C8B-B14F-4D97-AF65-F5344CB8AC3E}">
        <p14:creationId xmlns:p14="http://schemas.microsoft.com/office/powerpoint/2010/main" val="2084623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541A590665BF48AB60801B7FD55BF0" ma:contentTypeVersion="15" ma:contentTypeDescription="Create a new document." ma:contentTypeScope="" ma:versionID="07a65ff4bae7a88c3ad252332fbccb94">
  <xsd:schema xmlns:xsd="http://www.w3.org/2001/XMLSchema" xmlns:xs="http://www.w3.org/2001/XMLSchema" xmlns:p="http://schemas.microsoft.com/office/2006/metadata/properties" xmlns:ns1="http://schemas.microsoft.com/sharepoint/v3" xmlns:ns3="4bc2c7cf-d6c8-4fb7-9213-788845f69446" xmlns:ns4="404bc94b-d0db-4f42-875f-584aecb3515a" targetNamespace="http://schemas.microsoft.com/office/2006/metadata/properties" ma:root="true" ma:fieldsID="ff195facc48b55b1821db5d3d50cde0d" ns1:_="" ns3:_="" ns4:_="">
    <xsd:import namespace="http://schemas.microsoft.com/sharepoint/v3"/>
    <xsd:import namespace="4bc2c7cf-d6c8-4fb7-9213-788845f69446"/>
    <xsd:import namespace="404bc94b-d0db-4f42-875f-584aecb3515a"/>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c2c7cf-d6c8-4fb7-9213-788845f6944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4bc94b-d0db-4f42-875f-584aecb3515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D87B0B-6F9D-4DD7-81AD-6717793A4BB8}">
  <ds:schemaRefs>
    <ds:schemaRef ds:uri="http://schemas.microsoft.com/office/2006/metadata/properties"/>
    <ds:schemaRef ds:uri="http://purl.org/dc/elements/1.1/"/>
    <ds:schemaRef ds:uri="http://schemas.microsoft.com/sharepoint/v3"/>
    <ds:schemaRef ds:uri="404bc94b-d0db-4f42-875f-584aecb3515a"/>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4bc2c7cf-d6c8-4fb7-9213-788845f69446"/>
    <ds:schemaRef ds:uri="http://www.w3.org/XML/1998/namespace"/>
    <ds:schemaRef ds:uri="http://purl.org/dc/dcmitype/"/>
  </ds:schemaRefs>
</ds:datastoreItem>
</file>

<file path=customXml/itemProps2.xml><?xml version="1.0" encoding="utf-8"?>
<ds:datastoreItem xmlns:ds="http://schemas.openxmlformats.org/officeDocument/2006/customXml" ds:itemID="{850B3E03-2A27-4039-9A3F-DEB6041363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bc2c7cf-d6c8-4fb7-9213-788845f69446"/>
    <ds:schemaRef ds:uri="404bc94b-d0db-4f42-875f-584aecb351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253559-4EB1-432E-B5F2-09CF8B7733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2004</TotalTime>
  <Words>764</Words>
  <Application>Microsoft Office PowerPoint</Application>
  <PresentationFormat>Widescreen</PresentationFormat>
  <Paragraphs>79</Paragraphs>
  <Slides>11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Aharoni</vt:lpstr>
      <vt:lpstr>Arial</vt:lpstr>
      <vt:lpstr>Calibri</vt:lpstr>
      <vt:lpstr>Calibri Light</vt:lpstr>
      <vt:lpstr>PMingLiU</vt:lpstr>
      <vt:lpstr>Symbol</vt:lpstr>
      <vt:lpstr>Times New Roman</vt:lpstr>
      <vt:lpstr>Office Theme</vt:lpstr>
      <vt:lpstr>Institutional Learning Objectives:  Culture Competence/DEI </vt:lpstr>
      <vt:lpstr>Task Force  We wish to thank the following individuals for providing feedback on the objectives</vt:lpstr>
      <vt:lpstr>Questions from Reviewers</vt:lpstr>
      <vt:lpstr>AACU definition of Intercultural Knowledge and Competence</vt:lpstr>
      <vt:lpstr>Institutional Learning Objectives: Culture Competence/DEI</vt:lpstr>
      <vt:lpstr>Institutional Learning Objectives: Culture Competence/DEI</vt:lpstr>
      <vt:lpstr>Objective One</vt:lpstr>
      <vt:lpstr>Objective Two</vt:lpstr>
      <vt:lpstr>Objective Three</vt:lpstr>
      <vt:lpstr>Objective Four</vt:lpstr>
      <vt:lpstr>Q &amp; A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Matthews, Karen</cp:lastModifiedBy>
  <cp:revision>48</cp:revision>
  <dcterms:created xsi:type="dcterms:W3CDTF">2019-10-16T03:03:10Z</dcterms:created>
  <dcterms:modified xsi:type="dcterms:W3CDTF">2022-03-02T18:52:52Z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0x0101001E541A590665BF48AB60801B7FD55BF0</vt:lpwstr>
  </property>
</Properties>
</file>