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57" r:id="rId3"/>
    <p:sldId id="267" r:id="rId4"/>
    <p:sldId id="268" r:id="rId5"/>
    <p:sldId id="263" r:id="rId6"/>
    <p:sldId id="258" r:id="rId7"/>
    <p:sldId id="269" r:id="rId8"/>
    <p:sldId id="262" r:id="rId9"/>
    <p:sldId id="265" r:id="rId10"/>
    <p:sldId id="27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5DAC402-CF50-403F-AA84-FE5E9A772443}">
          <p14:sldIdLst>
            <p14:sldId id="256"/>
            <p14:sldId id="257"/>
            <p14:sldId id="267"/>
            <p14:sldId id="268"/>
            <p14:sldId id="263"/>
            <p14:sldId id="258"/>
            <p14:sldId id="269"/>
            <p14:sldId id="262"/>
            <p14:sldId id="265"/>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656" autoAdjust="0"/>
  </p:normalViewPr>
  <p:slideViewPr>
    <p:cSldViewPr snapToGrid="0">
      <p:cViewPr varScale="1">
        <p:scale>
          <a:sx n="97" d="100"/>
          <a:sy n="97" d="100"/>
        </p:scale>
        <p:origin x="10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42B3DB-2C59-4537-8CDE-6E18681FC8D7}" type="datetimeFigureOut">
              <a:rPr lang="en-US" smtClean="0"/>
              <a:t>6/8/2022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3F2141-9F63-4339-BEC3-C0C4C8FECAA1}" type="slidenum">
              <a:rPr lang="en-US" smtClean="0"/>
              <a:t>‹#›</a:t>
            </a:fld>
            <a:endParaRPr lang="en-US"/>
          </a:p>
        </p:txBody>
      </p:sp>
    </p:spTree>
    <p:extLst>
      <p:ext uri="{BB962C8B-B14F-4D97-AF65-F5344CB8AC3E}">
        <p14:creationId xmlns:p14="http://schemas.microsoft.com/office/powerpoint/2010/main" val="347829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Technically, one’s personal integrity may cause one to object to part of an ethical code.</a:t>
            </a:r>
          </a:p>
        </p:txBody>
      </p:sp>
      <p:sp>
        <p:nvSpPr>
          <p:cNvPr id="4" name="Slide Number Placeholder 3"/>
          <p:cNvSpPr>
            <a:spLocks noGrp="1"/>
          </p:cNvSpPr>
          <p:nvPr>
            <p:ph type="sldNum" sz="quarter" idx="5"/>
          </p:nvPr>
        </p:nvSpPr>
        <p:spPr/>
        <p:txBody>
          <a:bodyPr/>
          <a:lstStyle/>
          <a:p>
            <a:fld id="{B53F2141-9F63-4339-BEC3-C0C4C8FECAA1}" type="slidenum">
              <a:rPr lang="en-US" smtClean="0"/>
              <a:t>2</a:t>
            </a:fld>
            <a:endParaRPr lang="en-US"/>
          </a:p>
        </p:txBody>
      </p:sp>
    </p:spTree>
    <p:extLst>
      <p:ext uri="{BB962C8B-B14F-4D97-AF65-F5344CB8AC3E}">
        <p14:creationId xmlns:p14="http://schemas.microsoft.com/office/powerpoint/2010/main" val="2767310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3F2141-9F63-4339-BEC3-C0C4C8FECAA1}" type="slidenum">
              <a:rPr lang="en-US" smtClean="0"/>
              <a:t>3</a:t>
            </a:fld>
            <a:endParaRPr lang="en-US"/>
          </a:p>
        </p:txBody>
      </p:sp>
    </p:spTree>
    <p:extLst>
      <p:ext uri="{BB962C8B-B14F-4D97-AF65-F5344CB8AC3E}">
        <p14:creationId xmlns:p14="http://schemas.microsoft.com/office/powerpoint/2010/main" val="334042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this definition, “ethical reasoning” would be the steps of the decision-making process within the context of the profession that the student is pursuing (Bloom’s taxonomy levels 1-2 knowledge/comprehension), and “ethical self-identity” is the application of the decision-making process (levels 3-4 Bloom’s). We’re focused on training students to conform to professional codes of ethics and through that training they develop integrity.</a:t>
            </a:r>
          </a:p>
        </p:txBody>
      </p:sp>
      <p:sp>
        <p:nvSpPr>
          <p:cNvPr id="4" name="Slide Number Placeholder 3"/>
          <p:cNvSpPr>
            <a:spLocks noGrp="1"/>
          </p:cNvSpPr>
          <p:nvPr>
            <p:ph type="sldNum" sz="quarter" idx="5"/>
          </p:nvPr>
        </p:nvSpPr>
        <p:spPr/>
        <p:txBody>
          <a:bodyPr/>
          <a:lstStyle/>
          <a:p>
            <a:fld id="{B53F2141-9F63-4339-BEC3-C0C4C8FECAA1}" type="slidenum">
              <a:rPr lang="en-US" smtClean="0"/>
              <a:t>4</a:t>
            </a:fld>
            <a:endParaRPr lang="en-US"/>
          </a:p>
        </p:txBody>
      </p:sp>
    </p:spTree>
    <p:extLst>
      <p:ext uri="{BB962C8B-B14F-4D97-AF65-F5344CB8AC3E}">
        <p14:creationId xmlns:p14="http://schemas.microsoft.com/office/powerpoint/2010/main" val="938651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Focusing on decision making in the context of a professional code of ethics</a:t>
            </a:r>
          </a:p>
        </p:txBody>
      </p:sp>
      <p:sp>
        <p:nvSpPr>
          <p:cNvPr id="4" name="Slide Number Placeholder 3"/>
          <p:cNvSpPr>
            <a:spLocks noGrp="1"/>
          </p:cNvSpPr>
          <p:nvPr>
            <p:ph type="sldNum" sz="quarter" idx="5"/>
          </p:nvPr>
        </p:nvSpPr>
        <p:spPr/>
        <p:txBody>
          <a:bodyPr/>
          <a:lstStyle/>
          <a:p>
            <a:fld id="{B53F2141-9F63-4339-BEC3-C0C4C8FECAA1}" type="slidenum">
              <a:rPr lang="en-US" smtClean="0"/>
              <a:t>6</a:t>
            </a:fld>
            <a:endParaRPr lang="en-US"/>
          </a:p>
        </p:txBody>
      </p:sp>
    </p:spTree>
    <p:extLst>
      <p:ext uri="{BB962C8B-B14F-4D97-AF65-F5344CB8AC3E}">
        <p14:creationId xmlns:p14="http://schemas.microsoft.com/office/powerpoint/2010/main" val="3565091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3F2141-9F63-4339-BEC3-C0C4C8FECAA1}" type="slidenum">
              <a:rPr lang="en-US" smtClean="0"/>
              <a:t>7</a:t>
            </a:fld>
            <a:endParaRPr lang="en-US"/>
          </a:p>
        </p:txBody>
      </p:sp>
    </p:spTree>
    <p:extLst>
      <p:ext uri="{BB962C8B-B14F-4D97-AF65-F5344CB8AC3E}">
        <p14:creationId xmlns:p14="http://schemas.microsoft.com/office/powerpoint/2010/main" val="583621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Ethics and integrity are muddled together</a:t>
            </a:r>
          </a:p>
        </p:txBody>
      </p:sp>
      <p:sp>
        <p:nvSpPr>
          <p:cNvPr id="4" name="Slide Number Placeholder 3"/>
          <p:cNvSpPr>
            <a:spLocks noGrp="1"/>
          </p:cNvSpPr>
          <p:nvPr>
            <p:ph type="sldNum" sz="quarter" idx="5"/>
          </p:nvPr>
        </p:nvSpPr>
        <p:spPr/>
        <p:txBody>
          <a:bodyPr/>
          <a:lstStyle/>
          <a:p>
            <a:fld id="{B53F2141-9F63-4339-BEC3-C0C4C8FECAA1}" type="slidenum">
              <a:rPr lang="en-US" smtClean="0"/>
              <a:t>8</a:t>
            </a:fld>
            <a:endParaRPr lang="en-US"/>
          </a:p>
        </p:txBody>
      </p:sp>
    </p:spTree>
    <p:extLst>
      <p:ext uri="{BB962C8B-B14F-4D97-AF65-F5344CB8AC3E}">
        <p14:creationId xmlns:p14="http://schemas.microsoft.com/office/powerpoint/2010/main" val="1849804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Suggesting we don’t need it</a:t>
            </a:r>
          </a:p>
        </p:txBody>
      </p:sp>
      <p:sp>
        <p:nvSpPr>
          <p:cNvPr id="4" name="Slide Number Placeholder 3"/>
          <p:cNvSpPr>
            <a:spLocks noGrp="1"/>
          </p:cNvSpPr>
          <p:nvPr>
            <p:ph type="sldNum" sz="quarter" idx="5"/>
          </p:nvPr>
        </p:nvSpPr>
        <p:spPr/>
        <p:txBody>
          <a:bodyPr/>
          <a:lstStyle/>
          <a:p>
            <a:fld id="{B53F2141-9F63-4339-BEC3-C0C4C8FECAA1}" type="slidenum">
              <a:rPr lang="en-US" smtClean="0"/>
              <a:t>9</a:t>
            </a:fld>
            <a:endParaRPr lang="en-US"/>
          </a:p>
        </p:txBody>
      </p:sp>
    </p:spTree>
    <p:extLst>
      <p:ext uri="{BB962C8B-B14F-4D97-AF65-F5344CB8AC3E}">
        <p14:creationId xmlns:p14="http://schemas.microsoft.com/office/powerpoint/2010/main" val="381070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But if we do…</a:t>
            </a:r>
            <a:endParaRPr lang="en-US" dirty="0"/>
          </a:p>
        </p:txBody>
      </p:sp>
      <p:sp>
        <p:nvSpPr>
          <p:cNvPr id="4" name="Slide Number Placeholder 3"/>
          <p:cNvSpPr>
            <a:spLocks noGrp="1"/>
          </p:cNvSpPr>
          <p:nvPr>
            <p:ph type="sldNum" sz="quarter" idx="5"/>
          </p:nvPr>
        </p:nvSpPr>
        <p:spPr/>
        <p:txBody>
          <a:bodyPr/>
          <a:lstStyle/>
          <a:p>
            <a:fld id="{B53F2141-9F63-4339-BEC3-C0C4C8FECAA1}" type="slidenum">
              <a:rPr lang="en-US" smtClean="0"/>
              <a:t>10</a:t>
            </a:fld>
            <a:endParaRPr lang="en-US"/>
          </a:p>
        </p:txBody>
      </p:sp>
    </p:spTree>
    <p:extLst>
      <p:ext uri="{BB962C8B-B14F-4D97-AF65-F5344CB8AC3E}">
        <p14:creationId xmlns:p14="http://schemas.microsoft.com/office/powerpoint/2010/main" val="2520907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73427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A81017-8D1A-49C8-822F-557ABD84B903}"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501428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935319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625155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7478918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878076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28982789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6247761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34246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155464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A81017-8D1A-49C8-822F-557ABD84B903}"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896217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A81017-8D1A-49C8-822F-557ABD84B903}"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10231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A81017-8D1A-49C8-822F-557ABD84B903}" type="datetimeFigureOut">
              <a:rPr lang="en-US" smtClean="0"/>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1278722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A81017-8D1A-49C8-822F-557ABD84B903}" type="datetimeFigureOut">
              <a:rPr lang="en-US" smtClean="0"/>
              <a:t>6/8/2022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2209544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81017-8D1A-49C8-822F-557ABD84B903}" type="datetimeFigureOut">
              <a:rPr lang="en-US" smtClean="0"/>
              <a:t>6/8/2022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4232270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A81017-8D1A-49C8-822F-557ABD84B903}"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96814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A81017-8D1A-49C8-822F-557ABD84B903}"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1BCBCA-4103-44BC-A54A-C947CF85F524}" type="slidenum">
              <a:rPr lang="en-US" smtClean="0"/>
              <a:t>‹#›</a:t>
            </a:fld>
            <a:endParaRPr lang="en-US"/>
          </a:p>
        </p:txBody>
      </p:sp>
    </p:spTree>
    <p:extLst>
      <p:ext uri="{BB962C8B-B14F-4D97-AF65-F5344CB8AC3E}">
        <p14:creationId xmlns:p14="http://schemas.microsoft.com/office/powerpoint/2010/main" val="213261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BA81017-8D1A-49C8-822F-557ABD84B903}" type="datetimeFigureOut">
              <a:rPr lang="en-US" smtClean="0"/>
              <a:t>6/8/2022</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31BCBCA-4103-44BC-A54A-C947CF85F524}" type="slidenum">
              <a:rPr lang="en-US" smtClean="0"/>
              <a:t>‹#›</a:t>
            </a:fld>
            <a:endParaRPr lang="en-US"/>
          </a:p>
        </p:txBody>
      </p:sp>
    </p:spTree>
    <p:extLst>
      <p:ext uri="{BB962C8B-B14F-4D97-AF65-F5344CB8AC3E}">
        <p14:creationId xmlns:p14="http://schemas.microsoft.com/office/powerpoint/2010/main" val="317778630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differencebetween.com/difference-between-ethics-and-vs-integrit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ccessmedicine.mhmedical.com/content.aspx?bookid=1058&amp;sectionid=59867346"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BAA3B-8BEA-40E4-B049-4BF9206D1544}"/>
              </a:ext>
            </a:extLst>
          </p:cNvPr>
          <p:cNvSpPr>
            <a:spLocks noGrp="1"/>
          </p:cNvSpPr>
          <p:nvPr>
            <p:ph type="ctrTitle"/>
          </p:nvPr>
        </p:nvSpPr>
        <p:spPr/>
        <p:txBody>
          <a:bodyPr>
            <a:normAutofit fontScale="90000"/>
          </a:bodyPr>
          <a:lstStyle/>
          <a:p>
            <a:pPr algn="l"/>
            <a:r>
              <a:rPr lang="en-US" sz="4800" dirty="0">
                <a:effectLst/>
                <a:latin typeface="+mn-lt"/>
                <a:ea typeface="Times New Roman" panose="02020603050405020304" pitchFamily="18" charset="0"/>
                <a:cs typeface="Times New Roman" panose="02020603050405020304" pitchFamily="18" charset="0"/>
              </a:rPr>
              <a:t>BPAG  </a:t>
            </a:r>
            <a:br>
              <a:rPr lang="en-US" sz="4800" dirty="0">
                <a:effectLst/>
                <a:latin typeface="+mn-lt"/>
                <a:ea typeface="Times New Roman" panose="02020603050405020304" pitchFamily="18" charset="0"/>
                <a:cs typeface="Times New Roman" panose="02020603050405020304" pitchFamily="18" charset="0"/>
              </a:rPr>
            </a:br>
            <a:r>
              <a:rPr lang="en-US" sz="4800" dirty="0">
                <a:effectLst/>
                <a:latin typeface="+mn-lt"/>
                <a:ea typeface="Times New Roman" panose="02020603050405020304" pitchFamily="18" charset="0"/>
                <a:cs typeface="Times New Roman" panose="02020603050405020304" pitchFamily="18" charset="0"/>
              </a:rPr>
              <a:t>Institutional </a:t>
            </a:r>
            <a:r>
              <a:rPr lang="en-US" sz="4800" dirty="0">
                <a:latin typeface="+mn-lt"/>
                <a:ea typeface="Times New Roman" panose="02020603050405020304" pitchFamily="18" charset="0"/>
                <a:cs typeface="Times New Roman" panose="02020603050405020304" pitchFamily="18" charset="0"/>
              </a:rPr>
              <a:t>L</a:t>
            </a:r>
            <a:r>
              <a:rPr lang="en-US" sz="4800" dirty="0">
                <a:effectLst/>
                <a:latin typeface="+mn-lt"/>
                <a:ea typeface="Times New Roman" panose="02020603050405020304" pitchFamily="18" charset="0"/>
                <a:cs typeface="Times New Roman" panose="02020603050405020304" pitchFamily="18" charset="0"/>
              </a:rPr>
              <a:t>earning </a:t>
            </a:r>
            <a:r>
              <a:rPr lang="en-US" sz="4800" dirty="0">
                <a:latin typeface="+mn-lt"/>
                <a:ea typeface="Times New Roman" panose="02020603050405020304" pitchFamily="18" charset="0"/>
                <a:cs typeface="Times New Roman" panose="02020603050405020304" pitchFamily="18" charset="0"/>
              </a:rPr>
              <a:t>O</a:t>
            </a:r>
            <a:r>
              <a:rPr lang="en-US" sz="4800" dirty="0">
                <a:effectLst/>
                <a:latin typeface="+mn-lt"/>
                <a:ea typeface="Times New Roman" panose="02020603050405020304" pitchFamily="18" charset="0"/>
                <a:cs typeface="Times New Roman" panose="02020603050405020304" pitchFamily="18" charset="0"/>
              </a:rPr>
              <a:t>utcomes</a:t>
            </a:r>
            <a:br>
              <a:rPr lang="en-US" sz="4800" dirty="0">
                <a:effectLst/>
                <a:latin typeface="+mn-lt"/>
                <a:ea typeface="Times New Roman" panose="02020603050405020304" pitchFamily="18" charset="0"/>
                <a:cs typeface="Times New Roman" panose="02020603050405020304" pitchFamily="18" charset="0"/>
              </a:rPr>
            </a:br>
            <a:r>
              <a:rPr lang="en-US" sz="4800" b="1" dirty="0">
                <a:solidFill>
                  <a:srgbClr val="FF0000"/>
                </a:solidFill>
                <a:latin typeface="Calibri" panose="020F0502020204030204" pitchFamily="34" charset="0"/>
              </a:rPr>
              <a:t>Ethics &amp; Integrity</a:t>
            </a:r>
            <a:br>
              <a:rPr lang="en-US" sz="4800" b="1" dirty="0">
                <a:latin typeface="Calibri" panose="020F0502020204030204" pitchFamily="34" charset="0"/>
              </a:rPr>
            </a:br>
            <a:r>
              <a:rPr lang="en-US" sz="4800" dirty="0">
                <a:effectLst/>
                <a:latin typeface="+mn-lt"/>
                <a:ea typeface="Times New Roman" panose="02020603050405020304" pitchFamily="18" charset="0"/>
                <a:cs typeface="Times New Roman" panose="02020603050405020304" pitchFamily="18" charset="0"/>
              </a:rPr>
              <a:t>2022</a:t>
            </a:r>
            <a:endParaRPr lang="en-US" sz="16600" dirty="0">
              <a:latin typeface="+mn-lt"/>
            </a:endParaRPr>
          </a:p>
        </p:txBody>
      </p:sp>
      <p:sp>
        <p:nvSpPr>
          <p:cNvPr id="4" name="Title 1">
            <a:extLst>
              <a:ext uri="{FF2B5EF4-FFF2-40B4-BE49-F238E27FC236}">
                <a16:creationId xmlns:a16="http://schemas.microsoft.com/office/drawing/2014/main" id="{A14E450F-6492-4E76-B96A-19397DB0EBD4}"/>
              </a:ext>
            </a:extLst>
          </p:cNvPr>
          <p:cNvSpPr txBox="1">
            <a:spLocks/>
          </p:cNvSpPr>
          <p:nvPr/>
        </p:nvSpPr>
        <p:spPr>
          <a:xfrm>
            <a:off x="5050172" y="3892492"/>
            <a:ext cx="6303628" cy="1843145"/>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400" b="1" dirty="0">
              <a:latin typeface="Calibri" panose="020F0502020204030204" pitchFamily="34" charset="0"/>
            </a:endParaRPr>
          </a:p>
          <a:p>
            <a:r>
              <a:rPr lang="en-US" sz="4400" dirty="0">
                <a:latin typeface="Calibri" panose="020F0502020204030204" pitchFamily="34" charset="0"/>
              </a:rPr>
              <a:t>Lisa Lebovitz, Tricia O’Neill, Mark Macek</a:t>
            </a:r>
          </a:p>
          <a:p>
            <a:endParaRPr lang="en-US" sz="4400" dirty="0">
              <a:latin typeface="Calibri" panose="020F0502020204030204" pitchFamily="34" charset="0"/>
            </a:endParaRPr>
          </a:p>
          <a:p>
            <a:r>
              <a:rPr lang="en-US" sz="4400" dirty="0"/>
              <a:t>(with a little help from our friends:</a:t>
            </a:r>
          </a:p>
          <a:p>
            <a:r>
              <a:rPr lang="en-US" sz="4400" dirty="0"/>
              <a:t>each school’s Academic Dean)</a:t>
            </a:r>
          </a:p>
        </p:txBody>
      </p:sp>
    </p:spTree>
    <p:extLst>
      <p:ext uri="{BB962C8B-B14F-4D97-AF65-F5344CB8AC3E}">
        <p14:creationId xmlns:p14="http://schemas.microsoft.com/office/powerpoint/2010/main" val="2310546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a:xfrm>
            <a:off x="2270105" y="477252"/>
            <a:ext cx="9169167" cy="966130"/>
          </a:xfrm>
        </p:spPr>
        <p:txBody>
          <a:bodyPr>
            <a:normAutofit fontScale="90000"/>
          </a:bodyPr>
          <a:lstStyle/>
          <a:p>
            <a:pPr algn="l"/>
            <a:r>
              <a:rPr lang="en-US" sz="4400" b="1" dirty="0">
                <a:solidFill>
                  <a:srgbClr val="FF0000"/>
                </a:solidFill>
                <a:latin typeface="Calibri" panose="020F0502020204030204" pitchFamily="34" charset="0"/>
              </a:rPr>
              <a:t>Sample wording for </a:t>
            </a:r>
            <a:r>
              <a:rPr lang="en-US" sz="4400" b="1" i="0" u="none" strike="noStrike" baseline="0" dirty="0">
                <a:solidFill>
                  <a:srgbClr val="FF0000"/>
                </a:solidFill>
                <a:latin typeface="Calibri" panose="020F0502020204030204" pitchFamily="34" charset="0"/>
              </a:rPr>
              <a:t>ILO Integrity objectives</a:t>
            </a:r>
            <a:endParaRPr lang="en-US" b="1" dirty="0">
              <a:solidFill>
                <a:srgbClr val="FF0000"/>
              </a:solidFill>
            </a:endParaRP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520405" y="1656346"/>
            <a:ext cx="10018713" cy="4724402"/>
          </a:xfrm>
        </p:spPr>
        <p:txBody>
          <a:bodyPr>
            <a:normAutofit lnSpcReduction="10000"/>
          </a:bodyPr>
          <a:lstStyle/>
          <a:p>
            <a:pPr marL="514350" marR="12530" indent="-514350">
              <a:lnSpc>
                <a:spcPct val="120000"/>
              </a:lnSpc>
              <a:buFont typeface="+mj-lt"/>
              <a:buAutoNum type="arabicPeriod"/>
            </a:pPr>
            <a:r>
              <a:rPr lang="en-US" sz="3000" dirty="0">
                <a:latin typeface="Calibri" panose="020F0502020204030204" pitchFamily="34" charset="0"/>
              </a:rPr>
              <a:t>The student will, at the conclusion of the first year of the program of study, be able to </a:t>
            </a:r>
            <a:r>
              <a:rPr lang="en-US" sz="3000" b="1" dirty="0">
                <a:latin typeface="Calibri" panose="020F0502020204030204" pitchFamily="34" charset="0"/>
              </a:rPr>
              <a:t>recognize conduct that is contradictory to their own values</a:t>
            </a:r>
          </a:p>
          <a:p>
            <a:pPr marL="514350" marR="12530" indent="-514350">
              <a:lnSpc>
                <a:spcPct val="120000"/>
              </a:lnSpc>
              <a:buFont typeface="+mj-lt"/>
              <a:buAutoNum type="arabicPeriod"/>
            </a:pPr>
            <a:r>
              <a:rPr lang="en-US" sz="3000" dirty="0">
                <a:latin typeface="Calibri" panose="020F0502020204030204" pitchFamily="34" charset="0"/>
              </a:rPr>
              <a:t>In subsequent years of the program of study, the student will be able to </a:t>
            </a:r>
            <a:r>
              <a:rPr lang="en-US" sz="3000" b="1" dirty="0">
                <a:latin typeface="Calibri" panose="020F0502020204030204" pitchFamily="34" charset="0"/>
              </a:rPr>
              <a:t>assess behaviors from a social context, and consider the ramifications of alternative actions</a:t>
            </a:r>
          </a:p>
          <a:p>
            <a:pPr marL="514350" marR="12530" indent="-514350">
              <a:lnSpc>
                <a:spcPct val="120000"/>
              </a:lnSpc>
              <a:buFont typeface="+mj-lt"/>
              <a:buAutoNum type="arabicPeriod"/>
            </a:pPr>
            <a:r>
              <a:rPr lang="en-US" sz="3000" dirty="0">
                <a:latin typeface="Calibri" panose="020F0502020204030204" pitchFamily="34" charset="0"/>
              </a:rPr>
              <a:t>Upon graduation, the student will be able to </a:t>
            </a:r>
            <a:r>
              <a:rPr lang="en-US" sz="3000" b="1" dirty="0">
                <a:latin typeface="Calibri" panose="020F0502020204030204" pitchFamily="34" charset="0"/>
              </a:rPr>
              <a:t>consistently adhere to honest and fair judgments and actions</a:t>
            </a:r>
          </a:p>
        </p:txBody>
      </p:sp>
    </p:spTree>
    <p:extLst>
      <p:ext uri="{BB962C8B-B14F-4D97-AF65-F5344CB8AC3E}">
        <p14:creationId xmlns:p14="http://schemas.microsoft.com/office/powerpoint/2010/main" val="3819378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p:txBody>
          <a:bodyPr/>
          <a:lstStyle/>
          <a:p>
            <a:r>
              <a:rPr lang="en-US" sz="4400" b="1" i="0" u="none" strike="noStrike" baseline="0" dirty="0">
                <a:solidFill>
                  <a:srgbClr val="FF0000"/>
                </a:solidFill>
                <a:latin typeface="Calibri" panose="020F0502020204030204" pitchFamily="34" charset="0"/>
              </a:rPr>
              <a:t>Ethics vs Integrity</a:t>
            </a: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580562" y="2237875"/>
            <a:ext cx="10258511" cy="4122820"/>
          </a:xfrm>
        </p:spPr>
        <p:txBody>
          <a:bodyPr>
            <a:normAutofit fontScale="92500" lnSpcReduction="20000"/>
          </a:bodyPr>
          <a:lstStyle/>
          <a:p>
            <a:pPr marL="0" marR="12530" indent="0">
              <a:lnSpc>
                <a:spcPct val="120000"/>
              </a:lnSpc>
              <a:spcBef>
                <a:spcPts val="0"/>
              </a:spcBef>
              <a:spcAft>
                <a:spcPts val="0"/>
              </a:spcAft>
              <a:buNone/>
            </a:pPr>
            <a:r>
              <a:rPr lang="en-US" sz="3200" b="1" i="0" u="none" strike="noStrike" baseline="0" dirty="0">
                <a:latin typeface="Calibri" panose="020F0502020204030204" pitchFamily="34" charset="0"/>
              </a:rPr>
              <a:t>Ethics</a:t>
            </a:r>
            <a:r>
              <a:rPr lang="en-US" sz="3200" i="0" u="none" strike="noStrike" baseline="0" dirty="0">
                <a:latin typeface="Calibri" panose="020F0502020204030204" pitchFamily="34" charset="0"/>
              </a:rPr>
              <a:t> can be defined as a code of moral principles developed by a profession to ensure the protection of the patient/client, practitioner/professional, and the society at large.</a:t>
            </a:r>
          </a:p>
          <a:p>
            <a:pPr marL="0" marR="12530" indent="0">
              <a:lnSpc>
                <a:spcPct val="120000"/>
              </a:lnSpc>
              <a:spcBef>
                <a:spcPts val="0"/>
              </a:spcBef>
              <a:spcAft>
                <a:spcPts val="0"/>
              </a:spcAft>
              <a:buNone/>
            </a:pPr>
            <a:endParaRPr lang="en-US" sz="3200" dirty="0">
              <a:latin typeface="Calibri" panose="020F0502020204030204" pitchFamily="34" charset="0"/>
            </a:endParaRPr>
          </a:p>
          <a:p>
            <a:pPr marL="0" marR="12530" indent="0">
              <a:lnSpc>
                <a:spcPct val="120000"/>
              </a:lnSpc>
              <a:spcBef>
                <a:spcPts val="0"/>
              </a:spcBef>
              <a:spcAft>
                <a:spcPts val="0"/>
              </a:spcAft>
              <a:buNone/>
            </a:pPr>
            <a:r>
              <a:rPr lang="en-US" sz="3200" b="1" dirty="0">
                <a:latin typeface="Calibri" panose="020F0502020204030204" pitchFamily="34" charset="0"/>
              </a:rPr>
              <a:t>Integrity</a:t>
            </a:r>
            <a:r>
              <a:rPr lang="en-US" sz="3200" dirty="0">
                <a:latin typeface="Calibri" panose="020F0502020204030204" pitchFamily="34" charset="0"/>
              </a:rPr>
              <a:t> is a set of personal beliefs that guide an individual to be</a:t>
            </a:r>
            <a:r>
              <a:rPr lang="en-US" sz="3200" i="0" u="none" strike="noStrike" baseline="0" dirty="0">
                <a:latin typeface="Calibri" panose="020F0502020204030204" pitchFamily="34" charset="0"/>
              </a:rPr>
              <a:t> honest and fair. </a:t>
            </a:r>
            <a:r>
              <a:rPr lang="en-US" sz="3200" i="1" u="none" strike="noStrike" baseline="0" dirty="0">
                <a:latin typeface="Calibri" panose="020F0502020204030204" pitchFamily="34" charset="0"/>
              </a:rPr>
              <a:t>Ethics can be imposed on a person as whether he or she agrees with it</a:t>
            </a:r>
            <a:r>
              <a:rPr lang="en-US" sz="3200" i="0" u="none" strike="noStrike" baseline="0" dirty="0">
                <a:latin typeface="Calibri" panose="020F0502020204030204" pitchFamily="34" charset="0"/>
              </a:rPr>
              <a:t>; however, integrity has to come from within. </a:t>
            </a:r>
          </a:p>
          <a:p>
            <a:pPr marL="0" marR="12530" indent="0">
              <a:lnSpc>
                <a:spcPct val="120000"/>
              </a:lnSpc>
              <a:spcBef>
                <a:spcPts val="0"/>
              </a:spcBef>
              <a:spcAft>
                <a:spcPts val="0"/>
              </a:spcAft>
              <a:buNone/>
            </a:pPr>
            <a:endParaRPr lang="en-US" sz="3200" i="0" u="none" strike="noStrike" baseline="0" dirty="0">
              <a:latin typeface="Calibri" panose="020F0502020204030204" pitchFamily="34" charset="0"/>
            </a:endParaRPr>
          </a:p>
          <a:p>
            <a:pPr marL="0" marR="12530" indent="0">
              <a:lnSpc>
                <a:spcPct val="120000"/>
              </a:lnSpc>
              <a:spcBef>
                <a:spcPts val="0"/>
              </a:spcBef>
              <a:spcAft>
                <a:spcPts val="0"/>
              </a:spcAft>
              <a:buNone/>
            </a:pPr>
            <a:r>
              <a:rPr lang="en-US" sz="2300" i="0" u="none" strike="noStrike" baseline="0" dirty="0">
                <a:latin typeface="Calibri" panose="020F0502020204030204" pitchFamily="34" charset="0"/>
              </a:rPr>
              <a:t>paraphrased from </a:t>
            </a:r>
            <a:r>
              <a:rPr lang="en-US" sz="2100" i="0" u="none" strike="noStrike" baseline="0" dirty="0">
                <a:latin typeface="Calibri" panose="020F0502020204030204" pitchFamily="34" charset="0"/>
                <a:hlinkClick r:id="rId3"/>
              </a:rPr>
              <a:t>https://www.differencebetween.com/difference-between-ethics-and-vs-integrity/</a:t>
            </a:r>
            <a:r>
              <a:rPr lang="en-US" sz="2100" i="0" u="none" strike="noStrike" baseline="0" dirty="0">
                <a:latin typeface="Calibri" panose="020F0502020204030204" pitchFamily="34" charset="0"/>
              </a:rPr>
              <a:t> </a:t>
            </a:r>
            <a:endParaRPr lang="en-US" sz="2300" i="0" u="none" strike="noStrike" baseline="0" dirty="0">
              <a:latin typeface="Calibri" panose="020F0502020204030204" pitchFamily="34" charset="0"/>
            </a:endParaRPr>
          </a:p>
        </p:txBody>
      </p:sp>
    </p:spTree>
    <p:extLst>
      <p:ext uri="{BB962C8B-B14F-4D97-AF65-F5344CB8AC3E}">
        <p14:creationId xmlns:p14="http://schemas.microsoft.com/office/powerpoint/2010/main" val="3571863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p:txBody>
          <a:bodyPr/>
          <a:lstStyle/>
          <a:p>
            <a:r>
              <a:rPr lang="en-US" sz="4400" b="1" i="0" u="none" strike="noStrike" baseline="0" dirty="0">
                <a:solidFill>
                  <a:srgbClr val="FF0000"/>
                </a:solidFill>
                <a:latin typeface="Calibri" panose="020F0502020204030204" pitchFamily="34" charset="0"/>
              </a:rPr>
              <a:t>Define the ILO focus area and terms</a:t>
            </a:r>
            <a:endParaRPr lang="en-US" b="1" dirty="0">
              <a:solidFill>
                <a:srgbClr val="FF0000"/>
              </a:solidFill>
            </a:endParaRP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484310" y="2438399"/>
            <a:ext cx="10018713" cy="3352801"/>
          </a:xfrm>
        </p:spPr>
        <p:txBody>
          <a:bodyPr>
            <a:normAutofit fontScale="92500"/>
          </a:bodyPr>
          <a:lstStyle/>
          <a:p>
            <a:pPr marL="0" marR="12530" indent="0">
              <a:buNone/>
            </a:pPr>
            <a:r>
              <a:rPr lang="en-US" sz="3200" b="0" i="0" u="none" strike="noStrike" baseline="0" dirty="0">
                <a:latin typeface="Calibri" panose="020F0502020204030204" pitchFamily="34" charset="0"/>
              </a:rPr>
              <a:t>“</a:t>
            </a:r>
            <a:r>
              <a:rPr lang="en-US" sz="3200" b="1" i="0" u="none" strike="noStrike" baseline="0" dirty="0">
                <a:latin typeface="Calibri" panose="020F0502020204030204" pitchFamily="34" charset="0"/>
              </a:rPr>
              <a:t>Integrity </a:t>
            </a:r>
            <a:r>
              <a:rPr lang="en-US" sz="3200" i="0" u="none" strike="noStrike" baseline="0" dirty="0">
                <a:latin typeface="Calibri" panose="020F0502020204030204" pitchFamily="34" charset="0"/>
              </a:rPr>
              <a:t>can be defined as, “A virtue consisting of soundness of and adherence to moral principles and character and standing up in their defense when they are threatened or under attack. This involves consistent, habitual honesty and a coherent integration of reasonably stable, justifiable moral values, with consistent judgment and action over time” (Miller-Keane &amp; O'Toole, 2003). </a:t>
            </a:r>
            <a:r>
              <a:rPr lang="en-US" sz="3200" i="0" u="none" strike="noStrike" baseline="0" dirty="0">
                <a:latin typeface="Calibri" panose="020F0502020204030204" pitchFamily="34" charset="0"/>
                <a:hlinkClick r:id="rId3"/>
              </a:rPr>
              <a:t>AccessMedicine</a:t>
            </a:r>
            <a:endParaRPr lang="en-US" sz="3200" i="0" u="none" strike="noStrike" baseline="0" dirty="0">
              <a:latin typeface="Calibri" panose="020F0502020204030204" pitchFamily="34" charset="0"/>
            </a:endParaRPr>
          </a:p>
        </p:txBody>
      </p:sp>
    </p:spTree>
    <p:extLst>
      <p:ext uri="{BB962C8B-B14F-4D97-AF65-F5344CB8AC3E}">
        <p14:creationId xmlns:p14="http://schemas.microsoft.com/office/powerpoint/2010/main" val="4105651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p:txBody>
          <a:bodyPr/>
          <a:lstStyle/>
          <a:p>
            <a:r>
              <a:rPr lang="en-US" sz="4400" b="1" i="0" u="none" strike="noStrike" baseline="0" dirty="0">
                <a:solidFill>
                  <a:srgbClr val="FF0000"/>
                </a:solidFill>
                <a:latin typeface="Calibri" panose="020F0502020204030204" pitchFamily="34" charset="0"/>
              </a:rPr>
              <a:t>Define the ILO focus area and terms</a:t>
            </a:r>
            <a:endParaRPr lang="en-US" b="1" dirty="0">
              <a:solidFill>
                <a:srgbClr val="FF0000"/>
              </a:solidFill>
            </a:endParaRP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484310" y="2275841"/>
            <a:ext cx="10018713" cy="3515360"/>
          </a:xfrm>
        </p:spPr>
        <p:txBody>
          <a:bodyPr>
            <a:normAutofit fontScale="85000" lnSpcReduction="10000"/>
          </a:bodyPr>
          <a:lstStyle/>
          <a:p>
            <a:pPr marL="0" marR="12530" indent="0">
              <a:lnSpc>
                <a:spcPct val="110000"/>
              </a:lnSpc>
              <a:buNone/>
            </a:pPr>
            <a:r>
              <a:rPr lang="en-US" sz="3200" b="0" i="0" u="none" strike="noStrike" baseline="0" dirty="0">
                <a:latin typeface="Calibri" panose="020F0502020204030204" pitchFamily="34" charset="0"/>
              </a:rPr>
              <a:t>“</a:t>
            </a:r>
            <a:r>
              <a:rPr lang="en-US" sz="3200" b="1" i="0" u="none" strike="noStrike" baseline="0" dirty="0">
                <a:latin typeface="Calibri" panose="020F0502020204030204" pitchFamily="34" charset="0"/>
              </a:rPr>
              <a:t>Ethical reasoning </a:t>
            </a:r>
            <a:r>
              <a:rPr lang="en-US" sz="3200" b="0" i="0" u="none" strike="noStrike" baseline="0" dirty="0">
                <a:latin typeface="Calibri" panose="020F0502020204030204" pitchFamily="34" charset="0"/>
              </a:rPr>
              <a:t>is reasoning about right and wrong human conduct. It requires students to be able to assess their own ethical values and the social context of problems, recognize ethical issues in a variety of settings, think about how different ethical perspectives might be applied to ethical dilemmas and consider the ramifications of alternative actions. Students’ </a:t>
            </a:r>
            <a:r>
              <a:rPr lang="en-US" sz="3200" b="1" i="0" u="none" strike="noStrike" baseline="0" dirty="0">
                <a:latin typeface="Calibri" panose="020F0502020204030204" pitchFamily="34" charset="0"/>
              </a:rPr>
              <a:t>ethical self‐identity </a:t>
            </a:r>
            <a:r>
              <a:rPr lang="en-US" sz="3200" b="0" i="0" u="none" strike="noStrike" baseline="0" dirty="0">
                <a:latin typeface="Calibri" panose="020F0502020204030204" pitchFamily="34" charset="0"/>
              </a:rPr>
              <a:t>evolves as they practice ethical decision-making skills and learn how to describe and analyze positions on ethical issues.” (AAC&amp;U).</a:t>
            </a:r>
          </a:p>
        </p:txBody>
      </p:sp>
    </p:spTree>
    <p:extLst>
      <p:ext uri="{BB962C8B-B14F-4D97-AF65-F5344CB8AC3E}">
        <p14:creationId xmlns:p14="http://schemas.microsoft.com/office/powerpoint/2010/main" val="415256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4219A-2FF7-67BF-87CB-A6C02E668146}"/>
              </a:ext>
            </a:extLst>
          </p:cNvPr>
          <p:cNvSpPr>
            <a:spLocks noGrp="1"/>
          </p:cNvSpPr>
          <p:nvPr>
            <p:ph type="title"/>
          </p:nvPr>
        </p:nvSpPr>
        <p:spPr>
          <a:xfrm>
            <a:off x="1484311" y="685801"/>
            <a:ext cx="10018713" cy="1109444"/>
          </a:xfrm>
        </p:spPr>
        <p:txBody>
          <a:bodyPr/>
          <a:lstStyle/>
          <a:p>
            <a:r>
              <a:rPr lang="en-US" b="1" dirty="0">
                <a:solidFill>
                  <a:srgbClr val="FF0000"/>
                </a:solidFill>
              </a:rPr>
              <a:t>Institutional Learning </a:t>
            </a:r>
            <a:r>
              <a:rPr lang="en-US" b="1" i="1" dirty="0">
                <a:solidFill>
                  <a:srgbClr val="FF0000"/>
                </a:solidFill>
              </a:rPr>
              <a:t>Outcomes</a:t>
            </a:r>
            <a:endParaRPr lang="en-US" b="1" dirty="0">
              <a:solidFill>
                <a:srgbClr val="FF0000"/>
              </a:solidFill>
            </a:endParaRPr>
          </a:p>
        </p:txBody>
      </p:sp>
      <p:sp>
        <p:nvSpPr>
          <p:cNvPr id="3" name="Content Placeholder 2">
            <a:extLst>
              <a:ext uri="{FF2B5EF4-FFF2-40B4-BE49-F238E27FC236}">
                <a16:creationId xmlns:a16="http://schemas.microsoft.com/office/drawing/2014/main" id="{1A0D96BF-574A-CAF0-8E9B-5C3DE644B372}"/>
              </a:ext>
            </a:extLst>
          </p:cNvPr>
          <p:cNvSpPr>
            <a:spLocks noGrp="1"/>
          </p:cNvSpPr>
          <p:nvPr>
            <p:ph idx="1"/>
          </p:nvPr>
        </p:nvSpPr>
        <p:spPr>
          <a:xfrm>
            <a:off x="2197916" y="1627465"/>
            <a:ext cx="9305107" cy="4009938"/>
          </a:xfrm>
        </p:spPr>
        <p:txBody>
          <a:bodyPr>
            <a:normAutofit/>
          </a:bodyPr>
          <a:lstStyle/>
          <a:p>
            <a:pPr marL="0" indent="0">
              <a:buSzPct val="90000"/>
              <a:buNone/>
            </a:pPr>
            <a:r>
              <a:rPr lang="en-US" sz="4400" dirty="0">
                <a:latin typeface="Calibri" panose="020F0502020204030204" pitchFamily="34" charset="0"/>
                <a:cs typeface="Calibri" panose="020F0502020204030204" pitchFamily="34" charset="0"/>
              </a:rPr>
              <a:t>The Provost’s Office is focused on </a:t>
            </a:r>
            <a:r>
              <a:rPr lang="en-US" sz="4400" b="1" i="1" dirty="0">
                <a:latin typeface="Calibri" panose="020F0502020204030204" pitchFamily="34" charset="0"/>
                <a:cs typeface="Calibri" panose="020F0502020204030204" pitchFamily="34" charset="0"/>
              </a:rPr>
              <a:t>OUTCOMES</a:t>
            </a:r>
            <a:r>
              <a:rPr lang="en-US" sz="4400" dirty="0">
                <a:latin typeface="Calibri" panose="020F0502020204030204" pitchFamily="34" charset="0"/>
                <a:cs typeface="Calibri" panose="020F0502020204030204" pitchFamily="34" charset="0"/>
              </a:rPr>
              <a:t> for which each School can create their individualized OBJECTIVES.  </a:t>
            </a:r>
            <a:endParaRPr lang="en-US" sz="4400" dirty="0">
              <a:highlight>
                <a:srgbClr val="FFFF00"/>
              </a:highligh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8992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a:xfrm>
            <a:off x="1484311" y="335560"/>
            <a:ext cx="9824049" cy="1057012"/>
          </a:xfrm>
        </p:spPr>
        <p:txBody>
          <a:bodyPr>
            <a:normAutofit/>
          </a:bodyPr>
          <a:lstStyle/>
          <a:p>
            <a:r>
              <a:rPr lang="en-US" sz="4400" b="1" dirty="0">
                <a:solidFill>
                  <a:srgbClr val="FF0000"/>
                </a:solidFill>
                <a:latin typeface="Calibri" panose="020F0502020204030204" pitchFamily="34" charset="0"/>
              </a:rPr>
              <a:t>Proposed </a:t>
            </a:r>
            <a:r>
              <a:rPr lang="en-US" sz="4400" b="1" i="0" u="sng" strike="noStrike" baseline="0" dirty="0">
                <a:solidFill>
                  <a:srgbClr val="FF0000"/>
                </a:solidFill>
                <a:latin typeface="Calibri" panose="020F0502020204030204" pitchFamily="34" charset="0"/>
              </a:rPr>
              <a:t>Ethics</a:t>
            </a:r>
            <a:r>
              <a:rPr lang="en-US" sz="4400" b="1" i="0" u="none" strike="noStrike" baseline="0" dirty="0">
                <a:solidFill>
                  <a:srgbClr val="FF0000"/>
                </a:solidFill>
                <a:latin typeface="Calibri" panose="020F0502020204030204" pitchFamily="34" charset="0"/>
              </a:rPr>
              <a:t> Outcome</a:t>
            </a:r>
            <a:endParaRPr lang="en-US" b="1" dirty="0">
              <a:solidFill>
                <a:srgbClr val="FF0000"/>
              </a:solidFill>
            </a:endParaRP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786855" y="1719743"/>
            <a:ext cx="9716168" cy="4647501"/>
          </a:xfrm>
        </p:spPr>
        <p:txBody>
          <a:bodyPr>
            <a:normAutofit/>
          </a:bodyPr>
          <a:lstStyle/>
          <a:p>
            <a:pPr marL="0" marR="12530" indent="0">
              <a:buNone/>
            </a:pPr>
            <a:r>
              <a:rPr lang="en-US" sz="3200" b="1" dirty="0">
                <a:latin typeface="Calibri" panose="020F0502020204030204" pitchFamily="34" charset="0"/>
              </a:rPr>
              <a:t>At the completion of their program of study, UMB students will be able to: </a:t>
            </a:r>
          </a:p>
          <a:p>
            <a:pPr marL="0" marR="12530" indent="0">
              <a:buNone/>
            </a:pPr>
            <a:r>
              <a:rPr lang="en-US" sz="3200" i="1" dirty="0">
                <a:latin typeface="Calibri" panose="020F0502020204030204" pitchFamily="34" charset="0"/>
              </a:rPr>
              <a:t>recognize ethical issues related to professional conduct when presented in a complex, multilayered (gray) context as well as discern the impact of relationships on ethical issues. </a:t>
            </a:r>
          </a:p>
          <a:p>
            <a:pPr marL="0" marR="12530" indent="0">
              <a:buNone/>
            </a:pPr>
            <a:r>
              <a:rPr lang="en-US" sz="2400" dirty="0">
                <a:latin typeface="Calibri" panose="020F0502020204030204" pitchFamily="34" charset="0"/>
              </a:rPr>
              <a:t>Paraphrased from AAC&amp;U Ethical Issue Recognition, capstone level performance</a:t>
            </a:r>
          </a:p>
          <a:p>
            <a:pPr marL="0" marR="12530" indent="0">
              <a:buNone/>
            </a:pPr>
            <a:endParaRPr lang="en-US" sz="3200" dirty="0">
              <a:latin typeface="Calibri" panose="020F0502020204030204" pitchFamily="34" charset="0"/>
            </a:endParaRPr>
          </a:p>
        </p:txBody>
      </p:sp>
    </p:spTree>
    <p:extLst>
      <p:ext uri="{BB962C8B-B14F-4D97-AF65-F5344CB8AC3E}">
        <p14:creationId xmlns:p14="http://schemas.microsoft.com/office/powerpoint/2010/main" val="334851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13203-A59C-47DE-9E61-535C4B8E961E}"/>
              </a:ext>
            </a:extLst>
          </p:cNvPr>
          <p:cNvSpPr>
            <a:spLocks noGrp="1"/>
          </p:cNvSpPr>
          <p:nvPr>
            <p:ph type="title"/>
          </p:nvPr>
        </p:nvSpPr>
        <p:spPr>
          <a:xfrm>
            <a:off x="2197915" y="100669"/>
            <a:ext cx="9169167" cy="966130"/>
          </a:xfrm>
        </p:spPr>
        <p:txBody>
          <a:bodyPr>
            <a:normAutofit fontScale="90000"/>
          </a:bodyPr>
          <a:lstStyle/>
          <a:p>
            <a:pPr algn="l"/>
            <a:r>
              <a:rPr lang="en-US" sz="4400" b="1" dirty="0">
                <a:solidFill>
                  <a:srgbClr val="FF0000"/>
                </a:solidFill>
                <a:latin typeface="Calibri" panose="020F0502020204030204" pitchFamily="34" charset="0"/>
              </a:rPr>
              <a:t>Sample wording for </a:t>
            </a:r>
            <a:r>
              <a:rPr lang="en-US" sz="4400" b="1" i="0" u="none" strike="noStrike" baseline="0" dirty="0">
                <a:solidFill>
                  <a:srgbClr val="FF0000"/>
                </a:solidFill>
                <a:latin typeface="Calibri" panose="020F0502020204030204" pitchFamily="34" charset="0"/>
              </a:rPr>
              <a:t>ILO Ethics objectives</a:t>
            </a:r>
            <a:endParaRPr lang="en-US" b="1" dirty="0">
              <a:solidFill>
                <a:srgbClr val="FF0000"/>
              </a:solidFill>
            </a:endParaRPr>
          </a:p>
        </p:txBody>
      </p:sp>
      <p:sp>
        <p:nvSpPr>
          <p:cNvPr id="3" name="Content Placeholder 2">
            <a:extLst>
              <a:ext uri="{FF2B5EF4-FFF2-40B4-BE49-F238E27FC236}">
                <a16:creationId xmlns:a16="http://schemas.microsoft.com/office/drawing/2014/main" id="{1677B90F-1C7D-4C95-BC7E-974231F1849A}"/>
              </a:ext>
            </a:extLst>
          </p:cNvPr>
          <p:cNvSpPr>
            <a:spLocks noGrp="1"/>
          </p:cNvSpPr>
          <p:nvPr>
            <p:ph idx="1"/>
          </p:nvPr>
        </p:nvSpPr>
        <p:spPr>
          <a:xfrm>
            <a:off x="1592594" y="1608220"/>
            <a:ext cx="10018713" cy="4724402"/>
          </a:xfrm>
        </p:spPr>
        <p:txBody>
          <a:bodyPr>
            <a:normAutofit lnSpcReduction="10000"/>
          </a:bodyPr>
          <a:lstStyle/>
          <a:p>
            <a:pPr marL="514350" marR="12530" indent="-514350">
              <a:lnSpc>
                <a:spcPct val="120000"/>
              </a:lnSpc>
              <a:buFont typeface="+mj-lt"/>
              <a:buAutoNum type="arabicPeriod"/>
            </a:pPr>
            <a:r>
              <a:rPr lang="en-US" sz="3000" dirty="0">
                <a:latin typeface="Calibri" panose="020F0502020204030204" pitchFamily="34" charset="0"/>
              </a:rPr>
              <a:t>The student will, at the conclusion of the first year of the program of study, be able to </a:t>
            </a:r>
            <a:r>
              <a:rPr lang="en-US" sz="3000" b="1" dirty="0">
                <a:latin typeface="Calibri" panose="020F0502020204030204" pitchFamily="34" charset="0"/>
              </a:rPr>
              <a:t>identify </a:t>
            </a:r>
            <a:r>
              <a:rPr lang="en-US" sz="3000" b="1" dirty="0"/>
              <a:t>issues that obviously contradict </a:t>
            </a:r>
            <a:r>
              <a:rPr lang="en-US" sz="3000" b="1" dirty="0">
                <a:latin typeface="Calibri" panose="020F0502020204030204" pitchFamily="34" charset="0"/>
              </a:rPr>
              <a:t>a professional code of ethics</a:t>
            </a:r>
          </a:p>
          <a:p>
            <a:pPr marL="514350" marR="12530" indent="-514350">
              <a:lnSpc>
                <a:spcPct val="120000"/>
              </a:lnSpc>
              <a:buFont typeface="+mj-lt"/>
              <a:buAutoNum type="arabicPeriod"/>
            </a:pPr>
            <a:r>
              <a:rPr lang="en-US" sz="3000" dirty="0">
                <a:latin typeface="Calibri" panose="020F0502020204030204" pitchFamily="34" charset="0"/>
              </a:rPr>
              <a:t>In subsequent years of the program of study, the student will be able to </a:t>
            </a:r>
            <a:r>
              <a:rPr lang="en-US" sz="3000" b="1" dirty="0">
                <a:latin typeface="Calibri" panose="020F0502020204030204" pitchFamily="34" charset="0"/>
              </a:rPr>
              <a:t>recognize complex professional ethical issues</a:t>
            </a:r>
          </a:p>
          <a:p>
            <a:pPr marL="514350" marR="12530" indent="-514350">
              <a:lnSpc>
                <a:spcPct val="120000"/>
              </a:lnSpc>
              <a:buFont typeface="+mj-lt"/>
              <a:buAutoNum type="arabicPeriod"/>
            </a:pPr>
            <a:r>
              <a:rPr lang="en-US" sz="3000" dirty="0">
                <a:latin typeface="Calibri" panose="020F0502020204030204" pitchFamily="34" charset="0"/>
              </a:rPr>
              <a:t>Upon graduation, the student will be able to </a:t>
            </a:r>
            <a:r>
              <a:rPr lang="en-US" sz="3000" b="1" dirty="0">
                <a:latin typeface="Calibri" panose="020F0502020204030204" pitchFamily="34" charset="0"/>
              </a:rPr>
              <a:t>apply a decision-making framework for resolution of ethical issues</a:t>
            </a:r>
          </a:p>
          <a:p>
            <a:pPr marL="0" marR="12530" indent="0">
              <a:buNone/>
            </a:pPr>
            <a:endParaRPr lang="en-US" sz="3200" dirty="0">
              <a:latin typeface="Calibri" panose="020F0502020204030204" pitchFamily="34" charset="0"/>
            </a:endParaRPr>
          </a:p>
        </p:txBody>
      </p:sp>
    </p:spTree>
    <p:extLst>
      <p:ext uri="{BB962C8B-B14F-4D97-AF65-F5344CB8AC3E}">
        <p14:creationId xmlns:p14="http://schemas.microsoft.com/office/powerpoint/2010/main" val="2282235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A43AF-3A70-4406-8553-715A946A004C}"/>
              </a:ext>
            </a:extLst>
          </p:cNvPr>
          <p:cNvSpPr>
            <a:spLocks noGrp="1"/>
          </p:cNvSpPr>
          <p:nvPr>
            <p:ph type="title"/>
          </p:nvPr>
        </p:nvSpPr>
        <p:spPr>
          <a:xfrm>
            <a:off x="1484311" y="685801"/>
            <a:ext cx="10018713" cy="1210112"/>
          </a:xfrm>
        </p:spPr>
        <p:txBody>
          <a:bodyPr/>
          <a:lstStyle/>
          <a:p>
            <a:r>
              <a:rPr lang="en-US" b="1" dirty="0">
                <a:solidFill>
                  <a:srgbClr val="FF0000"/>
                </a:solidFill>
              </a:rPr>
              <a:t>Integration of Objectives </a:t>
            </a:r>
            <a:endParaRPr lang="en-US" dirty="0"/>
          </a:p>
        </p:txBody>
      </p:sp>
      <p:sp>
        <p:nvSpPr>
          <p:cNvPr id="3" name="Content Placeholder 2">
            <a:extLst>
              <a:ext uri="{FF2B5EF4-FFF2-40B4-BE49-F238E27FC236}">
                <a16:creationId xmlns:a16="http://schemas.microsoft.com/office/drawing/2014/main" id="{A14B6C43-213E-4BC5-B5CB-30EBD7C07F5D}"/>
              </a:ext>
            </a:extLst>
          </p:cNvPr>
          <p:cNvSpPr>
            <a:spLocks noGrp="1"/>
          </p:cNvSpPr>
          <p:nvPr>
            <p:ph idx="1"/>
          </p:nvPr>
        </p:nvSpPr>
        <p:spPr>
          <a:xfrm>
            <a:off x="1484310" y="1402506"/>
            <a:ext cx="10018713" cy="5142673"/>
          </a:xfrm>
        </p:spPr>
        <p:txBody>
          <a:bodyPr>
            <a:normAutofit fontScale="55000" lnSpcReduction="20000"/>
          </a:bodyPr>
          <a:lstStyle/>
          <a:p>
            <a:pPr marR="12530">
              <a:buFont typeface="Wingdings" panose="05000000000000000000" pitchFamily="2" charset="2"/>
              <a:buChar char="Ø"/>
            </a:pPr>
            <a:r>
              <a:rPr lang="en-US" sz="4800" u="sng" dirty="0">
                <a:latin typeface="Calibri" panose="020F0502020204030204" pitchFamily="34" charset="0"/>
              </a:rPr>
              <a:t>Medicine</a:t>
            </a:r>
            <a:r>
              <a:rPr lang="en-US" sz="4800" dirty="0">
                <a:latin typeface="Calibri" panose="020F0502020204030204" pitchFamily="34" charset="0"/>
              </a:rPr>
              <a:t>: </a:t>
            </a:r>
          </a:p>
          <a:p>
            <a:pPr marL="457200" marR="12530" lvl="1" indent="0">
              <a:buNone/>
            </a:pPr>
            <a:r>
              <a:rPr lang="en-US" sz="4600" dirty="0"/>
              <a:t>LCME Accreditation Standards Educational Objective ED-23</a:t>
            </a:r>
          </a:p>
          <a:p>
            <a:pPr marL="457200" marR="12530" lvl="1" indent="0">
              <a:buNone/>
            </a:pPr>
            <a:endParaRPr lang="en-US" sz="2400" dirty="0"/>
          </a:p>
          <a:p>
            <a:pPr marL="457200" marR="12530" lvl="1" indent="0">
              <a:buNone/>
            </a:pPr>
            <a:r>
              <a:rPr lang="en-US" sz="4000" dirty="0">
                <a:solidFill>
                  <a:srgbClr val="000000"/>
                </a:solidFill>
                <a:effectLst/>
                <a:ea typeface="Calibri" panose="020F0502020204030204" pitchFamily="34" charset="0"/>
                <a:cs typeface="Times New Roman" panose="02020603050405020304" pitchFamily="18" charset="0"/>
              </a:rPr>
              <a:t>A medical school must teach medical ethics and human values, and require its students to exhibit scrupulous ethical principles in caring for patients, and in relating to patients' families and to others involved in patient care. </a:t>
            </a:r>
          </a:p>
          <a:p>
            <a:pPr lvl="1"/>
            <a:r>
              <a:rPr lang="en-US" sz="3000" dirty="0">
                <a:solidFill>
                  <a:srgbClr val="000000"/>
                </a:solidFill>
                <a:effectLst/>
                <a:ea typeface="Times New Roman" panose="02020603050405020304" pitchFamily="18" charset="0"/>
              </a:rPr>
              <a:t>Each school should assure that students receive </a:t>
            </a:r>
            <a:r>
              <a:rPr lang="en-US" sz="3000" b="1" dirty="0">
                <a:solidFill>
                  <a:srgbClr val="000000"/>
                </a:solidFill>
                <a:effectLst/>
                <a:ea typeface="Times New Roman" panose="02020603050405020304" pitchFamily="18" charset="0"/>
              </a:rPr>
              <a:t>instruction in appropriate medical ethics, human  values, and communication </a:t>
            </a:r>
            <a:r>
              <a:rPr lang="en-US" sz="3000" dirty="0">
                <a:solidFill>
                  <a:srgbClr val="000000"/>
                </a:solidFill>
                <a:effectLst/>
                <a:ea typeface="Times New Roman" panose="02020603050405020304" pitchFamily="18" charset="0"/>
              </a:rPr>
              <a:t>skills before engaging in patient care activities. As students take on increasingly more active roles in patient care during their progression through the curriculum, </a:t>
            </a:r>
            <a:r>
              <a:rPr lang="en-US" sz="3000" b="1" dirty="0">
                <a:solidFill>
                  <a:srgbClr val="000000"/>
                </a:solidFill>
                <a:effectLst/>
                <a:ea typeface="Times New Roman" panose="02020603050405020304" pitchFamily="18" charset="0"/>
              </a:rPr>
              <a:t>adherence to ethical principles should be observed and evaluated, and reinforced through formal instructional efforts</a:t>
            </a:r>
          </a:p>
          <a:p>
            <a:pPr lvl="1"/>
            <a:r>
              <a:rPr lang="en-US" sz="3000" dirty="0">
                <a:solidFill>
                  <a:srgbClr val="000000"/>
                </a:solidFill>
                <a:effectLst/>
                <a:ea typeface="Times New Roman" panose="02020603050405020304" pitchFamily="18" charset="0"/>
              </a:rPr>
              <a:t>In student-patient interactions there should be a </a:t>
            </a:r>
            <a:r>
              <a:rPr lang="en-US" sz="3000" b="1" dirty="0">
                <a:solidFill>
                  <a:srgbClr val="000000"/>
                </a:solidFill>
                <a:effectLst/>
                <a:ea typeface="Times New Roman" panose="02020603050405020304" pitchFamily="18" charset="0"/>
              </a:rPr>
              <a:t>means for identifying possible breaches of ethics </a:t>
            </a:r>
            <a:r>
              <a:rPr lang="en-US" sz="3000" dirty="0">
                <a:solidFill>
                  <a:srgbClr val="000000"/>
                </a:solidFill>
                <a:effectLst/>
                <a:ea typeface="Times New Roman" panose="02020603050405020304" pitchFamily="18" charset="0"/>
              </a:rPr>
              <a:t>in patient care, either through faculty/resident observation of the encounter, patient reporting, or some other appropriate method</a:t>
            </a:r>
          </a:p>
          <a:p>
            <a:pPr lvl="1"/>
            <a:r>
              <a:rPr lang="en-US" sz="3000" b="1" dirty="0">
                <a:solidFill>
                  <a:srgbClr val="000000"/>
                </a:solidFill>
                <a:effectLst/>
                <a:ea typeface="Times New Roman" panose="02020603050405020304" pitchFamily="18" charset="0"/>
              </a:rPr>
              <a:t>"Scrupulous ethical principles" imply characteristics like honesty, </a:t>
            </a:r>
            <a:r>
              <a:rPr lang="en-US" sz="3000" b="1" dirty="0">
                <a:solidFill>
                  <a:srgbClr val="000000"/>
                </a:solidFill>
                <a:highlight>
                  <a:srgbClr val="FFFF00"/>
                </a:highlight>
                <a:ea typeface="Times New Roman" panose="02020603050405020304" pitchFamily="18" charset="0"/>
              </a:rPr>
              <a:t>INTEGRITY</a:t>
            </a:r>
            <a:r>
              <a:rPr lang="en-US" sz="3000" b="1" dirty="0">
                <a:solidFill>
                  <a:srgbClr val="000000"/>
                </a:solidFill>
                <a:effectLst/>
                <a:ea typeface="Times New Roman" panose="02020603050405020304" pitchFamily="18" charset="0"/>
              </a:rPr>
              <a:t>, </a:t>
            </a:r>
            <a:r>
              <a:rPr lang="en-US" sz="3000" dirty="0">
                <a:solidFill>
                  <a:srgbClr val="000000"/>
                </a:solidFill>
                <a:effectLst/>
                <a:ea typeface="Times New Roman" panose="02020603050405020304" pitchFamily="18" charset="0"/>
              </a:rPr>
              <a:t>maintenance of confidentiality, and respect for patients, patients' families, other students, and other health professionals. </a:t>
            </a:r>
            <a:r>
              <a:rPr lang="en-US" sz="3000" dirty="0">
                <a:solidFill>
                  <a:srgbClr val="FF0000"/>
                </a:solidFill>
                <a:effectLst/>
                <a:ea typeface="Times New Roman" panose="02020603050405020304" pitchFamily="18" charset="0"/>
              </a:rPr>
              <a:t>The school's educational objectives may identify additional dimensions of ethical behavior to be exhibited in patient care settings.  </a:t>
            </a:r>
          </a:p>
        </p:txBody>
      </p:sp>
    </p:spTree>
    <p:extLst>
      <p:ext uri="{BB962C8B-B14F-4D97-AF65-F5344CB8AC3E}">
        <p14:creationId xmlns:p14="http://schemas.microsoft.com/office/powerpoint/2010/main" val="2662719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01273-020A-8DBC-5DAD-FF0D16BB790D}"/>
              </a:ext>
            </a:extLst>
          </p:cNvPr>
          <p:cNvSpPr>
            <a:spLocks noGrp="1"/>
          </p:cNvSpPr>
          <p:nvPr>
            <p:ph type="title"/>
          </p:nvPr>
        </p:nvSpPr>
        <p:spPr/>
        <p:txBody>
          <a:bodyPr/>
          <a:lstStyle/>
          <a:p>
            <a:r>
              <a:rPr lang="en-US" b="1" dirty="0">
                <a:solidFill>
                  <a:srgbClr val="FF0000"/>
                </a:solidFill>
              </a:rPr>
              <a:t>Proposed </a:t>
            </a:r>
            <a:r>
              <a:rPr lang="en-US" b="1" u="sng" dirty="0">
                <a:solidFill>
                  <a:srgbClr val="FF0000"/>
                </a:solidFill>
              </a:rPr>
              <a:t>Integrity</a:t>
            </a:r>
            <a:r>
              <a:rPr lang="en-US" b="1" dirty="0">
                <a:solidFill>
                  <a:srgbClr val="FF0000"/>
                </a:solidFill>
              </a:rPr>
              <a:t> Outcome</a:t>
            </a:r>
            <a:endParaRPr lang="en-US" dirty="0"/>
          </a:p>
        </p:txBody>
      </p:sp>
      <p:sp>
        <p:nvSpPr>
          <p:cNvPr id="3" name="Content Placeholder 2">
            <a:extLst>
              <a:ext uri="{FF2B5EF4-FFF2-40B4-BE49-F238E27FC236}">
                <a16:creationId xmlns:a16="http://schemas.microsoft.com/office/drawing/2014/main" id="{7248B5A6-2AFB-50DF-BC57-05632AEE8D33}"/>
              </a:ext>
            </a:extLst>
          </p:cNvPr>
          <p:cNvSpPr>
            <a:spLocks noGrp="1"/>
          </p:cNvSpPr>
          <p:nvPr>
            <p:ph idx="1"/>
          </p:nvPr>
        </p:nvSpPr>
        <p:spPr>
          <a:xfrm>
            <a:off x="1484310" y="2125578"/>
            <a:ext cx="10018713" cy="3124201"/>
          </a:xfrm>
        </p:spPr>
        <p:txBody>
          <a:bodyPr>
            <a:normAutofit/>
          </a:bodyPr>
          <a:lstStyle/>
          <a:p>
            <a:pPr marL="514350" indent="-514350">
              <a:buFont typeface="+mj-lt"/>
              <a:buAutoNum type="arabicPeriod"/>
            </a:pPr>
            <a:r>
              <a:rPr lang="en-US" sz="3200" dirty="0"/>
              <a:t>Demonstrate </a:t>
            </a:r>
            <a:r>
              <a:rPr lang="en-US" sz="3200" dirty="0">
                <a:latin typeface="Calibri" panose="020F0502020204030204" pitchFamily="34" charset="0"/>
              </a:rPr>
              <a:t>consistently honest and fair </a:t>
            </a:r>
            <a:r>
              <a:rPr lang="en-US" sz="3200" i="0" u="none" strike="noStrike" baseline="0" dirty="0">
                <a:latin typeface="Calibri" panose="020F0502020204030204" pitchFamily="34" charset="0"/>
              </a:rPr>
              <a:t>judgment and action </a:t>
            </a:r>
            <a:r>
              <a:rPr lang="en-US" sz="3200" dirty="0">
                <a:latin typeface="Calibri" panose="020F0502020204030204" pitchFamily="34" charset="0"/>
              </a:rPr>
              <a:t>in academic and professional affairs </a:t>
            </a:r>
            <a:endParaRPr lang="en-US" sz="3200" dirty="0"/>
          </a:p>
          <a:p>
            <a:pPr marL="0" indent="0">
              <a:buNone/>
            </a:pPr>
            <a:endParaRPr lang="en-US" sz="3200" dirty="0"/>
          </a:p>
        </p:txBody>
      </p:sp>
    </p:spTree>
    <p:extLst>
      <p:ext uri="{BB962C8B-B14F-4D97-AF65-F5344CB8AC3E}">
        <p14:creationId xmlns:p14="http://schemas.microsoft.com/office/powerpoint/2010/main" val="941103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2130</TotalTime>
  <Words>876</Words>
  <Application>Microsoft Office PowerPoint</Application>
  <PresentationFormat>Widescreen</PresentationFormat>
  <Paragraphs>54</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Corbel</vt:lpstr>
      <vt:lpstr>Wingdings</vt:lpstr>
      <vt:lpstr>Parallax</vt:lpstr>
      <vt:lpstr>BPAG   Institutional Learning Outcomes Ethics &amp; Integrity 2022</vt:lpstr>
      <vt:lpstr>Ethics vs Integrity</vt:lpstr>
      <vt:lpstr>Define the ILO focus area and terms</vt:lpstr>
      <vt:lpstr>Define the ILO focus area and terms</vt:lpstr>
      <vt:lpstr>Institutional Learning Outcomes</vt:lpstr>
      <vt:lpstr>Proposed Ethics Outcome</vt:lpstr>
      <vt:lpstr>Sample wording for ILO Ethics objectives</vt:lpstr>
      <vt:lpstr>Integration of Objectives </vt:lpstr>
      <vt:lpstr>Proposed Integrity Outcome</vt:lpstr>
      <vt:lpstr>Sample wording for ILO Integrity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BPAG assignment on  institutional learning outcomes 10/19/2021</dc:title>
  <dc:creator>Lebovitz, Lisa</dc:creator>
  <cp:lastModifiedBy>Matthews, Karen</cp:lastModifiedBy>
  <cp:revision>19</cp:revision>
  <dcterms:created xsi:type="dcterms:W3CDTF">2021-10-19T15:31:31Z</dcterms:created>
  <dcterms:modified xsi:type="dcterms:W3CDTF">2022-06-08T14:14:45Z</dcterms:modified>
</cp:coreProperties>
</file>