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  <p:sldId id="257" r:id="rId6"/>
    <p:sldId id="260" r:id="rId7"/>
    <p:sldId id="271" r:id="rId8"/>
    <p:sldId id="272" r:id="rId9"/>
    <p:sldId id="261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E4033A-F31F-14C5-F6EA-9B5C890351A4}" v="297" dt="2022-01-31T18:16:09.742"/>
    <p1510:client id="{247C6F9F-A8D6-0031-63C6-B35229EE5D5B}" v="7" dt="2022-02-01T15:26:04.525"/>
    <p1510:client id="{271045F9-4DB6-5DDD-2ADE-13C3A7A9514E}" v="56" dt="2022-01-31T18:23:04.296"/>
    <p1510:client id="{980C38EF-DC40-4D8B-9F17-51CD35CCFD1A}" v="112" dt="2022-01-31T17:53:15.505"/>
    <p1510:client id="{AAAAFFA9-B78C-9081-9CDA-D8651313D261}" v="198" dt="2022-01-31T18:23:46.274"/>
    <p1510:client id="{C5B51D2B-F8A3-4C42-A9DD-ECB104BD216C}" v="117" dt="2022-02-01T15:28:02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2/1/2022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35495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8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0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9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0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8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5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41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8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2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2/1/2022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47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cu.org/office-of-global-citizenship-for-campus-community-and-careers" TargetMode="External"/><Relationship Id="rId2" Type="http://schemas.openxmlformats.org/officeDocument/2006/relationships/hyperlink" Target="https://www.umaryland.edu/ile/presidents-symposium--white-paper-project/past-white-paper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maryland.edu/fctl/resources/assessing-learning/" TargetMode="External"/><Relationship Id="rId4" Type="http://schemas.openxmlformats.org/officeDocument/2006/relationships/hyperlink" Target="https://www.aacu.org/initiatives/value-initiative/value-rubrics/value-rubrics-global-learnin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43804"/>
            <a:ext cx="4102609" cy="3793482"/>
          </a:xfrm>
        </p:spPr>
        <p:txBody>
          <a:bodyPr anchor="ctr">
            <a:normAutofit/>
          </a:bodyPr>
          <a:lstStyle/>
          <a:p>
            <a:pPr algn="l"/>
            <a:r>
              <a:rPr lang="en-US" sz="4200">
                <a:ea typeface="+mj-lt"/>
                <a:cs typeface="+mj-lt"/>
              </a:rPr>
              <a:t>Global Engagement and Learning Institutional Learning Objectives</a:t>
            </a:r>
            <a:endParaRPr lang="en-US" sz="42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4102609" cy="142263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5000"/>
              </a:lnSpc>
            </a:pPr>
            <a:r>
              <a:rPr lang="en-US"/>
              <a:t>Erin </a:t>
            </a:r>
            <a:r>
              <a:rPr lang="en-US" err="1"/>
              <a:t>Golembewski</a:t>
            </a:r>
            <a:endParaRPr lang="en-US"/>
          </a:p>
          <a:p>
            <a:pPr algn="l">
              <a:lnSpc>
                <a:spcPct val="95000"/>
              </a:lnSpc>
            </a:pPr>
            <a:r>
              <a:rPr lang="en-US"/>
              <a:t>Shannan Dixon</a:t>
            </a:r>
          </a:p>
          <a:p>
            <a:pPr algn="l">
              <a:lnSpc>
                <a:spcPct val="95000"/>
              </a:lnSpc>
            </a:pPr>
            <a:r>
              <a:rPr lang="en-US"/>
              <a:t>Cara Felter</a:t>
            </a:r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46EDC928-E497-46E5-8492-B6BD516DAA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596" r="1101" b="1"/>
          <a:stretch/>
        </p:blipFill>
        <p:spPr>
          <a:xfrm>
            <a:off x="5349241" y="10"/>
            <a:ext cx="684275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0AD3F-CF71-44DB-8BED-37DE3C69D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06B7B-4D8A-49F7-A7D9-BBE506762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311" y="2444985"/>
            <a:ext cx="9144000" cy="312724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We wish to thank the following individuals for providing feedback on the objectives:</a:t>
            </a:r>
          </a:p>
          <a:p>
            <a:r>
              <a:rPr lang="en-US" dirty="0">
                <a:ea typeface="+mn-lt"/>
                <a:cs typeface="+mn-lt"/>
              </a:rPr>
              <a:t>Patty Alvarez (Assistant Vice President of Student Affairs)</a:t>
            </a:r>
          </a:p>
          <a:p>
            <a:r>
              <a:rPr lang="en-US" dirty="0">
                <a:ea typeface="+mn-lt"/>
                <a:cs typeface="+mn-lt"/>
              </a:rPr>
              <a:t>Gregory Brightbill (PSLI)</a:t>
            </a:r>
          </a:p>
          <a:p>
            <a:r>
              <a:rPr lang="en-US" dirty="0">
                <a:ea typeface="+mn-lt"/>
                <a:cs typeface="+mn-lt"/>
              </a:rPr>
              <a:t>Linda Horn (</a:t>
            </a:r>
            <a:r>
              <a:rPr lang="en-US" dirty="0" err="1">
                <a:ea typeface="+mn-lt"/>
                <a:cs typeface="+mn-lt"/>
              </a:rPr>
              <a:t>GLOBALtimore</a:t>
            </a:r>
            <a:r>
              <a:rPr lang="en-US" dirty="0">
                <a:ea typeface="+mn-lt"/>
                <a:cs typeface="+mn-lt"/>
              </a:rPr>
              <a:t> Fellow)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Diane Marie St. George (MPH)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Amy Ramirez (Center for Global Engagement)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2480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Institutional Learning Objectives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517904" y="2417619"/>
            <a:ext cx="9144000" cy="368142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>
                <a:ea typeface="+mn-lt"/>
                <a:cs typeface="+mn-lt"/>
              </a:rPr>
              <a:t>On completion of a degree from the University of Maryland, Baltimore:</a:t>
            </a:r>
            <a:endParaRPr lang="en-US"/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en-US">
                <a:ea typeface="+mn-lt"/>
                <a:cs typeface="+mn-lt"/>
              </a:rPr>
              <a:t>Graduates will have exposure to the interrelationships among the self, local and global communities.</a:t>
            </a:r>
            <a:endParaRPr lang="en-US"/>
          </a:p>
          <a:p>
            <a:pPr marL="514350" indent="-514350">
              <a:buAutoNum type="arabicPeriod"/>
            </a:pPr>
            <a:r>
              <a:rPr lang="en-US">
                <a:ea typeface="+mn-lt"/>
                <a:cs typeface="+mn-lt"/>
              </a:rPr>
              <a:t>Graduates will demonstrate reflection of self-perspective and an awareness and appreciation of cultural diversity.</a:t>
            </a:r>
            <a:endParaRPr lang="en-US"/>
          </a:p>
          <a:p>
            <a:pPr marL="514350" indent="-514350">
              <a:buAutoNum type="arabicPeriod"/>
            </a:pPr>
            <a:r>
              <a:rPr lang="en-US">
                <a:ea typeface="+mn-lt"/>
                <a:cs typeface="+mn-lt"/>
              </a:rPr>
              <a:t>Graduates will have opportunities to integrate awareness of world perspectives to aid in solving real life problems.</a:t>
            </a:r>
            <a:endParaRPr lang="en-US"/>
          </a:p>
          <a:p>
            <a:pPr marL="514350" indent="-514350">
              <a:buAutoNum type="arabicPeriod"/>
            </a:pPr>
            <a:r>
              <a:rPr lang="en-US">
                <a:ea typeface="+mn-lt"/>
                <a:cs typeface="+mn-lt"/>
              </a:rPr>
              <a:t>Graduates will have the ability to recognize and understand complex global systems and identify personal, ethical, moral, relationships, and obligations within those systems.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83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The Iterative Process</a:t>
            </a:r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517904" y="2417619"/>
            <a:ext cx="9504947" cy="36814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Terminology: focus on graduates because we're looking at outcomes</a:t>
            </a:r>
          </a:p>
          <a:p>
            <a:r>
              <a:rPr lang="en-US"/>
              <a:t>Thinking long-term to the assessment phase</a:t>
            </a:r>
          </a:p>
          <a:p>
            <a:r>
              <a:rPr lang="en-US"/>
              <a:t>Who is responsible for these outcomes?</a:t>
            </a:r>
          </a:p>
          <a:p>
            <a:r>
              <a:rPr lang="en-US"/>
              <a:t>Keeping the ILOs broad enough for the variety of programs</a:t>
            </a:r>
          </a:p>
        </p:txBody>
      </p:sp>
    </p:spTree>
    <p:extLst>
      <p:ext uri="{BB962C8B-B14F-4D97-AF65-F5344CB8AC3E}">
        <p14:creationId xmlns:p14="http://schemas.microsoft.com/office/powerpoint/2010/main" val="71449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Resources Along the Way</a:t>
            </a:r>
            <a:endParaRPr lang="en-US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1517904" y="2417619"/>
            <a:ext cx="9504947" cy="36814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2018 President’s Symposium </a:t>
            </a:r>
            <a:r>
              <a:rPr lang="en-US">
                <a:ea typeface="+mn-lt"/>
                <a:cs typeface="+mn-lt"/>
                <a:hlinkClick r:id="rId2"/>
              </a:rPr>
              <a:t>White Paper on Global Literacy</a:t>
            </a:r>
          </a:p>
          <a:p>
            <a:r>
              <a:rPr lang="en-US"/>
              <a:t>AAC&amp;U </a:t>
            </a:r>
            <a:r>
              <a:rPr lang="en-US">
                <a:hlinkClick r:id="rId3"/>
              </a:rPr>
              <a:t>Learning Outcomes </a:t>
            </a:r>
            <a:r>
              <a:rPr lang="en-US">
                <a:ea typeface="+mn-lt"/>
                <a:cs typeface="+mn-lt"/>
              </a:rPr>
              <a:t>Resources</a:t>
            </a:r>
            <a:endParaRPr lang="en-US"/>
          </a:p>
          <a:p>
            <a:r>
              <a:rPr lang="en-US"/>
              <a:t>AAC&amp;U </a:t>
            </a:r>
            <a:r>
              <a:rPr lang="en-US">
                <a:hlinkClick r:id="rId4"/>
              </a:rPr>
              <a:t>Global Learning Value Rubric</a:t>
            </a:r>
            <a:endParaRPr lang="en-US"/>
          </a:p>
          <a:p>
            <a:r>
              <a:rPr lang="en-US">
                <a:hlinkClick r:id="rId5"/>
              </a:rPr>
              <a:t>Rubric Development</a:t>
            </a:r>
            <a:r>
              <a:rPr lang="en-US"/>
              <a:t> Resources from the UMB FCTL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07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Objective One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sz="half" idx="1"/>
          </p:nvPr>
        </p:nvSpPr>
        <p:spPr>
          <a:xfrm>
            <a:off x="1517904" y="2661396"/>
            <a:ext cx="4334256" cy="31181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Graduates will have exposure to the interrelationships among the self, local and global communities.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0FD4B-DBCA-42B2-99BA-4E4119C82A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Why is it important?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Best practice for global citizenship in education</a:t>
            </a:r>
            <a:endParaRPr lang="en-US" dirty="0"/>
          </a:p>
          <a:p>
            <a:endParaRPr lang="en-US"/>
          </a:p>
          <a:p>
            <a:r>
              <a:rPr lang="en-US" dirty="0"/>
              <a:t>How to assess?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Include in annual APAIR by each program</a:t>
            </a:r>
          </a:p>
        </p:txBody>
      </p:sp>
    </p:spTree>
    <p:extLst>
      <p:ext uri="{BB962C8B-B14F-4D97-AF65-F5344CB8AC3E}">
        <p14:creationId xmlns:p14="http://schemas.microsoft.com/office/powerpoint/2010/main" val="195576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Objective Two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sz="half" idx="1"/>
          </p:nvPr>
        </p:nvSpPr>
        <p:spPr>
          <a:xfrm>
            <a:off x="1444162" y="2423783"/>
            <a:ext cx="4334256" cy="31181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Graduates will demonstrate reflection of self-perspective and an awareness and appreciation of cultural diversity.</a:t>
            </a:r>
            <a:endParaRPr lang="en-US"/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0FD4B-DBCA-42B2-99BA-4E4119C82A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Why is it important?</a:t>
            </a:r>
          </a:p>
          <a:p>
            <a:pPr lvl="1"/>
            <a:endParaRPr lang="en-US" dirty="0"/>
          </a:p>
          <a:p>
            <a:r>
              <a:rPr lang="en-US" dirty="0"/>
              <a:t>How to assess?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Programmatic evaluation for respective accreditation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62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Objective Three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Graduates will have opportunities to integrate awareness of world perspectives to aid in solving real life problems.</a:t>
            </a:r>
            <a:endParaRPr lang="en-US"/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0FD4B-DBCA-42B2-99BA-4E4119C82A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Why is it important?</a:t>
            </a:r>
          </a:p>
          <a:p>
            <a:endParaRPr lang="en-US"/>
          </a:p>
          <a:p>
            <a:r>
              <a:rPr lang="en-US"/>
              <a:t>How to assess?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IPE day, International Travel </a:t>
            </a:r>
            <a:r>
              <a:rPr lang="en-US">
                <a:solidFill>
                  <a:srgbClr val="000000"/>
                </a:solidFill>
              </a:rPr>
              <a:t>Programs, other global events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2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haroni"/>
              </a:rPr>
              <a:t>Objective Four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Graduates will have the ability to recognize and understand complex global systems and identify personal, ethical, moral, relationships, and obligations within those systems.</a:t>
            </a:r>
            <a:endParaRPr lang="en-US"/>
          </a:p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0FD4B-DBCA-42B2-99BA-4E4119C82A2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/>
              <a:t>Why is it important?</a:t>
            </a:r>
          </a:p>
          <a:p>
            <a:endParaRPr lang="en-US"/>
          </a:p>
          <a:p>
            <a:r>
              <a:rPr lang="en-US"/>
              <a:t>How to assess?</a:t>
            </a:r>
          </a:p>
          <a:p>
            <a:pPr lvl="1"/>
            <a:r>
              <a:rPr lang="en-US">
                <a:solidFill>
                  <a:srgbClr val="000000"/>
                </a:solidFill>
              </a:rPr>
              <a:t>Programmatic evaluation for accreditation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04498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_2SEEDS">
      <a:dk1>
        <a:srgbClr val="000000"/>
      </a:dk1>
      <a:lt1>
        <a:srgbClr val="FFFFFF"/>
      </a:lt1>
      <a:dk2>
        <a:srgbClr val="3E3423"/>
      </a:dk2>
      <a:lt2>
        <a:srgbClr val="E2E8E7"/>
      </a:lt2>
      <a:accent1>
        <a:srgbClr val="BA7F8B"/>
      </a:accent1>
      <a:accent2>
        <a:srgbClr val="C696B4"/>
      </a:accent2>
      <a:accent3>
        <a:srgbClr val="C39B90"/>
      </a:accent3>
      <a:accent4>
        <a:srgbClr val="76ACA5"/>
      </a:accent4>
      <a:accent5>
        <a:srgbClr val="80AABB"/>
      </a:accent5>
      <a:accent6>
        <a:srgbClr val="7F91BA"/>
      </a:accent6>
      <a:hlink>
        <a:srgbClr val="568E83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15" ma:contentTypeDescription="Create a new document." ma:contentTypeScope="" ma:versionID="2aac414e76a554835cd4537e9e56b064">
  <xsd:schema xmlns:xsd="http://www.w3.org/2001/XMLSchema" xmlns:xs="http://www.w3.org/2001/XMLSchema" xmlns:p="http://schemas.microsoft.com/office/2006/metadata/properties" xmlns:ns1="http://schemas.microsoft.com/sharepoint/v3" xmlns:ns3="3c156842-e5e0-4116-9ee5-a12c122bd811" xmlns:ns4="99c47926-5a1c-460b-8671-7d87320c08ae" targetNamespace="http://schemas.microsoft.com/office/2006/metadata/properties" ma:root="true" ma:fieldsID="c0b8957c8bde22bab4db5b71205b5d66" ns1:_="" ns3:_="" ns4:_="">
    <xsd:import namespace="http://schemas.microsoft.com/sharepoint/v3"/>
    <xsd:import namespace="3c156842-e5e0-4116-9ee5-a12c122bd811"/>
    <xsd:import namespace="99c47926-5a1c-460b-8671-7d87320c08a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4F6D76D-49DA-44C8-BE1A-0C97F23AE8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156842-e5e0-4116-9ee5-a12c122bd811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8E1A51-1545-45DA-9EB9-A842A6E8F6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67BE17-E402-4C38-9D44-A37A03A2A7D3}">
  <ds:schemaRefs>
    <ds:schemaRef ds:uri="http://schemas.microsoft.com/sharepoint/v3"/>
    <ds:schemaRef ds:uri="http://purl.org/dc/terms/"/>
    <ds:schemaRef ds:uri="99c47926-5a1c-460b-8671-7d87320c08a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c156842-e5e0-4116-9ee5-a12c122bd81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Aharoni</vt:lpstr>
      <vt:lpstr>Arial</vt:lpstr>
      <vt:lpstr>Avenir Next LT Pro</vt:lpstr>
      <vt:lpstr>PrismaticVTI</vt:lpstr>
      <vt:lpstr>Global Engagement and Learning Institutional Learning Objectives</vt:lpstr>
      <vt:lpstr>Task Force</vt:lpstr>
      <vt:lpstr>Institutional Learning Objectives</vt:lpstr>
      <vt:lpstr>The Iterative Process</vt:lpstr>
      <vt:lpstr>Resources Along the Way</vt:lpstr>
      <vt:lpstr>Objective One</vt:lpstr>
      <vt:lpstr>Objective Two</vt:lpstr>
      <vt:lpstr>Objective Three</vt:lpstr>
      <vt:lpstr>Objective Four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Matthews, Karen</cp:lastModifiedBy>
  <cp:revision>42</cp:revision>
  <dcterms:created xsi:type="dcterms:W3CDTF">2019-10-16T03:03:10Z</dcterms:created>
  <dcterms:modified xsi:type="dcterms:W3CDTF">2022-02-01T17:21:42Z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0x0101007DA9AEB31DECCE4DAC8FD68DB3B1E7C1</vt:lpwstr>
  </property>
</Properties>
</file>