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4"/>
  </p:sldMasterIdLst>
  <p:sldIdLst>
    <p:sldId id="256" r:id="rId5"/>
    <p:sldId id="257" r:id="rId6"/>
    <p:sldId id="273" r:id="rId7"/>
    <p:sldId id="279" r:id="rId8"/>
    <p:sldId id="284" r:id="rId9"/>
    <p:sldId id="283" r:id="rId10"/>
    <p:sldId id="282" r:id="rId11"/>
    <p:sldId id="280" r:id="rId12"/>
    <p:sldId id="281" r:id="rId13"/>
    <p:sldId id="28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9EA1E-98C4-4A2E-AAC3-800E357DC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7904" y="1517904"/>
            <a:ext cx="9144000" cy="279806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6B1FA-5AE6-4D57-B37B-4AA021600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7904" y="4572000"/>
            <a:ext cx="9144000" cy="152704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F49B66-DBC3-45EE-A6E1-DE10A6C1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5/3/2022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1085F0-1967-4B4F-9824-58E9F2E0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AEDEE5-31B5-4868-8C16-47FF43E2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354951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F9454-6F74-46A8-B299-4AF451BF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55CA9-A0BD-4609-9307-BAF987B26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E4293-851E-4FA2-BFF2-B646A423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907F5-F26D-4A91-8D70-AB54F8B4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ACBD8-D942-449E-A2B8-358CD136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388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50897-0C2E-420B-9A38-A8D5C1D727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50317" y="1517904"/>
            <a:ext cx="2220731" cy="45467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B2173-32A5-4677-A08F-DAB8FD430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17904" y="1517904"/>
            <a:ext cx="6562553" cy="45467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B124D-B801-4A6A-9DAF-EBC1B98F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AF8DF-2544-45A5-B62B-BB7948FCC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C232D-131E-4BE6-8E2E-BAF5A308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602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5BB2-C09C-49B0-BAFA-DE1801CD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47C21-944D-47FE-9519-A2551883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CE36D-6B7B-4D5E-831E-34A4286D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AD668-6E19-425C-88F7-AF422066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05C53-CF7C-4936-9E35-1BEBD683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293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46C78-A717-4E1F-A742-FD5AECA03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1270D-CCAE-4437-A0C0-052D111DF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4572000"/>
            <a:ext cx="91440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F006A-7EEE-4DB0-8F92-D34C0D46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3F2ED-2B0E-44A9-8603-286CA063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D801C-6B4E-40B6-9D6E-55819226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300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446AA-9418-4C3E-901B-8E2806122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97482-2CA6-4707-976E-6FD4B57BF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7904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09652-DD12-479C-B639-9452CBA8C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6792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EC7A6-AFB1-4989-A0B4-B422D5B2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5/3/2022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2117C-B497-4647-A66B-1887750F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8C7AF-5092-416B-B61C-F41D3C573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706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5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7904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6792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6792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5/3/2022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53879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5/3/2022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255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5/3/2022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411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F683-796D-458C-9B32-A385D604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1F0BD-641B-4148-BCB3-2704218C8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0952" y="1517904"/>
            <a:ext cx="5330952" cy="45811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8C843-B846-4456-9720-71B7D4FF4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A3A03-31BD-4E7E-879A-A1C71849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5/3/2022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39078-7D38-4851-A363-B6BC179A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FF25E-A25D-47AA-94EB-580A74F01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086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E83B4-9B31-4F73-9767-163636522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7CFC30-8163-47A0-A97F-3F2C3A3B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49240" y="764032"/>
            <a:ext cx="6089904" cy="533095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1B390-0C23-466E-987C-26420A5F0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9CA7C-B9D0-4A72-8061-1E02AA15F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5/3/2022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EFC84-C9FE-4BFA-9B4E-4516A136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1A469-3EFC-4F94-8482-378582E1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822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1D84C-7934-4E5B-B6E4-A1D6EC29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1344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A990F-40AC-447A-964A-840C94A6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2971800"/>
            <a:ext cx="9144000" cy="3127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832A1-FFBA-48B6-B2D0-E5414F128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5672" y="6400800"/>
            <a:ext cx="1865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r"/>
            <a:fld id="{3F9AFA87-1417-4992-ABD9-27C3BC8CC883}" type="datetimeFigureOut">
              <a:rPr lang="en-US" smtClean="0"/>
              <a:pPr algn="r"/>
              <a:t>5/3/2022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33EC1-4EE2-4453-841C-CFDFE7089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400800"/>
            <a:ext cx="6099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EBA78-E732-44EF-BA0B-FC42F7931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9648" y="6400800"/>
            <a:ext cx="530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</a:extLst>
          </p:cNvPr>
          <p:cNvSpPr/>
          <p:nvPr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470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2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5000"/>
        </a:lnSpc>
        <a:spcBef>
          <a:spcPts val="900"/>
        </a:spcBef>
        <a:buClr>
          <a:schemeClr val="accent5"/>
        </a:buClr>
        <a:buFont typeface="Avenir Next LT Pro" panose="020B0504020202020204" pitchFamily="34" charset="0"/>
        <a:buChar char="+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0" algn="l" defTabSz="914400" rtl="0" eaLnBrk="1" latinLnBrk="0" hangingPunct="1">
        <a:lnSpc>
          <a:spcPct val="105000"/>
        </a:lnSpc>
        <a:spcBef>
          <a:spcPts val="900"/>
        </a:spcBef>
        <a:buFont typeface="Arial" panose="020B0604020202020204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40080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0" algn="l" defTabSz="914400" rtl="0" eaLnBrk="1" latinLnBrk="0" hangingPunct="1">
        <a:lnSpc>
          <a:spcPct val="105000"/>
        </a:lnSpc>
        <a:spcBef>
          <a:spcPts val="600"/>
        </a:spcBef>
        <a:buFontTx/>
        <a:buNone/>
        <a:defRPr sz="1800" i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886968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F792EA91-3BEC-413E-9CC0-329F1915E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Hands holding each other">
            <a:extLst>
              <a:ext uri="{FF2B5EF4-FFF2-40B4-BE49-F238E27FC236}">
                <a16:creationId xmlns:a16="http://schemas.microsoft.com/office/drawing/2014/main" id="{A50DFB0D-C6F4-4836-86C1-7D6EB724C77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" b="15703"/>
          <a:stretch/>
        </p:blipFill>
        <p:spPr>
          <a:xfrm>
            <a:off x="20" y="10"/>
            <a:ext cx="12191977" cy="6857990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B97C0394-A9D4-466F-A671-B2752CC7F7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62919"/>
            <a:ext cx="12191999" cy="4114799"/>
          </a:xfrm>
          <a:prstGeom prst="rect">
            <a:avLst/>
          </a:prstGeom>
          <a:gradFill flip="none" rotWithShape="1">
            <a:gsLst>
              <a:gs pos="0">
                <a:schemeClr val="tx2">
                  <a:alpha val="0"/>
                </a:schemeClr>
              </a:gs>
              <a:gs pos="50000">
                <a:schemeClr val="tx2">
                  <a:alpha val="56000"/>
                </a:schemeClr>
              </a:gs>
              <a:gs pos="100000">
                <a:schemeClr val="tx2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7904" y="1517904"/>
            <a:ext cx="9144000" cy="2798064"/>
          </a:xfrm>
        </p:spPr>
        <p:txBody>
          <a:bodyPr>
            <a:normAutofit/>
          </a:bodyPr>
          <a:lstStyle/>
          <a:p>
            <a:r>
              <a:rPr lang="en-US" dirty="0">
                <a:ea typeface="+mj-lt"/>
                <a:cs typeface="+mj-lt"/>
              </a:rPr>
              <a:t>Interprofessional Institutional Learning Objectives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7904" y="4572000"/>
            <a:ext cx="9144000" cy="152704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Bimbola </a:t>
            </a:r>
            <a:r>
              <a:rPr lang="en-US" dirty="0">
                <a:effectLst/>
                <a:latin typeface="Aharoni" panose="02010803020104030203" pitchFamily="2" charset="-79"/>
                <a:ea typeface="Calibri" panose="020F0502020204030204" pitchFamily="34" charset="0"/>
                <a:cs typeface="Aharoni" panose="02010803020104030203" pitchFamily="2" charset="-79"/>
              </a:rPr>
              <a:t>Akintade</a:t>
            </a:r>
          </a:p>
          <a:p>
            <a:r>
              <a:rPr lang="en-US" dirty="0">
                <a:latin typeface="Aharoni" panose="02010803020104030203" pitchFamily="2" charset="-79"/>
                <a:ea typeface="Calibri" panose="020F0502020204030204" pitchFamily="34" charset="0"/>
                <a:cs typeface="Aharoni" panose="02010803020104030203" pitchFamily="2" charset="-79"/>
              </a:rPr>
              <a:t>Lorraine Doucette</a:t>
            </a:r>
            <a:endParaRPr lang="en-US" dirty="0">
              <a:effectLst/>
              <a:latin typeface="Aharoni" panose="02010803020104030203" pitchFamily="2" charset="-79"/>
              <a:ea typeface="Calibri" panose="020F0502020204030204" pitchFamily="34" charset="0"/>
              <a:cs typeface="Aharoni" panose="02010803020104030203" pitchFamily="2" charset="-79"/>
            </a:endParaRPr>
          </a:p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Crystal Edwards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3B956-76BF-4F8C-8163-5B91D5BBE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4956" y="1646339"/>
            <a:ext cx="9597509" cy="31272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5400" dirty="0">
                <a:latin typeface="Calibri" panose="020F0502020204030204" pitchFamily="34" charset="0"/>
                <a:cs typeface="Calibri" panose="020F0502020204030204" pitchFamily="34" charset="0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822473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0AD3F-CF71-44DB-8BED-37DE3C69D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0688" y="0"/>
            <a:ext cx="9042742" cy="928468"/>
          </a:xfrm>
        </p:spPr>
        <p:txBody>
          <a:bodyPr/>
          <a:lstStyle/>
          <a:p>
            <a:pPr algn="ctr"/>
            <a:r>
              <a:rPr lang="en-US" dirty="0">
                <a:cs typeface="Aharoni"/>
              </a:rPr>
              <a:t>Task Force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06B7B-4D8A-49F7-A7D9-BBE5067620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4546" y="781819"/>
            <a:ext cx="9911657" cy="54292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800" dirty="0">
                <a:latin typeface="+mj-lt"/>
              </a:rPr>
              <a:t>We wish to thank the following individuals for providing feedback on the objectives:</a:t>
            </a:r>
          </a:p>
          <a:p>
            <a:r>
              <a:rPr lang="en-US" sz="2800" dirty="0">
                <a:latin typeface="+mj-lt"/>
              </a:rPr>
              <a:t>Christine King, EdD – Director for Student Success SON</a:t>
            </a:r>
          </a:p>
          <a:p>
            <a:r>
              <a:rPr lang="en-US" sz="2800" dirty="0">
                <a:latin typeface="+mj-lt"/>
              </a:rPr>
              <a:t>Fotini V. Anagnostopoulos-King, D.M.D – SOD</a:t>
            </a:r>
          </a:p>
          <a:p>
            <a:r>
              <a:rPr lang="en-US" sz="2800" dirty="0">
                <a:latin typeface="+mj-lt"/>
                <a:ea typeface="+mn-lt"/>
                <a:cs typeface="+mn-lt"/>
              </a:rPr>
              <a:t>Elizabeth Lamos, MD, FACP </a:t>
            </a:r>
            <a:r>
              <a:rPr lang="en-US" sz="2800" dirty="0">
                <a:latin typeface="+mj-lt"/>
              </a:rPr>
              <a:t>– SOM</a:t>
            </a:r>
            <a:endParaRPr lang="en-US" sz="2800" dirty="0">
              <a:latin typeface="+mj-lt"/>
              <a:ea typeface="+mn-lt"/>
              <a:cs typeface="+mn-lt"/>
            </a:endParaRPr>
          </a:p>
          <a:p>
            <a:r>
              <a:rPr lang="en-US" sz="2800" dirty="0">
                <a:latin typeface="+mj-lt"/>
                <a:ea typeface="+mn-lt"/>
                <a:cs typeface="+mn-lt"/>
              </a:rPr>
              <a:t>Norman Retener, MD, FACP </a:t>
            </a:r>
            <a:r>
              <a:rPr lang="en-US" sz="2800" dirty="0">
                <a:latin typeface="+mj-lt"/>
              </a:rPr>
              <a:t>– SOM</a:t>
            </a:r>
          </a:p>
          <a:p>
            <a:r>
              <a:rPr lang="en-US" sz="2800" dirty="0">
                <a:latin typeface="+mj-lt"/>
                <a:ea typeface="+mn-lt"/>
                <a:cs typeface="+mn-lt"/>
              </a:rPr>
              <a:t>Kathleen Hoke, JD – SOL</a:t>
            </a:r>
          </a:p>
          <a:p>
            <a:r>
              <a:rPr lang="en-US" sz="2800" dirty="0">
                <a:latin typeface="+mj-lt"/>
                <a:ea typeface="+mn-lt"/>
                <a:cs typeface="+mn-lt"/>
              </a:rPr>
              <a:t>Sara Gold, JD – SOL</a:t>
            </a:r>
          </a:p>
          <a:p>
            <a:r>
              <a:rPr lang="en-US" sz="2800" dirty="0">
                <a:latin typeface="+mj-lt"/>
                <a:ea typeface="+mn-lt"/>
                <a:cs typeface="+mn-lt"/>
              </a:rPr>
              <a:t>Toby Guerin, JD – SOL</a:t>
            </a:r>
          </a:p>
          <a:p>
            <a:r>
              <a:rPr lang="en-US" sz="2800" dirty="0">
                <a:latin typeface="+mj-lt"/>
                <a:ea typeface="+mn-lt"/>
                <a:cs typeface="+mn-lt"/>
              </a:rPr>
              <a:t>Amanda Lehning, MSW, PhD - SSW</a:t>
            </a:r>
          </a:p>
          <a:p>
            <a:endParaRPr lang="en-US" sz="2800" dirty="0">
              <a:latin typeface="+mj-lt"/>
            </a:endParaRPr>
          </a:p>
          <a:p>
            <a:endParaRPr lang="en-US" sz="2800" dirty="0">
              <a:latin typeface="+mj-lt"/>
            </a:endParaRPr>
          </a:p>
          <a:p>
            <a:pPr marL="0" indent="0">
              <a:buNone/>
            </a:pPr>
            <a:endParaRPr lang="en-US" sz="2000" i="1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806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6F7E1D6-7DB0-462E-813F-018D931A13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1" y="212756"/>
            <a:ext cx="6927388" cy="6645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036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89B98-1906-40CE-BC25-097A27CF4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052078"/>
            <a:ext cx="9144000" cy="638699"/>
          </a:xfrm>
        </p:spPr>
        <p:txBody>
          <a:bodyPr>
            <a:normAutofit fontScale="90000"/>
          </a:bodyPr>
          <a:lstStyle/>
          <a:p>
            <a:r>
              <a:rPr lang="en-US" dirty="0"/>
              <a:t>Survey Questions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E86C73-DC2A-431D-A5B0-636E2294E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5979" y="1690778"/>
            <a:ext cx="9144000" cy="4304580"/>
          </a:xfrm>
        </p:spPr>
        <p:txBody>
          <a:bodyPr>
            <a:noAutofit/>
          </a:bodyPr>
          <a:lstStyle/>
          <a:p>
            <a:r>
              <a:rPr lang="en-US" sz="28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Does your school participate in IPE initiatives?</a:t>
            </a: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What are the barriers you have faced regarding starting an IPE program? </a:t>
            </a:r>
            <a:endParaRPr lang="en-US" sz="28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What are the goals and outcomes for IPE for your students?</a:t>
            </a:r>
            <a:endParaRPr lang="en-US" sz="2800" b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How do you measure student participation in IPE initiatives at your school?</a:t>
            </a:r>
            <a:br>
              <a:rPr 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141118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E86C73-DC2A-431D-A5B0-636E2294E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1859" y="1220638"/>
            <a:ext cx="9144000" cy="4827824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Aharoni" panose="02010803020104030203" pitchFamily="2" charset="-79"/>
              </a:rPr>
              <a:t>What is the level of faculty involvement in IPE initiatives at your school</a:t>
            </a:r>
            <a:r>
              <a:rPr lang="en-US" sz="28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Aharoni" panose="02010803020104030203" pitchFamily="2" charset="-79"/>
              </a:rPr>
              <a:t> ?</a:t>
            </a: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How would you describe the resources available for IPE at your school?</a:t>
            </a: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What challenges have you or do you currently encounter with providing IPE initiatives for students at your school?</a:t>
            </a:r>
          </a:p>
          <a:p>
            <a:r>
              <a:rPr lang="en-US" sz="2800" dirty="0">
                <a:solidFill>
                  <a:srgbClr val="000000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What is your vision for the future of IPE at your school/ the campus?</a:t>
            </a:r>
          </a:p>
          <a:p>
            <a:pPr marL="0" indent="0">
              <a:buNone/>
            </a:pPr>
            <a:br>
              <a:rPr lang="en-US" sz="2800" dirty="0">
                <a:solidFill>
                  <a:srgbClr val="000000"/>
                </a:solidFill>
                <a:effectLst/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</a:br>
            <a:br>
              <a:rPr lang="en-US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429489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89B98-1906-40CE-BC25-097A27CF4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052078"/>
            <a:ext cx="9144000" cy="1344168"/>
          </a:xfrm>
        </p:spPr>
        <p:txBody>
          <a:bodyPr/>
          <a:lstStyle/>
          <a:p>
            <a:r>
              <a:rPr lang="en-US" dirty="0">
                <a:cs typeface="Aharoni"/>
              </a:rPr>
              <a:t>Objective One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F6553-FB49-46E8-817C-6CB9B25FB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7903" y="2300087"/>
            <a:ext cx="4392566" cy="3606014"/>
          </a:xfrm>
        </p:spPr>
        <p:txBody>
          <a:bodyPr>
            <a:normAutofit/>
          </a:bodyPr>
          <a:lstStyle/>
          <a:p>
            <a:r>
              <a:rPr lang="en-US" sz="2400" dirty="0">
                <a:ea typeface="+mn-lt"/>
                <a:cs typeface="+mn-lt"/>
              </a:rPr>
              <a:t>Graduates will have exposure to working and interacting with other healthcare and human services professionals on the UMB campus.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4246EB-2BB7-4AA8-B380-55B5013F2971}"/>
              </a:ext>
            </a:extLst>
          </p:cNvPr>
          <p:cNvSpPr txBox="1"/>
          <p:nvPr/>
        </p:nvSpPr>
        <p:spPr>
          <a:xfrm>
            <a:off x="6281532" y="2216198"/>
            <a:ext cx="455874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Why is it important?</a:t>
            </a:r>
          </a:p>
          <a:p>
            <a:r>
              <a:rPr lang="en-US" sz="2400" dirty="0"/>
              <a:t>Survey responses: Develop better tracking of student participation in interprofessional learning initiatives.</a:t>
            </a:r>
          </a:p>
          <a:p>
            <a:endParaRPr lang="en-US" sz="2400" dirty="0"/>
          </a:p>
          <a:p>
            <a:r>
              <a:rPr lang="en-US" sz="2400" b="1" dirty="0"/>
              <a:t>How to assess?</a:t>
            </a:r>
          </a:p>
          <a:p>
            <a:pPr lvl="1"/>
            <a:r>
              <a:rPr lang="en-US" sz="2400" dirty="0">
                <a:solidFill>
                  <a:srgbClr val="000000"/>
                </a:solidFill>
              </a:rPr>
              <a:t>Annual programmatic evaluation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0792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89B98-1906-40CE-BC25-097A27CF4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3014" y="1226504"/>
            <a:ext cx="9144000" cy="1344168"/>
          </a:xfrm>
        </p:spPr>
        <p:txBody>
          <a:bodyPr/>
          <a:lstStyle/>
          <a:p>
            <a:r>
              <a:rPr lang="en-US" dirty="0">
                <a:cs typeface="Aharoni"/>
              </a:rPr>
              <a:t>Objective Two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F6553-FB49-46E8-817C-6CB9B25FB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7904" y="2570672"/>
            <a:ext cx="4392566" cy="3528376"/>
          </a:xfrm>
        </p:spPr>
        <p:txBody>
          <a:bodyPr>
            <a:normAutofit/>
          </a:bodyPr>
          <a:lstStyle/>
          <a:p>
            <a:r>
              <a:rPr lang="en-US" sz="2400" dirty="0">
                <a:ea typeface="+mn-lt"/>
                <a:cs typeface="+mn-lt"/>
              </a:rPr>
              <a:t>Graduates will demonstrate cultural humility in their engagement with diverse healthcare and human services professionals on the UMB campus.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4246EB-2BB7-4AA8-B380-55B5013F2971}"/>
              </a:ext>
            </a:extLst>
          </p:cNvPr>
          <p:cNvSpPr txBox="1"/>
          <p:nvPr/>
        </p:nvSpPr>
        <p:spPr>
          <a:xfrm>
            <a:off x="6162887" y="2584508"/>
            <a:ext cx="514184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Why is it important?</a:t>
            </a:r>
          </a:p>
          <a:p>
            <a:r>
              <a:rPr lang="en-US" sz="2400" dirty="0"/>
              <a:t>Survey responses:   Expand interprofessional learning opportunities for all students across all levels of education.</a:t>
            </a:r>
          </a:p>
          <a:p>
            <a:endParaRPr lang="en-US" sz="2400" dirty="0"/>
          </a:p>
          <a:p>
            <a:r>
              <a:rPr lang="en-US" sz="2400" b="1" dirty="0"/>
              <a:t>How to assess?</a:t>
            </a:r>
          </a:p>
          <a:p>
            <a:pPr lvl="1"/>
            <a:r>
              <a:rPr lang="en-US" sz="2400" dirty="0">
                <a:solidFill>
                  <a:srgbClr val="000000"/>
                </a:solidFill>
              </a:rPr>
              <a:t>Annual programmatic evaluation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9527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89B98-1906-40CE-BC25-097A27CF4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8893" y="1138341"/>
            <a:ext cx="9144000" cy="1344168"/>
          </a:xfrm>
        </p:spPr>
        <p:txBody>
          <a:bodyPr/>
          <a:lstStyle/>
          <a:p>
            <a:r>
              <a:rPr lang="en-US" dirty="0">
                <a:cs typeface="Aharoni"/>
              </a:rPr>
              <a:t>Objective Three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F6553-FB49-46E8-817C-6CB9B25FB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6531" y="2208275"/>
            <a:ext cx="4392566" cy="3416320"/>
          </a:xfrm>
        </p:spPr>
        <p:txBody>
          <a:bodyPr>
            <a:normAutofit/>
          </a:bodyPr>
          <a:lstStyle/>
          <a:p>
            <a:r>
              <a:rPr lang="en-US" sz="2400" dirty="0">
                <a:ea typeface="+mn-lt"/>
                <a:cs typeface="+mn-lt"/>
              </a:rPr>
              <a:t>Graduates will have opportunities to research, investigate, and integrate skills within and across healthcare and human services disciplines.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4246EB-2BB7-4AA8-B380-55B5013F2971}"/>
              </a:ext>
            </a:extLst>
          </p:cNvPr>
          <p:cNvSpPr txBox="1"/>
          <p:nvPr/>
        </p:nvSpPr>
        <p:spPr>
          <a:xfrm>
            <a:off x="6504317" y="2102947"/>
            <a:ext cx="431408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Why is it important? </a:t>
            </a:r>
          </a:p>
          <a:p>
            <a:r>
              <a:rPr lang="en-US" sz="2400" dirty="0"/>
              <a:t>Survey responses: Provide more opportunities for all students across all levels of education to collaborate.</a:t>
            </a:r>
          </a:p>
          <a:p>
            <a:endParaRPr lang="en-US" sz="2400" dirty="0"/>
          </a:p>
          <a:p>
            <a:r>
              <a:rPr lang="en-US" sz="2400" b="1" dirty="0"/>
              <a:t>How to assess?</a:t>
            </a:r>
          </a:p>
          <a:p>
            <a:r>
              <a:rPr lang="en-US" sz="2400" dirty="0">
                <a:solidFill>
                  <a:srgbClr val="000000"/>
                </a:solidFill>
              </a:rPr>
              <a:t>Annual programmatic evaluation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63335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89B98-1906-40CE-BC25-097A27CF4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0486" y="1121088"/>
            <a:ext cx="9144000" cy="1344168"/>
          </a:xfrm>
        </p:spPr>
        <p:txBody>
          <a:bodyPr/>
          <a:lstStyle/>
          <a:p>
            <a:r>
              <a:rPr lang="en-US" dirty="0">
                <a:cs typeface="Aharoni"/>
              </a:rPr>
              <a:t>Objective Four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F6553-FB49-46E8-817C-6CB9B25FB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0486" y="2200244"/>
            <a:ext cx="4392566" cy="3127248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ea typeface="+mn-lt"/>
                <a:cs typeface="+mn-lt"/>
              </a:rPr>
              <a:t>Graduates will have the ability to recognize challenges in the healthcare and human services systems and partner with other  professionals to identify solutions.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4246EB-2BB7-4AA8-B380-55B5013F2971}"/>
              </a:ext>
            </a:extLst>
          </p:cNvPr>
          <p:cNvSpPr txBox="1"/>
          <p:nvPr/>
        </p:nvSpPr>
        <p:spPr>
          <a:xfrm>
            <a:off x="6919748" y="2176184"/>
            <a:ext cx="412142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Why is it important?</a:t>
            </a:r>
          </a:p>
          <a:p>
            <a:r>
              <a:rPr lang="en-US" sz="2400" dirty="0"/>
              <a:t>Survey responses: </a:t>
            </a:r>
          </a:p>
          <a:p>
            <a:r>
              <a:rPr lang="en-US" sz="2400" dirty="0"/>
              <a:t>Provide incentives for faculty to develop IPE experiences.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b="1" dirty="0"/>
              <a:t>How to assess?</a:t>
            </a:r>
          </a:p>
          <a:p>
            <a:pPr lvl="1"/>
            <a:r>
              <a:rPr lang="en-US" sz="2400" dirty="0">
                <a:solidFill>
                  <a:srgbClr val="000000"/>
                </a:solidFill>
              </a:rPr>
              <a:t>Annual programmatic evaluation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73530059"/>
      </p:ext>
    </p:extLst>
  </p:cSld>
  <p:clrMapOvr>
    <a:masterClrMapping/>
  </p:clrMapOvr>
</p:sld>
</file>

<file path=ppt/theme/theme1.xml><?xml version="1.0" encoding="utf-8"?>
<a:theme xmlns:a="http://schemas.openxmlformats.org/drawingml/2006/main" name="PrismaticVTI">
  <a:themeElements>
    <a:clrScheme name="AnalogousFromLightSeed_2SEEDS">
      <a:dk1>
        <a:srgbClr val="000000"/>
      </a:dk1>
      <a:lt1>
        <a:srgbClr val="FFFFFF"/>
      </a:lt1>
      <a:dk2>
        <a:srgbClr val="3E3423"/>
      </a:dk2>
      <a:lt2>
        <a:srgbClr val="E2E8E7"/>
      </a:lt2>
      <a:accent1>
        <a:srgbClr val="BA7F8B"/>
      </a:accent1>
      <a:accent2>
        <a:srgbClr val="C696B4"/>
      </a:accent2>
      <a:accent3>
        <a:srgbClr val="C39B90"/>
      </a:accent3>
      <a:accent4>
        <a:srgbClr val="76ACA5"/>
      </a:accent4>
      <a:accent5>
        <a:srgbClr val="80AABB"/>
      </a:accent5>
      <a:accent6>
        <a:srgbClr val="7F91BA"/>
      </a:accent6>
      <a:hlink>
        <a:srgbClr val="568E83"/>
      </a:hlink>
      <a:folHlink>
        <a:srgbClr val="7F7F7F"/>
      </a:folHlink>
    </a:clrScheme>
    <a:fontScheme name="Custom 166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ismaticVTI" id="{DA44D624-A564-4DE8-8446-0CD5C485C979}" vid="{8B2B1550-B69C-4156-BAEC-B2E559F94BD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A9AEB31DECCE4DAC8FD68DB3B1E7C1" ma:contentTypeVersion="15" ma:contentTypeDescription="Create a new document." ma:contentTypeScope="" ma:versionID="2aac414e76a554835cd4537e9e56b064">
  <xsd:schema xmlns:xsd="http://www.w3.org/2001/XMLSchema" xmlns:xs="http://www.w3.org/2001/XMLSchema" xmlns:p="http://schemas.microsoft.com/office/2006/metadata/properties" xmlns:ns1="http://schemas.microsoft.com/sharepoint/v3" xmlns:ns3="3c156842-e5e0-4116-9ee5-a12c122bd811" xmlns:ns4="99c47926-5a1c-460b-8671-7d87320c08ae" targetNamespace="http://schemas.microsoft.com/office/2006/metadata/properties" ma:root="true" ma:fieldsID="c0b8957c8bde22bab4db5b71205b5d66" ns1:_="" ns3:_="" ns4:_="">
    <xsd:import namespace="http://schemas.microsoft.com/sharepoint/v3"/>
    <xsd:import namespace="3c156842-e5e0-4116-9ee5-a12c122bd811"/>
    <xsd:import namespace="99c47926-5a1c-460b-8671-7d87320c08a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156842-e5e0-4116-9ee5-a12c122bd8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c47926-5a1c-460b-8671-7d87320c08ae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67BE17-E402-4C38-9D44-A37A03A2A7D3}">
  <ds:schemaRefs>
    <ds:schemaRef ds:uri="http://schemas.microsoft.com/sharepoint/v3"/>
    <ds:schemaRef ds:uri="http://purl.org/dc/terms/"/>
    <ds:schemaRef ds:uri="99c47926-5a1c-460b-8671-7d87320c08ae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3c156842-e5e0-4116-9ee5-a12c122bd811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4F6D76D-49DA-44C8-BE1A-0C97F23AE8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c156842-e5e0-4116-9ee5-a12c122bd811"/>
    <ds:schemaRef ds:uri="99c47926-5a1c-460b-8671-7d87320c08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48E1A51-1545-45DA-9EB9-A842A6E8F60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406</Words>
  <Application>Microsoft Office PowerPoint</Application>
  <PresentationFormat>Widescreen</PresentationFormat>
  <Paragraphs>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Aharoni</vt:lpstr>
      <vt:lpstr>Arial</vt:lpstr>
      <vt:lpstr>Avenir Next LT Pro</vt:lpstr>
      <vt:lpstr>Calibri</vt:lpstr>
      <vt:lpstr>PrismaticVTI</vt:lpstr>
      <vt:lpstr>Interprofessional Institutional Learning Objectives</vt:lpstr>
      <vt:lpstr>Task Force</vt:lpstr>
      <vt:lpstr>PowerPoint Presentation</vt:lpstr>
      <vt:lpstr>Survey Questions</vt:lpstr>
      <vt:lpstr>PowerPoint Presentation</vt:lpstr>
      <vt:lpstr>Objective One </vt:lpstr>
      <vt:lpstr>Objective Two</vt:lpstr>
      <vt:lpstr>Objective Three</vt:lpstr>
      <vt:lpstr>Objective Four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-</dc:creator>
  <cp:lastModifiedBy>Doucette, Lorraine</cp:lastModifiedBy>
  <cp:revision>74</cp:revision>
  <dcterms:created xsi:type="dcterms:W3CDTF">2019-10-16T03:03:10Z</dcterms:created>
  <dcterms:modified xsi:type="dcterms:W3CDTF">2022-05-03T14:51:56Z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0x0101007DA9AEB31DECCE4DAC8FD68DB3B1E7C1</vt:lpwstr>
  </property>
</Properties>
</file>