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41"/>
  </p:notesMasterIdLst>
  <p:sldIdLst>
    <p:sldId id="257" r:id="rId3"/>
    <p:sldId id="325" r:id="rId4"/>
    <p:sldId id="338" r:id="rId5"/>
    <p:sldId id="337" r:id="rId6"/>
    <p:sldId id="340" r:id="rId7"/>
    <p:sldId id="326" r:id="rId8"/>
    <p:sldId id="330" r:id="rId9"/>
    <p:sldId id="328" r:id="rId10"/>
    <p:sldId id="332" r:id="rId11"/>
    <p:sldId id="329" r:id="rId12"/>
    <p:sldId id="333" r:id="rId13"/>
    <p:sldId id="327" r:id="rId14"/>
    <p:sldId id="335" r:id="rId15"/>
    <p:sldId id="339" r:id="rId16"/>
    <p:sldId id="341" r:id="rId17"/>
    <p:sldId id="343" r:id="rId18"/>
    <p:sldId id="530" r:id="rId19"/>
    <p:sldId id="342" r:id="rId20"/>
    <p:sldId id="344" r:id="rId21"/>
    <p:sldId id="345" r:id="rId22"/>
    <p:sldId id="346" r:id="rId23"/>
    <p:sldId id="347" r:id="rId24"/>
    <p:sldId id="646" r:id="rId25"/>
    <p:sldId id="381" r:id="rId26"/>
    <p:sldId id="626" r:id="rId27"/>
    <p:sldId id="629" r:id="rId28"/>
    <p:sldId id="630" r:id="rId29"/>
    <p:sldId id="632" r:id="rId30"/>
    <p:sldId id="331" r:id="rId31"/>
    <p:sldId id="740" r:id="rId32"/>
    <p:sldId id="403" r:id="rId33"/>
    <p:sldId id="363" r:id="rId34"/>
    <p:sldId id="791" r:id="rId35"/>
    <p:sldId id="720" r:id="rId36"/>
    <p:sldId id="792" r:id="rId37"/>
    <p:sldId id="797" r:id="rId38"/>
    <p:sldId id="798" r:id="rId39"/>
    <p:sldId id="79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55580F-9DF3-47EB-A9BA-9478337AAC71}">
          <p14:sldIdLst>
            <p14:sldId id="257"/>
            <p14:sldId id="325"/>
            <p14:sldId id="338"/>
            <p14:sldId id="337"/>
            <p14:sldId id="340"/>
            <p14:sldId id="326"/>
            <p14:sldId id="330"/>
            <p14:sldId id="328"/>
            <p14:sldId id="332"/>
            <p14:sldId id="329"/>
            <p14:sldId id="333"/>
            <p14:sldId id="327"/>
            <p14:sldId id="335"/>
            <p14:sldId id="339"/>
            <p14:sldId id="341"/>
            <p14:sldId id="343"/>
            <p14:sldId id="530"/>
            <p14:sldId id="342"/>
            <p14:sldId id="344"/>
          </p14:sldIdLst>
        </p14:section>
        <p14:section name="Untitled Section" id="{583D71F7-514B-48C1-8058-FE3013CD195D}">
          <p14:sldIdLst>
            <p14:sldId id="345"/>
            <p14:sldId id="346"/>
            <p14:sldId id="347"/>
            <p14:sldId id="646"/>
            <p14:sldId id="381"/>
            <p14:sldId id="626"/>
            <p14:sldId id="629"/>
            <p14:sldId id="630"/>
            <p14:sldId id="632"/>
            <p14:sldId id="331"/>
            <p14:sldId id="740"/>
            <p14:sldId id="403"/>
            <p14:sldId id="363"/>
            <p14:sldId id="791"/>
            <p14:sldId id="720"/>
            <p14:sldId id="792"/>
            <p14:sldId id="797"/>
            <p14:sldId id="798"/>
            <p14:sldId id="7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6812E-5CBB-4B1D-AEFA-030AA030249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0BA428-F7F1-40C4-8E50-0C7DA13109F7}">
      <dgm:prSet phldrT="[Text]"/>
      <dgm:spPr>
        <a:solidFill>
          <a:srgbClr val="A50021">
            <a:alpha val="78000"/>
          </a:srgbClr>
        </a:solidFill>
      </dgm:spPr>
      <dgm:t>
        <a:bodyPr/>
        <a:lstStyle/>
        <a:p>
          <a:pPr algn="l"/>
          <a:r>
            <a:rPr lang="en-US" dirty="0">
              <a:solidFill>
                <a:schemeClr val="bg1"/>
              </a:solidFill>
            </a:rPr>
            <a:t>Formulation administration</a:t>
          </a:r>
        </a:p>
      </dgm:t>
    </dgm:pt>
    <dgm:pt modelId="{1F7ECB73-ACD1-45A0-AB49-7CD20B7C69D5}" type="parTrans" cxnId="{3CCB9196-3BA7-4019-A867-97851BE964CA}">
      <dgm:prSet/>
      <dgm:spPr/>
      <dgm:t>
        <a:bodyPr/>
        <a:lstStyle/>
        <a:p>
          <a:endParaRPr lang="en-US"/>
        </a:p>
      </dgm:t>
    </dgm:pt>
    <dgm:pt modelId="{5BEC49F3-753D-4BCB-8B62-28AB1E48E947}" type="sibTrans" cxnId="{3CCB9196-3BA7-4019-A867-97851BE964CA}">
      <dgm:prSet/>
      <dgm:spPr/>
      <dgm:t>
        <a:bodyPr/>
        <a:lstStyle/>
        <a:p>
          <a:endParaRPr lang="en-US"/>
        </a:p>
      </dgm:t>
    </dgm:pt>
    <dgm:pt modelId="{CCB5688B-2DFA-4E0E-98F6-21A667D80BE2}" type="pres">
      <dgm:prSet presAssocID="{D2A6812E-5CBB-4B1D-AEFA-030AA030249F}" presName="composite" presStyleCnt="0">
        <dgm:presLayoutVars>
          <dgm:chMax val="1"/>
          <dgm:dir/>
          <dgm:resizeHandles val="exact"/>
        </dgm:presLayoutVars>
      </dgm:prSet>
      <dgm:spPr/>
    </dgm:pt>
    <dgm:pt modelId="{D1B3B9C4-70A6-41A3-A4E6-038EF2D0D84B}" type="pres">
      <dgm:prSet presAssocID="{D2A6812E-5CBB-4B1D-AEFA-030AA030249F}" presName="radial" presStyleCnt="0">
        <dgm:presLayoutVars>
          <dgm:animLvl val="ctr"/>
        </dgm:presLayoutVars>
      </dgm:prSet>
      <dgm:spPr/>
    </dgm:pt>
    <dgm:pt modelId="{CE1F7CFD-5CBD-4246-A895-3E3F3F47999F}" type="pres">
      <dgm:prSet presAssocID="{330BA428-F7F1-40C4-8E50-0C7DA13109F7}" presName="centerShape" presStyleLbl="vennNode1" presStyleIdx="0" presStyleCnt="1"/>
      <dgm:spPr>
        <a:prstGeom prst="rightArrow">
          <a:avLst/>
        </a:prstGeom>
      </dgm:spPr>
    </dgm:pt>
  </dgm:ptLst>
  <dgm:cxnLst>
    <dgm:cxn modelId="{D0AE7148-C3C3-436A-A58E-13BDEDF9E9A6}" type="presOf" srcId="{D2A6812E-5CBB-4B1D-AEFA-030AA030249F}" destId="{CCB5688B-2DFA-4E0E-98F6-21A667D80BE2}" srcOrd="0" destOrd="0" presId="urn:microsoft.com/office/officeart/2005/8/layout/radial3"/>
    <dgm:cxn modelId="{500B1C7C-171D-47AC-8D0B-9BB590770A50}" type="presOf" srcId="{330BA428-F7F1-40C4-8E50-0C7DA13109F7}" destId="{CE1F7CFD-5CBD-4246-A895-3E3F3F47999F}" srcOrd="0" destOrd="0" presId="urn:microsoft.com/office/officeart/2005/8/layout/radial3"/>
    <dgm:cxn modelId="{3CCB9196-3BA7-4019-A867-97851BE964CA}" srcId="{D2A6812E-5CBB-4B1D-AEFA-030AA030249F}" destId="{330BA428-F7F1-40C4-8E50-0C7DA13109F7}" srcOrd="0" destOrd="0" parTransId="{1F7ECB73-ACD1-45A0-AB49-7CD20B7C69D5}" sibTransId="{5BEC49F3-753D-4BCB-8B62-28AB1E48E947}"/>
    <dgm:cxn modelId="{34FBAEE1-8D02-4A73-8044-E711C75A634D}" type="presParOf" srcId="{CCB5688B-2DFA-4E0E-98F6-21A667D80BE2}" destId="{D1B3B9C4-70A6-41A3-A4E6-038EF2D0D84B}" srcOrd="0" destOrd="0" presId="urn:microsoft.com/office/officeart/2005/8/layout/radial3"/>
    <dgm:cxn modelId="{AC7CBC7D-C5C3-4992-B4CD-3F4F8D012F49}" type="presParOf" srcId="{D1B3B9C4-70A6-41A3-A4E6-038EF2D0D84B}" destId="{CE1F7CFD-5CBD-4246-A895-3E3F3F47999F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F7CFD-5CBD-4246-A895-3E3F3F47999F}">
      <dsp:nvSpPr>
        <dsp:cNvPr id="0" name=""/>
        <dsp:cNvSpPr/>
      </dsp:nvSpPr>
      <dsp:spPr>
        <a:xfrm>
          <a:off x="109937" y="0"/>
          <a:ext cx="1576101" cy="1576101"/>
        </a:xfrm>
        <a:prstGeom prst="rightArrow">
          <a:avLst/>
        </a:prstGeom>
        <a:solidFill>
          <a:srgbClr val="A50021">
            <a:alpha val="78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Formulation administration</a:t>
          </a:r>
        </a:p>
      </dsp:txBody>
      <dsp:txXfrm>
        <a:off x="109937" y="394025"/>
        <a:ext cx="1182076" cy="788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3BB7B-1A45-412E-806C-F56086674634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7F4D4-33E7-4C8F-BA28-D4FE5F71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59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5BA8F-A570-4141-8BFE-CE46D2A73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72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5BA8F-A570-4141-8BFE-CE46D2A734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629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3C62F-ADA9-4749-81FD-A44C273C3D0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3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F58BD-BD6E-0840-99E2-17175F2A1F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3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291AD-3EF0-0A4D-B991-8F66BC6EEC4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0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34F54-D454-5843-8476-B5B2364DDA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9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95269" y="2302768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 cap="none"/>
            </a:lvl1pPr>
          </a:lstStyle>
          <a:p>
            <a:r>
              <a:rPr lang="en-US" sz="4800" dirty="0"/>
              <a:t>UMB Institute </a:t>
            </a:r>
            <a:r>
              <a:rPr lang="en-US" sz="4800" i="1" dirty="0"/>
              <a:t>for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/>
              <a:t>Clinical &amp; Translational Research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4782443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  <a:p>
            <a:r>
              <a:rPr lang="en-US" dirty="0"/>
              <a:t>www.umaryland.edu/ICTR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67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90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22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2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1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6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8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7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3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7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7022" y="3280471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254" y="14534"/>
            <a:ext cx="5848562" cy="161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2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/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28896" y="6397185"/>
            <a:ext cx="997526" cy="34769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599B2E52-9E45-4E39-858B-C84CD79501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5860473"/>
            <a:ext cx="3706074" cy="97674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027476" y="6391412"/>
            <a:ext cx="618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INSTITUTE FOR CLINICAL &amp; TRANSLATIONAL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18112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CD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polli@rx.umayland.edu" TargetMode="External"/><Relationship Id="rId2" Type="http://schemas.openxmlformats.org/officeDocument/2006/relationships/hyperlink" Target="mailto:pshapiro@rx.umaryland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shoag@rx.umarylaand.edu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mailto:jgobburu@rx.umaryland.edu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entrez/eutils/elink.fcgi?dbfrom=pubmed&amp;retmode=ref&amp;cmd=prlinks&amp;id=30518610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17.jpe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1.jpeg"/><Relationship Id="rId5" Type="http://schemas.openxmlformats.org/officeDocument/2006/relationships/diagramData" Target="../diagrams/data1.xml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4" Type="http://schemas.openxmlformats.org/officeDocument/2006/relationships/image" Target="../media/image19.jpeg"/><Relationship Id="rId9" Type="http://schemas.microsoft.com/office/2007/relationships/diagramDrawing" Target="../diagrams/drawing1.xml"/><Relationship Id="rId1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tiff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0.png"/><Relationship Id="rId9" Type="http://schemas.openxmlformats.org/officeDocument/2006/relationships/image" Target="../media/image46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amackerell@rx.umaryland.edu" TargetMode="Externa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mailto:mkane@rx.umaryland.edu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243" y="2131191"/>
            <a:ext cx="9001462" cy="1125533"/>
          </a:xfrm>
        </p:spPr>
        <p:txBody>
          <a:bodyPr>
            <a:noAutofit/>
          </a:bodyPr>
          <a:lstStyle/>
          <a:p>
            <a:r>
              <a:rPr lang="en-US" sz="320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ICTR Drug Discovery and Development Core and Applications to Research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6243" y="3691231"/>
            <a:ext cx="9001462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Paul Shapiro, PhD 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pshapiro@rx.umaryland.edu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; 410-706-8522)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James Polli, PhD 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jpolli@rx.umaryland.edu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; 410-706-8292)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ICTR Enrichment Seminar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October 13, 2020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www.umaryland.edu/ICTR </a:t>
            </a:r>
          </a:p>
        </p:txBody>
      </p:sp>
    </p:spTree>
    <p:extLst>
      <p:ext uri="{BB962C8B-B14F-4D97-AF65-F5344CB8AC3E}">
        <p14:creationId xmlns:p14="http://schemas.microsoft.com/office/powerpoint/2010/main" val="2130282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00257" y="202524"/>
            <a:ext cx="11115871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Drug Formulation Laboratory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	Steve Hoag, PhD (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shoag@rx.umaryland.edu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; 410-706-6865)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5254" y="1728112"/>
            <a:ext cx="11000874" cy="284103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Prepare and develop formulations of GMP products and matching placebos for preclinical and clinical studies.</a:t>
            </a:r>
          </a:p>
          <a:p>
            <a:pPr>
              <a:lnSpc>
                <a:spcPct val="107000"/>
              </a:lnSpc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• Adherence to FDA standards when preparing samples to give to humans.</a:t>
            </a:r>
          </a:p>
          <a:p>
            <a:pPr>
              <a:lnSpc>
                <a:spcPct val="107000"/>
              </a:lnSpc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• All steps in product development: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Formulation, manufacturing, packaging, and shipping </a:t>
            </a:r>
          </a:p>
        </p:txBody>
      </p:sp>
    </p:spTree>
    <p:extLst>
      <p:ext uri="{BB962C8B-B14F-4D97-AF65-F5344CB8AC3E}">
        <p14:creationId xmlns:p14="http://schemas.microsoft.com/office/powerpoint/2010/main" val="1766627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6444" y="4859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Drug Formulation Laboratory: Example Projects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11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00254F-C821-43EC-8A80-9C9A57D352F1}"/>
              </a:ext>
            </a:extLst>
          </p:cNvPr>
          <p:cNvSpPr/>
          <p:nvPr/>
        </p:nvSpPr>
        <p:spPr>
          <a:xfrm>
            <a:off x="498925" y="1505551"/>
            <a:ext cx="72561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Anti-cancer agents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Taro extract formulations for treating breast cancer (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Namita Kundu and Amy Fulton, SOM).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Alcoholism therapy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Prepared low dose ondansetron with added riboflavin capsules with matching placebo for double blinded clinical study to monitor patient compliance (David Gorelick, SOM).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B25456-097F-4449-9A22-8686741C4811}"/>
              </a:ext>
            </a:extLst>
          </p:cNvPr>
          <p:cNvGrpSpPr/>
          <p:nvPr/>
        </p:nvGrpSpPr>
        <p:grpSpPr>
          <a:xfrm>
            <a:off x="8088640" y="1018951"/>
            <a:ext cx="2895880" cy="2500408"/>
            <a:chOff x="580648" y="1447800"/>
            <a:chExt cx="6996606" cy="4260280"/>
          </a:xfrm>
          <a:solidFill>
            <a:schemeClr val="bg1"/>
          </a:solidFill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DAA5C5A-432B-4678-87AF-66244C922C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3"/>
            <a:stretch/>
          </p:blipFill>
          <p:spPr bwMode="auto">
            <a:xfrm>
              <a:off x="580648" y="1447800"/>
              <a:ext cx="6996606" cy="42602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4F02E7-46D2-43FD-BC52-02D39EBF066D}"/>
                </a:ext>
              </a:extLst>
            </p:cNvPr>
            <p:cNvSpPr/>
            <p:nvPr/>
          </p:nvSpPr>
          <p:spPr>
            <a:xfrm>
              <a:off x="4139890" y="1785589"/>
              <a:ext cx="2079814" cy="342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TE Over 30 KD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973BA18-A83D-48A4-81A4-A5C9394A4E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21359" y="1957039"/>
              <a:ext cx="518532" cy="0"/>
            </a:xfrm>
            <a:prstGeom prst="straightConnector1">
              <a:avLst/>
            </a:prstGeom>
            <a:grpFill/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528567-5F61-489B-85FC-4012FBACBAAB}"/>
                </a:ext>
              </a:extLst>
            </p:cNvPr>
            <p:cNvSpPr/>
            <p:nvPr/>
          </p:nvSpPr>
          <p:spPr>
            <a:xfrm>
              <a:off x="1544133" y="3633905"/>
              <a:ext cx="1498528" cy="2341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Raw TE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AF84EE7-09A0-408D-9CBD-67DB626AA3FF}"/>
                </a:ext>
              </a:extLst>
            </p:cNvPr>
            <p:cNvCxnSpPr>
              <a:cxnSpLocks/>
            </p:cNvCxnSpPr>
            <p:nvPr/>
          </p:nvCxnSpPr>
          <p:spPr>
            <a:xfrm>
              <a:off x="3042659" y="3750992"/>
              <a:ext cx="469763" cy="0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58A291-039C-48C4-B6EC-5F7E22E0CBE6}"/>
                </a:ext>
              </a:extLst>
            </p:cNvPr>
            <p:cNvSpPr/>
            <p:nvPr/>
          </p:nvSpPr>
          <p:spPr>
            <a:xfrm>
              <a:off x="5009685" y="4177527"/>
              <a:ext cx="1817378" cy="440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TE 10 to 30 </a:t>
              </a:r>
              <a:r>
                <a:rPr lang="en-US" sz="1200" dirty="0" err="1">
                  <a:solidFill>
                    <a:srgbClr val="FF0000"/>
                  </a:solidFill>
                </a:rPr>
                <a:t>kD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DE99A2F-CCF9-412E-9A73-33AD531AAC8F}"/>
                </a:ext>
              </a:extLst>
            </p:cNvPr>
            <p:cNvCxnSpPr/>
            <p:nvPr/>
          </p:nvCxnSpPr>
          <p:spPr>
            <a:xfrm flipH="1">
              <a:off x="4537152" y="4478610"/>
              <a:ext cx="978520" cy="443261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0DC616-0FC4-4F72-B204-351B444DBF29}"/>
                </a:ext>
              </a:extLst>
            </p:cNvPr>
            <p:cNvSpPr txBox="1"/>
            <p:nvPr/>
          </p:nvSpPr>
          <p:spPr>
            <a:xfrm>
              <a:off x="5444582" y="3153509"/>
              <a:ext cx="1819932" cy="44071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</a:rPr>
                <a:t>Standard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DBDFA65-EAEB-4EEB-9C86-372E416354DB}"/>
                </a:ext>
              </a:extLst>
            </p:cNvPr>
            <p:cNvCxnSpPr>
              <a:stCxn id="14" idx="2"/>
            </p:cNvCxnSpPr>
            <p:nvPr/>
          </p:nvCxnSpPr>
          <p:spPr>
            <a:xfrm flipH="1">
              <a:off x="4856022" y="3594228"/>
              <a:ext cx="1498528" cy="273853"/>
            </a:xfrm>
            <a:prstGeom prst="straightConnector1">
              <a:avLst/>
            </a:prstGeom>
            <a:grpFill/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4092882-749F-41A5-85B7-E06A367E1A3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8640" y="3574957"/>
            <a:ext cx="2895879" cy="2500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67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12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6562" y="427575"/>
            <a:ext cx="87738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Pharmacology and Pharmacometrics </a:t>
            </a:r>
          </a:p>
          <a:p>
            <a:pPr marL="274320"/>
            <a:r>
              <a:rPr lang="en-US" sz="24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Joga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Gobburu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PhD (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jgobburu@rx.umaryland.edu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410-706-5907)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412" y="1699243"/>
            <a:ext cx="10857175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Pharmacokinetic and pharmacodynamic modeling for experimental and clinical trial design and drug development. </a:t>
            </a:r>
          </a:p>
        </p:txBody>
      </p:sp>
      <p:pic>
        <p:nvPicPr>
          <p:cNvPr id="3" name="Picture 2" descr="Fig 1">
            <a:extLst>
              <a:ext uri="{FF2B5EF4-FFF2-40B4-BE49-F238E27FC236}">
                <a16:creationId xmlns:a16="http://schemas.microsoft.com/office/drawing/2014/main" id="{4C0091F5-F993-4646-B774-D93B14360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5"/>
          <a:stretch/>
        </p:blipFill>
        <p:spPr bwMode="auto">
          <a:xfrm>
            <a:off x="5682063" y="2799453"/>
            <a:ext cx="5245596" cy="250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ig 2">
            <a:extLst>
              <a:ext uri="{FF2B5EF4-FFF2-40B4-BE49-F238E27FC236}">
                <a16:creationId xmlns:a16="http://schemas.microsoft.com/office/drawing/2014/main" id="{C884E473-AE4F-419E-9C0D-4775B6725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58229" y="2748627"/>
            <a:ext cx="4382295" cy="255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65DECC-FF0E-47CA-96DB-713BAED70B7B}"/>
              </a:ext>
            </a:extLst>
          </p:cNvPr>
          <p:cNvSpPr txBox="1"/>
          <p:nvPr/>
        </p:nvSpPr>
        <p:spPr>
          <a:xfrm>
            <a:off x="2886075" y="548392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Figs. from: 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J. </a:t>
            </a:r>
            <a:r>
              <a:rPr lang="en-US" sz="12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Cardiothorac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Vasc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Anesth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(2020), PMID 32811752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6750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8199" y="586377"/>
            <a:ext cx="10827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Pharmacology and </a:t>
            </a:r>
            <a:r>
              <a:rPr lang="en-US" sz="32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Pharmacometrics</a:t>
            </a: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Example Projects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BF1EA7-693B-4B49-ADA3-209E07AD0754}"/>
              </a:ext>
            </a:extLst>
          </p:cNvPr>
          <p:cNvSpPr/>
          <p:nvPr/>
        </p:nvSpPr>
        <p:spPr>
          <a:xfrm>
            <a:off x="732474" y="1479580"/>
            <a:ext cx="100974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24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Pharmacokinetic and Pharmacodynamic Investigation of an ε-Aminocaproic Acid Regimen Designed for Cardiac Surgery With Cardiopulmonary Bypass    (Erik Strauss, SOM).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pharmacokinetic investigation of Rifampin distribution into infected bone, as guide to dose optimization (JHU).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556C54E-A02A-41EC-913E-655928095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b="42261"/>
          <a:stretch/>
        </p:blipFill>
        <p:spPr bwMode="auto">
          <a:xfrm>
            <a:off x="5781199" y="3562350"/>
            <a:ext cx="5210174" cy="234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E0E1D5-0408-408B-ADA7-B34233F13357}"/>
              </a:ext>
            </a:extLst>
          </p:cNvPr>
          <p:cNvSpPr txBox="1"/>
          <p:nvPr/>
        </p:nvSpPr>
        <p:spPr>
          <a:xfrm>
            <a:off x="895350" y="4857824"/>
            <a:ext cx="4591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Fig. from: Noninvasive </a:t>
            </a:r>
            <a:r>
              <a:rPr lang="en-US" sz="1200" b="0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C-rifampin positron emission tomography reveals drug biodistribution in tuberculous meningitis</a:t>
            </a:r>
          </a:p>
          <a:p>
            <a:pPr algn="l"/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 </a:t>
            </a:r>
            <a:r>
              <a:rPr lang="en-US" sz="12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Transl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Med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2018 Dec 5; 10(470)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63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DF668-38DF-45EB-8AA8-5ACB9157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B5B95-47B8-4571-B114-0B680F0C2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4" y="-1"/>
            <a:ext cx="12159936" cy="68580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31274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E20A27-2FA4-4C2D-87C6-0205F391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AF2E890-6B44-43E6-AB39-427C015EF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91372"/>
            <a:ext cx="11858625" cy="672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25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BA285-BED2-4EC5-B430-F4CF440E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86D64-4626-496B-B617-FE8778005FDC}"/>
              </a:ext>
            </a:extLst>
          </p:cNvPr>
          <p:cNvSpPr txBox="1"/>
          <p:nvPr/>
        </p:nvSpPr>
        <p:spPr>
          <a:xfrm>
            <a:off x="1209675" y="1010335"/>
            <a:ext cx="81629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Projects at General Clinical Research Center (GCRC)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James Polli, PhD</a:t>
            </a:r>
          </a:p>
          <a:p>
            <a:pPr algn="ctr"/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Audra Stinchcomb, PhD</a:t>
            </a:r>
          </a:p>
        </p:txBody>
      </p:sp>
    </p:spTree>
    <p:extLst>
      <p:ext uri="{BB962C8B-B14F-4D97-AF65-F5344CB8AC3E}">
        <p14:creationId xmlns:p14="http://schemas.microsoft.com/office/powerpoint/2010/main" val="1247608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6372" y="150688"/>
            <a:ext cx="7772400" cy="512588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ioequivalence Standard</a:t>
            </a:r>
            <a:b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pass, must fall within the goalposts of 80-125%</a:t>
            </a:r>
            <a:b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8B84-2A18-C245-BAC7-498AC90A769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75" y="2223420"/>
            <a:ext cx="4147097" cy="310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220" y="3315692"/>
            <a:ext cx="1706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Arial"/>
                <a:cs typeface="Arial"/>
              </a:rPr>
              <a:t>Cmax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AUC</a:t>
            </a:r>
          </a:p>
          <a:p>
            <a:pPr algn="ctr"/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Test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3315692"/>
            <a:ext cx="1706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Arial"/>
                <a:cs typeface="Arial"/>
              </a:rPr>
              <a:t>Cmax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AUC</a:t>
            </a:r>
          </a:p>
          <a:p>
            <a:pPr algn="ctr"/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Ref</a:t>
            </a:r>
          </a:p>
        </p:txBody>
      </p:sp>
    </p:spTree>
    <p:extLst>
      <p:ext uri="{BB962C8B-B14F-4D97-AF65-F5344CB8AC3E}">
        <p14:creationId xmlns:p14="http://schemas.microsoft.com/office/powerpoint/2010/main" val="319168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512DCE-C03F-4565-B144-4B1F08B3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3D19D2-27E6-4928-84D5-5FA88B059909}"/>
              </a:ext>
            </a:extLst>
          </p:cNvPr>
          <p:cNvSpPr txBox="1">
            <a:spLocks/>
          </p:cNvSpPr>
          <p:nvPr/>
        </p:nvSpPr>
        <p:spPr>
          <a:xfrm>
            <a:off x="581025" y="353575"/>
            <a:ext cx="10077450" cy="614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D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Dermal and Transdermal Clinical Studies Conducted at GCRC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DFB49C-DDF5-44C8-82D3-31350004ECD0}"/>
              </a:ext>
            </a:extLst>
          </p:cNvPr>
          <p:cNvSpPr txBox="1">
            <a:spLocks/>
          </p:cNvSpPr>
          <p:nvPr/>
        </p:nvSpPr>
        <p:spPr>
          <a:xfrm>
            <a:off x="771525" y="1278082"/>
            <a:ext cx="9029700" cy="38148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Absolute Bioavailability/Pharmacokinetic and Residual Drug Analysis of Duragesic</a:t>
            </a:r>
            <a:r>
              <a:rPr lang="en-US" sz="2400" baseline="30000" dirty="0"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®</a:t>
            </a:r>
            <a:r>
              <a:rPr lang="en-US" sz="2400" dirty="0">
                <a:latin typeface="Calibri" panose="020F0502020204030204" pitchFamily="34" charset="0"/>
                <a:ea typeface="Batang" panose="02030600000101010101" pitchFamily="18" charset="-127"/>
                <a:cs typeface="Calibri" panose="020F0502020204030204" pitchFamily="34" charset="0"/>
              </a:rPr>
              <a:t> Transdermal System and Generic Fentanyl Transdermal System in Healthy Adults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Determination of Serum Oxybutynin Levels after Using Oxybutynin Transdermal Delivery System and Transdermal Gel with and without Standardized Heat Application in Healthy Human Volunteers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Environmental Harmonization in Multi-Application Sunscreen Use: In Vitro Permeation Testing to Healthy Volunteers</a:t>
            </a:r>
          </a:p>
          <a:p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All projects approved by the UMB Institutional Review Board for human subject research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Calibri" panose="020F0502020204030204" pitchFamily="34" charset="0"/>
              <a:ea typeface="Batang" panose="02030600000101010101" pitchFamily="18" charset="-127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145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A428C1-FA59-4A7F-8A4C-0EB3405ED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16" descr="Global Transdermal Patch Market 2020 Analysis and Reviews – Hisamitsu  Pharmaceutical, Novartis, Johnson &amp; Johnson, Teikoku Pharma – Galus  Australis">
            <a:extLst>
              <a:ext uri="{FF2B5EF4-FFF2-40B4-BE49-F238E27FC236}">
                <a16:creationId xmlns:a16="http://schemas.microsoft.com/office/drawing/2014/main" id="{C9733A7A-BA29-40AA-8BCA-3510D7607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25551" r="34389" b="25308"/>
          <a:stretch/>
        </p:blipFill>
        <p:spPr bwMode="auto">
          <a:xfrm>
            <a:off x="5528312" y="3334286"/>
            <a:ext cx="866789" cy="76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ow to Measure Your Pulse - Blood Pressure Monitoring - Saga">
            <a:extLst>
              <a:ext uri="{FF2B5EF4-FFF2-40B4-BE49-F238E27FC236}">
                <a16:creationId xmlns:a16="http://schemas.microsoft.com/office/drawing/2014/main" id="{AA599AD4-0989-4C68-BCCB-181CD0B3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43" y="3885127"/>
            <a:ext cx="1140759" cy="85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What is a Centrifuge? (with pictures)">
            <a:extLst>
              <a:ext uri="{FF2B5EF4-FFF2-40B4-BE49-F238E27FC236}">
                <a16:creationId xmlns:a16="http://schemas.microsoft.com/office/drawing/2014/main" id="{E2D73CE5-DCC2-4A89-9BA4-FA7C2BF75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8" t="20324" r="-1" b="17134"/>
          <a:stretch/>
        </p:blipFill>
        <p:spPr bwMode="auto">
          <a:xfrm>
            <a:off x="5029200" y="1898482"/>
            <a:ext cx="773782" cy="83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001D27-D6D0-434B-B333-A0CAFD65A3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5222251"/>
              </p:ext>
            </p:extLst>
          </p:nvPr>
        </p:nvGraphicFramePr>
        <p:xfrm>
          <a:off x="893442" y="988303"/>
          <a:ext cx="1795976" cy="1576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D7102AC-C761-4661-A0BD-8F7BD0402119}"/>
              </a:ext>
            </a:extLst>
          </p:cNvPr>
          <p:cNvSpPr txBox="1">
            <a:spLocks/>
          </p:cNvSpPr>
          <p:nvPr/>
        </p:nvSpPr>
        <p:spPr>
          <a:xfrm>
            <a:off x="544061" y="257634"/>
            <a:ext cx="8229600" cy="553859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D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GCRC services </a:t>
            </a:r>
          </a:p>
        </p:txBody>
      </p:sp>
      <p:pic>
        <p:nvPicPr>
          <p:cNvPr id="8" name="Picture 2" descr="Inactive Ingredients Just as Important as Active Ingredients : Rosacea  Support Group">
            <a:extLst>
              <a:ext uri="{FF2B5EF4-FFF2-40B4-BE49-F238E27FC236}">
                <a16:creationId xmlns:a16="http://schemas.microsoft.com/office/drawing/2014/main" id="{6EDC1821-7A58-4882-AD03-DC9CC1F85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59" y="782672"/>
            <a:ext cx="967623" cy="5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blood sampling">
            <a:extLst>
              <a:ext uri="{FF2B5EF4-FFF2-40B4-BE49-F238E27FC236}">
                <a16:creationId xmlns:a16="http://schemas.microsoft.com/office/drawing/2014/main" id="{B5E462B2-EB7A-457F-AD5C-EF256D6E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13584" y="1191492"/>
            <a:ext cx="1081517" cy="670499"/>
          </a:xfrm>
          <a:prstGeom prst="rect">
            <a:avLst/>
          </a:prstGeom>
          <a:noFill/>
        </p:spPr>
      </p:pic>
      <p:pic>
        <p:nvPicPr>
          <p:cNvPr id="10" name="Picture 4" descr="More deaths from improper use of fentanyl patch | KHQA">
            <a:extLst>
              <a:ext uri="{FF2B5EF4-FFF2-40B4-BE49-F238E27FC236}">
                <a16:creationId xmlns:a16="http://schemas.microsoft.com/office/drawing/2014/main" id="{AC12AE95-4E90-4494-82D2-EC6B8656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99" y="1412867"/>
            <a:ext cx="648739" cy="6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E73C35-5EC3-47DE-A6A3-0F80762D36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2690" b="2829"/>
          <a:stretch/>
        </p:blipFill>
        <p:spPr>
          <a:xfrm>
            <a:off x="2148070" y="2218132"/>
            <a:ext cx="648740" cy="78294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F7BB87B-3023-4787-96EF-8BE29B2648E8}"/>
              </a:ext>
            </a:extLst>
          </p:cNvPr>
          <p:cNvGrpSpPr/>
          <p:nvPr/>
        </p:nvGrpSpPr>
        <p:grpSpPr>
          <a:xfrm>
            <a:off x="3598525" y="1012399"/>
            <a:ext cx="1586494" cy="1576101"/>
            <a:chOff x="99544" y="0"/>
            <a:chExt cx="1586494" cy="1576101"/>
          </a:xfrm>
          <a:solidFill>
            <a:srgbClr val="A50021"/>
          </a:solidFill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6F3509A2-507C-4916-ACDA-5D269EBBACAF}"/>
                </a:ext>
              </a:extLst>
            </p:cNvPr>
            <p:cNvSpPr/>
            <p:nvPr/>
          </p:nvSpPr>
          <p:spPr>
            <a:xfrm>
              <a:off x="109937" y="0"/>
              <a:ext cx="1576101" cy="1576101"/>
            </a:xfrm>
            <a:prstGeom prst="rightArrow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Arrow: Right 4">
              <a:extLst>
                <a:ext uri="{FF2B5EF4-FFF2-40B4-BE49-F238E27FC236}">
                  <a16:creationId xmlns:a16="http://schemas.microsoft.com/office/drawing/2014/main" id="{4CEE40E9-5D9A-421F-970F-FCAE3D31843C}"/>
                </a:ext>
              </a:extLst>
            </p:cNvPr>
            <p:cNvSpPr txBox="1"/>
            <p:nvPr/>
          </p:nvSpPr>
          <p:spPr>
            <a:xfrm>
              <a:off x="99544" y="394025"/>
              <a:ext cx="1182076" cy="7880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Blood sampling &amp; processing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6FEA7E-05F5-4864-9991-2EB78A9B8F3C}"/>
              </a:ext>
            </a:extLst>
          </p:cNvPr>
          <p:cNvGrpSpPr/>
          <p:nvPr/>
        </p:nvGrpSpPr>
        <p:grpSpPr>
          <a:xfrm>
            <a:off x="985024" y="3307617"/>
            <a:ext cx="1576101" cy="1576101"/>
            <a:chOff x="109937" y="0"/>
            <a:chExt cx="1576101" cy="1576101"/>
          </a:xfrm>
          <a:solidFill>
            <a:srgbClr val="A50021"/>
          </a:solidFill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00CED55E-8300-4014-885E-3619974DA159}"/>
                </a:ext>
              </a:extLst>
            </p:cNvPr>
            <p:cNvSpPr/>
            <p:nvPr/>
          </p:nvSpPr>
          <p:spPr>
            <a:xfrm>
              <a:off x="109937" y="0"/>
              <a:ext cx="1576101" cy="1576101"/>
            </a:xfrm>
            <a:prstGeom prst="rightArrow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Arrow: Right 4">
              <a:extLst>
                <a:ext uri="{FF2B5EF4-FFF2-40B4-BE49-F238E27FC236}">
                  <a16:creationId xmlns:a16="http://schemas.microsoft.com/office/drawing/2014/main" id="{698D72CC-D94E-4BE7-BF75-C90A3146F93F}"/>
                </a:ext>
              </a:extLst>
            </p:cNvPr>
            <p:cNvSpPr txBox="1"/>
            <p:nvPr/>
          </p:nvSpPr>
          <p:spPr>
            <a:xfrm>
              <a:off x="109937" y="394025"/>
              <a:ext cx="1182076" cy="7880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Vital signs</a:t>
              </a:r>
            </a:p>
          </p:txBody>
        </p:sp>
      </p:grpSp>
      <p:pic>
        <p:nvPicPr>
          <p:cNvPr id="18" name="Picture 6" descr="High Blood Pressure (Hypertension) - Target Levels, Symptoms, Treatment">
            <a:extLst>
              <a:ext uri="{FF2B5EF4-FFF2-40B4-BE49-F238E27FC236}">
                <a16:creationId xmlns:a16="http://schemas.microsoft.com/office/drawing/2014/main" id="{D0058B60-992B-417F-87F7-0FA704E5F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08" y="3206353"/>
            <a:ext cx="1290920" cy="67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ow to take oral temperature of human beings - YouTube">
            <a:extLst>
              <a:ext uri="{FF2B5EF4-FFF2-40B4-BE49-F238E27FC236}">
                <a16:creationId xmlns:a16="http://schemas.microsoft.com/office/drawing/2014/main" id="{81D13A3B-9359-4620-B609-CEFDC214A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r="11846" b="15110"/>
          <a:stretch/>
        </p:blipFill>
        <p:spPr bwMode="auto">
          <a:xfrm>
            <a:off x="2213015" y="4455508"/>
            <a:ext cx="1090246" cy="6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A centrifuged blood sample in a test tube - Stock Image - M530/0322 -  Science Photo Library">
            <a:extLst>
              <a:ext uri="{FF2B5EF4-FFF2-40B4-BE49-F238E27FC236}">
                <a16:creationId xmlns:a16="http://schemas.microsoft.com/office/drawing/2014/main" id="{87496DB2-4FF4-432B-88FE-F7FE4BDD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5" y="1914929"/>
            <a:ext cx="568635" cy="81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bioskin Hamburg">
            <a:extLst>
              <a:ext uri="{FF2B5EF4-FFF2-40B4-BE49-F238E27FC236}">
                <a16:creationId xmlns:a16="http://schemas.microsoft.com/office/drawing/2014/main" id="{FB181315-D012-4D18-8E0F-B98AC4BCD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10527" r="6164" b="30839"/>
          <a:stretch/>
        </p:blipFill>
        <p:spPr bwMode="auto">
          <a:xfrm>
            <a:off x="8123372" y="1116817"/>
            <a:ext cx="1300578" cy="47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554D6D-0726-4047-BDDE-48FFB66A594F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r="9267" b="21085"/>
          <a:stretch/>
        </p:blipFill>
        <p:spPr>
          <a:xfrm rot="5400000">
            <a:off x="8510588" y="3671348"/>
            <a:ext cx="1125574" cy="8743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10082C3-05BA-4B78-90FA-8C7D36404A93}"/>
              </a:ext>
            </a:extLst>
          </p:cNvPr>
          <p:cNvGrpSpPr/>
          <p:nvPr/>
        </p:nvGrpSpPr>
        <p:grpSpPr>
          <a:xfrm>
            <a:off x="4119661" y="3307617"/>
            <a:ext cx="1576101" cy="1576101"/>
            <a:chOff x="109937" y="0"/>
            <a:chExt cx="1576101" cy="1576101"/>
          </a:xfrm>
          <a:solidFill>
            <a:srgbClr val="A50021"/>
          </a:solidFill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CF57CFC-68F8-4DC7-8EA4-F4F259A3FCCA}"/>
                </a:ext>
              </a:extLst>
            </p:cNvPr>
            <p:cNvSpPr/>
            <p:nvPr/>
          </p:nvSpPr>
          <p:spPr>
            <a:xfrm>
              <a:off x="109937" y="0"/>
              <a:ext cx="1576101" cy="1576101"/>
            </a:xfrm>
            <a:prstGeom prst="rightArrow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5" name="Arrow: Right 4">
              <a:extLst>
                <a:ext uri="{FF2B5EF4-FFF2-40B4-BE49-F238E27FC236}">
                  <a16:creationId xmlns:a16="http://schemas.microsoft.com/office/drawing/2014/main" id="{1DA765F4-2A03-4EEE-A29F-9A45934FEB7C}"/>
                </a:ext>
              </a:extLst>
            </p:cNvPr>
            <p:cNvSpPr txBox="1"/>
            <p:nvPr/>
          </p:nvSpPr>
          <p:spPr>
            <a:xfrm>
              <a:off x="109937" y="394025"/>
              <a:ext cx="1182076" cy="7880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Patch adhesion scoring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ABA01E6-7A91-43D3-8098-9426AB3CE5C6}"/>
              </a:ext>
            </a:extLst>
          </p:cNvPr>
          <p:cNvGrpSpPr/>
          <p:nvPr/>
        </p:nvGrpSpPr>
        <p:grpSpPr>
          <a:xfrm>
            <a:off x="6699900" y="989910"/>
            <a:ext cx="1576101" cy="1576101"/>
            <a:chOff x="109937" y="0"/>
            <a:chExt cx="1576101" cy="1576101"/>
          </a:xfrm>
          <a:solidFill>
            <a:srgbClr val="A50021"/>
          </a:solidFill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8C0E4552-774D-4B3A-B927-CEA06553A96E}"/>
                </a:ext>
              </a:extLst>
            </p:cNvPr>
            <p:cNvSpPr/>
            <p:nvPr/>
          </p:nvSpPr>
          <p:spPr>
            <a:xfrm>
              <a:off x="109937" y="0"/>
              <a:ext cx="1576101" cy="1576101"/>
            </a:xfrm>
            <a:prstGeom prst="rightArrow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8" name="Arrow: Right 4">
              <a:extLst>
                <a:ext uri="{FF2B5EF4-FFF2-40B4-BE49-F238E27FC236}">
                  <a16:creationId xmlns:a16="http://schemas.microsoft.com/office/drawing/2014/main" id="{70F30305-9289-43F0-81BB-90259DD82906}"/>
                </a:ext>
              </a:extLst>
            </p:cNvPr>
            <p:cNvSpPr txBox="1"/>
            <p:nvPr/>
          </p:nvSpPr>
          <p:spPr>
            <a:xfrm>
              <a:off x="109937" y="394025"/>
              <a:ext cx="1182076" cy="7880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Skin irritation assessment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624CE6-374E-4B52-8B98-A3740153DB61}"/>
              </a:ext>
            </a:extLst>
          </p:cNvPr>
          <p:cNvGrpSpPr/>
          <p:nvPr/>
        </p:nvGrpSpPr>
        <p:grpSpPr>
          <a:xfrm>
            <a:off x="7057334" y="3351271"/>
            <a:ext cx="1576101" cy="1576101"/>
            <a:chOff x="109937" y="0"/>
            <a:chExt cx="1576101" cy="1576101"/>
          </a:xfrm>
          <a:solidFill>
            <a:srgbClr val="A50021"/>
          </a:solidFill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63F735E1-7340-42DA-8294-E14EA3D4CCA6}"/>
                </a:ext>
              </a:extLst>
            </p:cNvPr>
            <p:cNvSpPr/>
            <p:nvPr/>
          </p:nvSpPr>
          <p:spPr>
            <a:xfrm>
              <a:off x="109937" y="0"/>
              <a:ext cx="1576101" cy="1576101"/>
            </a:xfrm>
            <a:prstGeom prst="rightArrow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1" name="Arrow: Right 4">
              <a:extLst>
                <a:ext uri="{FF2B5EF4-FFF2-40B4-BE49-F238E27FC236}">
                  <a16:creationId xmlns:a16="http://schemas.microsoft.com/office/drawing/2014/main" id="{922059CD-BD52-4B20-98FA-79860248C64F}"/>
                </a:ext>
              </a:extLst>
            </p:cNvPr>
            <p:cNvSpPr txBox="1"/>
            <p:nvPr/>
          </p:nvSpPr>
          <p:spPr>
            <a:xfrm>
              <a:off x="109937" y="394025"/>
              <a:ext cx="1182076" cy="7880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0" lvl="0" indent="0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Heat application</a:t>
              </a:r>
            </a:p>
          </p:txBody>
        </p:sp>
      </p:grpSp>
      <p:pic>
        <p:nvPicPr>
          <p:cNvPr id="32" name="Picture 14">
            <a:extLst>
              <a:ext uri="{FF2B5EF4-FFF2-40B4-BE49-F238E27FC236}">
                <a16:creationId xmlns:a16="http://schemas.microsoft.com/office/drawing/2014/main" id="{C211BF8A-D3E0-43E5-A77E-FF2A0F6A2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291" y="4139322"/>
            <a:ext cx="1722046" cy="77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61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B2E52-9E45-4E39-858B-C84CD79501F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6475F2-BD15-4D41-828A-78D2AEF34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Agenda: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669" y="1443841"/>
            <a:ext cx="10515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Overview of Drug Discovery and Development (D3) Core Services</a:t>
            </a: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D3 Core Services Offered at UMB and Project Examples</a:t>
            </a: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Initiating a Project with</a:t>
            </a:r>
            <a:r>
              <a:rPr lang="en-US" sz="280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UMB D3 Core Services</a:t>
            </a: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Examples of Projects at General Clinical Research Center (GCRC)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000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82C45-7642-4DE2-A165-ECD0F726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34A813-BA79-4FDF-95F9-7242658270C1}"/>
              </a:ext>
            </a:extLst>
          </p:cNvPr>
          <p:cNvSpPr txBox="1">
            <a:spLocks/>
          </p:cNvSpPr>
          <p:nvPr/>
        </p:nvSpPr>
        <p:spPr>
          <a:xfrm>
            <a:off x="457200" y="305951"/>
            <a:ext cx="8229600" cy="515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D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Fentanyl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EEA15C-FDEC-44DD-946F-DC7282754D0E}"/>
              </a:ext>
            </a:extLst>
          </p:cNvPr>
          <p:cNvSpPr txBox="1">
            <a:spLocks/>
          </p:cNvSpPr>
          <p:nvPr/>
        </p:nvSpPr>
        <p:spPr>
          <a:xfrm>
            <a:off x="457200" y="1092685"/>
            <a:ext cx="9196086" cy="3394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Twenty-four volunteers (Sixty-five volunteers screened)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Transdermal patches applied and intravenous injection administered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Three study sessions (twenty-five days total, some overnights)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Opioid dependence challenge test (naloxone HCl injection)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Serial blood sampling (intravenous catheter or venipuncture); sample processing for serum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Vital signs (blood pressure, pulse, temperature, respiration rate)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Patch adhesion scoring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Skin irritation assessment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DETERMINATION OF SERUM FENTANYL LEVELS AFTER USING REFERENCE AND GENERIC  TRANSDERMAL FENTANYL PATCHES WITH AND WITHOUT STANDARDI">
            <a:extLst>
              <a:ext uri="{FF2B5EF4-FFF2-40B4-BE49-F238E27FC236}">
                <a16:creationId xmlns:a16="http://schemas.microsoft.com/office/drawing/2014/main" id="{0208160D-AA1D-4A10-9A80-9537F233F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/>
          <a:stretch/>
        </p:blipFill>
        <p:spPr bwMode="auto">
          <a:xfrm>
            <a:off x="7183091" y="4503544"/>
            <a:ext cx="1225648" cy="12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entanyl - Quick Facts about this Highly Addictive Opioid - Dr. Noreen |The  Tox Doc">
            <a:extLst>
              <a:ext uri="{FF2B5EF4-FFF2-40B4-BE49-F238E27FC236}">
                <a16:creationId xmlns:a16="http://schemas.microsoft.com/office/drawing/2014/main" id="{997286BF-1BEE-48D7-BB6A-8B73F1FDE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8" t="5634" r="27213" b="13209"/>
          <a:stretch/>
        </p:blipFill>
        <p:spPr bwMode="auto">
          <a:xfrm>
            <a:off x="8552737" y="4393282"/>
            <a:ext cx="752623" cy="137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A76F46-5523-4DF1-AC79-A180356A923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61" y="4503544"/>
            <a:ext cx="1992532" cy="1261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1697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1F6AE-91F2-4C14-B6CD-7FB522AC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E78E0-ED4F-44BB-8F74-72B5EC206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8"/>
          <a:stretch/>
        </p:blipFill>
        <p:spPr>
          <a:xfrm>
            <a:off x="9134677" y="4885201"/>
            <a:ext cx="1395315" cy="12641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628298E-AC3D-49AE-9A4E-F6E4FBFD7D30}"/>
              </a:ext>
            </a:extLst>
          </p:cNvPr>
          <p:cNvSpPr txBox="1">
            <a:spLocks/>
          </p:cNvSpPr>
          <p:nvPr/>
        </p:nvSpPr>
        <p:spPr>
          <a:xfrm>
            <a:off x="457199" y="211667"/>
            <a:ext cx="8229600" cy="6140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D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Oxybenzone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372055-1314-4106-897A-3ED25192B968}"/>
              </a:ext>
            </a:extLst>
          </p:cNvPr>
          <p:cNvSpPr txBox="1">
            <a:spLocks/>
          </p:cNvSpPr>
          <p:nvPr/>
        </p:nvSpPr>
        <p:spPr>
          <a:xfrm>
            <a:off x="457199" y="856492"/>
            <a:ext cx="10237809" cy="3394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Twelve volunteers (Eight volunteers screened; two completed) </a:t>
            </a:r>
          </a:p>
          <a:p>
            <a:pPr marL="0" indent="344488">
              <a:buFont typeface="Arial" panose="020B0604020202020204" pitchFamily="34" charset="0"/>
              <a:buNone/>
            </a:pP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ongoing study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Topical sunscreens applied (multi-applications, 3x)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Study days (13 h each day)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Four study sessions (four days total, no overnights)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Heat and humidity application during all study sessions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Serial blood sampling (intravenous catheter or venipuncture); sample processing for serum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Vital signs (blood pressure, heart rate, temperature, respiration rate)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Skin irritation assessment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Skin surface temperatures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Humidity readings</a:t>
            </a:r>
          </a:p>
        </p:txBody>
      </p:sp>
      <p:pic>
        <p:nvPicPr>
          <p:cNvPr id="6" name="Picture 5" descr="A bedroom with a bed and desk in a room&#10;&#10;Description automatically generated">
            <a:extLst>
              <a:ext uri="{FF2B5EF4-FFF2-40B4-BE49-F238E27FC236}">
                <a16:creationId xmlns:a16="http://schemas.microsoft.com/office/drawing/2014/main" id="{21FEE924-C14A-4160-93AD-3EFC65972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2" r="-2" b="-2"/>
          <a:stretch/>
        </p:blipFill>
        <p:spPr>
          <a:xfrm>
            <a:off x="6463497" y="5161232"/>
            <a:ext cx="1395314" cy="1017271"/>
          </a:xfrm>
          <a:prstGeom prst="rect">
            <a:avLst/>
          </a:prstGeom>
        </p:spPr>
      </p:pic>
      <p:pic>
        <p:nvPicPr>
          <p:cNvPr id="7" name="Picture 6" descr="A picture containing indoor, bed, window, table&#10;&#10;Description automatically generated">
            <a:extLst>
              <a:ext uri="{FF2B5EF4-FFF2-40B4-BE49-F238E27FC236}">
                <a16:creationId xmlns:a16="http://schemas.microsoft.com/office/drawing/2014/main" id="{FDC4B4C4-B8C1-4F0B-B156-252F79EB43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r="24563" b="-3"/>
          <a:stretch/>
        </p:blipFill>
        <p:spPr>
          <a:xfrm>
            <a:off x="7875906" y="5145807"/>
            <a:ext cx="1204579" cy="1017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08E064-6E0D-4FC1-B736-8C465B5664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90" b="2829"/>
          <a:stretch/>
        </p:blipFill>
        <p:spPr>
          <a:xfrm>
            <a:off x="8906459" y="2439890"/>
            <a:ext cx="993623" cy="1199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F7B56-982B-4B04-AD45-2302B4C671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96"/>
          <a:stretch/>
        </p:blipFill>
        <p:spPr>
          <a:xfrm>
            <a:off x="8512803" y="1362206"/>
            <a:ext cx="1568548" cy="107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90A35C-0FDF-41C8-AF6C-43B6D8058F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4801"/>
          <a:stretch/>
        </p:blipFill>
        <p:spPr>
          <a:xfrm>
            <a:off x="7974714" y="2187599"/>
            <a:ext cx="939484" cy="11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4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5A1258-A77C-4206-BC59-793EF929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22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E80F67-2C59-4D69-B711-7A0BBFD0DC7D}"/>
              </a:ext>
            </a:extLst>
          </p:cNvPr>
          <p:cNvSpPr txBox="1">
            <a:spLocks/>
          </p:cNvSpPr>
          <p:nvPr/>
        </p:nvSpPr>
        <p:spPr>
          <a:xfrm>
            <a:off x="323643" y="368008"/>
            <a:ext cx="3143604" cy="4241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D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Serum PK profiles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FDA66-9F9E-47C8-BE2D-4C0A3100EB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4"/>
          <a:stretch/>
        </p:blipFill>
        <p:spPr>
          <a:xfrm>
            <a:off x="3536533" y="614064"/>
            <a:ext cx="5884397" cy="18980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20C9C7-CF5E-4DF1-AEFE-00865E91209C}"/>
              </a:ext>
            </a:extLst>
          </p:cNvPr>
          <p:cNvSpPr txBox="1"/>
          <p:nvPr/>
        </p:nvSpPr>
        <p:spPr>
          <a:xfrm>
            <a:off x="5652123" y="639401"/>
            <a:ext cx="1653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Mean ± SD; n=10 volunteers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F61E6-0827-4C14-8A3F-E3ACBB5BDD3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9" y="2527941"/>
            <a:ext cx="5943600" cy="16570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11DEAB-FEBA-4484-B8E9-AE0E40874130}"/>
              </a:ext>
            </a:extLst>
          </p:cNvPr>
          <p:cNvSpPr txBox="1"/>
          <p:nvPr/>
        </p:nvSpPr>
        <p:spPr>
          <a:xfrm>
            <a:off x="3218745" y="2701116"/>
            <a:ext cx="1653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Mean ± SD; n=10 volunteers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80D2C5E-1CDC-4234-B9FE-8F7D70631EC0}"/>
              </a:ext>
            </a:extLst>
          </p:cNvPr>
          <p:cNvSpPr/>
          <p:nvPr/>
        </p:nvSpPr>
        <p:spPr>
          <a:xfrm>
            <a:off x="2606469" y="1494545"/>
            <a:ext cx="1036907" cy="523142"/>
          </a:xfrm>
          <a:prstGeom prst="rightArrow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Nicotine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B889C695-95AC-422D-AA82-D8236B116A0B}"/>
              </a:ext>
            </a:extLst>
          </p:cNvPr>
          <p:cNvSpPr/>
          <p:nvPr/>
        </p:nvSpPr>
        <p:spPr>
          <a:xfrm>
            <a:off x="7658970" y="3458793"/>
            <a:ext cx="1463038" cy="484632"/>
          </a:xfrm>
          <a:prstGeom prst="leftArrow">
            <a:avLst/>
          </a:prstGeom>
          <a:solidFill>
            <a:srgbClr val="A5002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Fentanyl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B12023-C7F4-4677-BFCC-59AA3AD30E6F}"/>
              </a:ext>
            </a:extLst>
          </p:cNvPr>
          <p:cNvPicPr/>
          <p:nvPr/>
        </p:nvPicPr>
        <p:blipFill rotWithShape="1">
          <a:blip r:embed="rId4"/>
          <a:srcRect b="47235"/>
          <a:stretch/>
        </p:blipFill>
        <p:spPr bwMode="auto">
          <a:xfrm>
            <a:off x="1690022" y="4198383"/>
            <a:ext cx="7730197" cy="16071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079DDA-B199-458C-9849-694B66420EFB}"/>
              </a:ext>
            </a:extLst>
          </p:cNvPr>
          <p:cNvSpPr txBox="1"/>
          <p:nvPr/>
        </p:nvSpPr>
        <p:spPr>
          <a:xfrm>
            <a:off x="4954339" y="4363845"/>
            <a:ext cx="1653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Mean ± SD; n=24 volunteers</a:t>
            </a:r>
          </a:p>
        </p:txBody>
      </p:sp>
    </p:spTree>
    <p:extLst>
      <p:ext uri="{BB962C8B-B14F-4D97-AF65-F5344CB8AC3E}">
        <p14:creationId xmlns:p14="http://schemas.microsoft.com/office/powerpoint/2010/main" val="2061491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1" y="98425"/>
            <a:ext cx="939165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BioEquivalence</a:t>
            </a:r>
            <a:r>
              <a:rPr lang="en-US" sz="36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Epilepsy Patients (BEEP) study (i.e. “BEEP1”)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67" y="1284288"/>
            <a:ext cx="7176558" cy="430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1796" y="5609749"/>
            <a:ext cx="1017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Ting, T.Y., Jiang, W., Lionberger, R., Wong, J., Jones, J.W., Kane, M.A., Krumholz, A., Temple, R., and Polli, J.E. (2015): Generic lamotrigine versus brand-name LAMICTAL bioequivalence in epilepsy patients: a field test of the FDA bioequivalence standard. Epilepsia 56:1415-24.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75609-3DC2-4DB4-92A2-2338AB6E1EDB}"/>
              </a:ext>
            </a:extLst>
          </p:cNvPr>
          <p:cNvSpPr txBox="1"/>
          <p:nvPr/>
        </p:nvSpPr>
        <p:spPr>
          <a:xfrm>
            <a:off x="4238626" y="3714750"/>
            <a:ext cx="4999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Cmax</a:t>
            </a:r>
            <a:r>
              <a:rPr lang="en-US" dirty="0"/>
              <a:t> 90% CI: (98.8%,  104.5%) with  ratio = 101.6%</a:t>
            </a:r>
          </a:p>
          <a:p>
            <a:r>
              <a:rPr lang="en-US" dirty="0"/>
              <a:t>AUC 90% CI: (97.2%,  101.6%) with ratio = 99.4%</a:t>
            </a:r>
          </a:p>
        </p:txBody>
      </p:sp>
    </p:spTree>
    <p:extLst>
      <p:ext uri="{BB962C8B-B14F-4D97-AF65-F5344CB8AC3E}">
        <p14:creationId xmlns:p14="http://schemas.microsoft.com/office/powerpoint/2010/main" val="1655221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35346" r="-35346"/>
          <a:stretch>
            <a:fillRect/>
          </a:stretch>
        </p:blipFill>
        <p:spPr>
          <a:xfrm>
            <a:off x="1736952" y="2"/>
            <a:ext cx="8321448" cy="6225134"/>
          </a:xfrm>
        </p:spPr>
      </p:pic>
    </p:spTree>
    <p:extLst>
      <p:ext uri="{BB962C8B-B14F-4D97-AF65-F5344CB8AC3E}">
        <p14:creationId xmlns:p14="http://schemas.microsoft.com/office/powerpoint/2010/main" val="460347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BEEP2b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7975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Randomized, investigator-blinded, multiple-dose, four-way fully-replicated crossover study</a:t>
            </a: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Epilepsy patients who competed BEEP2a and were “generic brittle”</a:t>
            </a: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Exploratory pharmacokinetic study involving several AEDs</a:t>
            </a:r>
          </a:p>
          <a:p>
            <a:pPr lvl="0"/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drug in each patient was from the patient’s own AED regimen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five different AED drug substances and seven different drug products</a:t>
            </a:r>
          </a:p>
          <a:p>
            <a:pPr lvl="1"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topiramate, lamotrigine ER, levetiracetam IR and ER, carbamazepine ER tab   and ER cap,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zonisamide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04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74625"/>
            <a:ext cx="105156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Completed BEEP2b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35125"/>
            <a:ext cx="10515600" cy="4351338"/>
          </a:xfrm>
        </p:spPr>
        <p:txBody>
          <a:bodyPr>
            <a:noAutofit/>
          </a:bodyPr>
          <a:lstStyle/>
          <a:p>
            <a:pPr lvl="0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13 of 16 had a prior switch problem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7 with study drug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6 with drug that was not study drug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Of the 3 with no switch problem, one only took brand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 study, 13 of 16 were brand-generic switch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 study, 3 of 16 were generic-generic switch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All 3 take generic of study drug</a:t>
            </a:r>
          </a:p>
        </p:txBody>
      </p:sp>
    </p:spTree>
    <p:extLst>
      <p:ext uri="{BB962C8B-B14F-4D97-AF65-F5344CB8AC3E}">
        <p14:creationId xmlns:p14="http://schemas.microsoft.com/office/powerpoint/2010/main" val="2452199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Completed BEEP2b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current AEDs were viewed as problem AEDs by patients (versus 84% of current AEDs in BEEP2a)</a:t>
            </a:r>
          </a:p>
          <a:p>
            <a:pPr lvl="1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range 1-4; average 2.4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drug was most problematic AED in all but one subject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Average total number of current medications was 9.3 (range 5-16)</a:t>
            </a:r>
          </a:p>
        </p:txBody>
      </p:sp>
    </p:spTree>
    <p:extLst>
      <p:ext uri="{BB962C8B-B14F-4D97-AF65-F5344CB8AC3E}">
        <p14:creationId xmlns:p14="http://schemas.microsoft.com/office/powerpoint/2010/main" val="1947142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0"/>
            <a:ext cx="90678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Pharmacokinetic similarity assessment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531628"/>
              </p:ext>
            </p:extLst>
          </p:nvPr>
        </p:nvGraphicFramePr>
        <p:xfrm>
          <a:off x="1714500" y="966057"/>
          <a:ext cx="8915400" cy="49258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3179731248"/>
                    </a:ext>
                  </a:extLst>
                </a:gridCol>
                <a:gridCol w="2476499">
                  <a:extLst>
                    <a:ext uri="{9D8B030D-6E8A-4147-A177-3AD203B41FA5}">
                      <a16:colId xmlns:a16="http://schemas.microsoft.com/office/drawing/2014/main" val="3800098066"/>
                    </a:ext>
                  </a:extLst>
                </a:gridCol>
                <a:gridCol w="3467101">
                  <a:extLst>
                    <a:ext uri="{9D8B030D-6E8A-4147-A177-3AD203B41FA5}">
                      <a16:colId xmlns:a16="http://schemas.microsoft.com/office/drawing/2014/main" val="1208620213"/>
                    </a:ext>
                  </a:extLst>
                </a:gridCol>
              </a:tblGrid>
              <a:tr h="5290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AED product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Subject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Pharmacokinetic assessment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8833747"/>
                  </a:ext>
                </a:extLst>
              </a:tr>
              <a:tr h="255797"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Topiramate</a:t>
                      </a:r>
                      <a:r>
                        <a:rPr lang="en-US" sz="1600" dirty="0">
                          <a:effectLst/>
                        </a:rPr>
                        <a:t> tablet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001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Similar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168249"/>
                  </a:ext>
                </a:extLst>
              </a:tr>
              <a:tr h="255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005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Similar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932296"/>
                  </a:ext>
                </a:extLst>
              </a:tr>
              <a:tr h="255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013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Similar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9156525"/>
                  </a:ext>
                </a:extLst>
              </a:tr>
              <a:tr h="255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Similar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085668"/>
                  </a:ext>
                </a:extLst>
              </a:tr>
              <a:tr h="255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Similar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477408"/>
                  </a:ext>
                </a:extLst>
              </a:tr>
              <a:tr h="255797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Lamotrigine ER tablet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002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Similar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4871619"/>
                  </a:ext>
                </a:extLst>
              </a:tr>
              <a:tr h="3403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006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Similar (ratio of </a:t>
                      </a:r>
                      <a:r>
                        <a:rPr lang="en-US" sz="1600" dirty="0" err="1">
                          <a:effectLst/>
                        </a:rPr>
                        <a:t>Cmin</a:t>
                      </a:r>
                      <a:r>
                        <a:rPr lang="en-US" sz="1600" dirty="0">
                          <a:effectLst/>
                        </a:rPr>
                        <a:t> = 140.9%)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8388335"/>
                  </a:ext>
                </a:extLst>
              </a:tr>
              <a:tr h="255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Similar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3013884"/>
                  </a:ext>
                </a:extLst>
              </a:tr>
              <a:tr h="255797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Levetiracetam IR tablet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004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Similar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9912494"/>
                  </a:ext>
                </a:extLst>
              </a:tr>
              <a:tr h="255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012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Similar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1157616"/>
                  </a:ext>
                </a:extLst>
              </a:tr>
              <a:tr h="255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014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Similar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4861435"/>
                  </a:ext>
                </a:extLst>
              </a:tr>
              <a:tr h="25579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Levetiracetam</a:t>
                      </a:r>
                      <a:r>
                        <a:rPr lang="en-US" sz="1600" dirty="0">
                          <a:effectLst/>
                        </a:rPr>
                        <a:t> ER tablet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008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Similar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329775"/>
                  </a:ext>
                </a:extLst>
              </a:tr>
              <a:tr h="326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010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Similar (ratio of </a:t>
                      </a:r>
                      <a:r>
                        <a:rPr lang="en-US" sz="1600" dirty="0" err="1">
                          <a:effectLst/>
                        </a:rPr>
                        <a:t>Cmin</a:t>
                      </a:r>
                      <a:r>
                        <a:rPr lang="en-US" sz="1600" dirty="0">
                          <a:effectLst/>
                        </a:rPr>
                        <a:t> = 70.6%)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282105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Carbamazepine ER tablet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007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Similar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336935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Carbamazepine ER capsule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021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Similar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7884361"/>
                  </a:ext>
                </a:extLst>
              </a:tr>
              <a:tr h="2557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Zonisamide capsule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019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Similar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7332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417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2" r="3195" b="17996"/>
          <a:stretch/>
        </p:blipFill>
        <p:spPr>
          <a:xfrm>
            <a:off x="4552070" y="368185"/>
            <a:ext cx="4539426" cy="18033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8600" y="5220949"/>
            <a:ext cx="8115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IV iron:  iron (III)-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oxyhydroxide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form stabilized by a carbohydrate complex which leads to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nano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-sized colloidal structures.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632030" y="5867280"/>
            <a:ext cx="7459466" cy="35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200" dirty="0">
                <a:solidFill>
                  <a:srgbClr val="FFC000"/>
                </a:solidFill>
              </a:rPr>
              <a:t>B Michael </a:t>
            </a:r>
            <a:r>
              <a:rPr lang="en-GB" sz="1200" i="1" dirty="0">
                <a:solidFill>
                  <a:srgbClr val="FFC000"/>
                </a:solidFill>
              </a:rPr>
              <a:t>et al.</a:t>
            </a:r>
            <a:r>
              <a:rPr lang="en-GB" sz="1200" dirty="0">
                <a:solidFill>
                  <a:srgbClr val="FFC000"/>
                </a:solidFill>
              </a:rPr>
              <a:t> (2006) Drug Insight: safety of intravenous iron supplementation with sodium ferric </a:t>
            </a:r>
            <a:r>
              <a:rPr lang="en-GB" sz="1200" dirty="0" err="1">
                <a:solidFill>
                  <a:srgbClr val="FFC000"/>
                </a:solidFill>
              </a:rPr>
              <a:t>gluconate</a:t>
            </a:r>
            <a:r>
              <a:rPr lang="en-GB" sz="1200" dirty="0">
                <a:solidFill>
                  <a:srgbClr val="FFC000"/>
                </a:solidFill>
              </a:rPr>
              <a:t> complex. </a:t>
            </a:r>
            <a:r>
              <a:rPr lang="en-US" sz="1200" i="1" dirty="0">
                <a:solidFill>
                  <a:srgbClr val="FFC000"/>
                </a:solidFill>
              </a:rPr>
              <a:t>Nat </a:t>
            </a:r>
            <a:r>
              <a:rPr lang="en-US" sz="1200" i="1" dirty="0" err="1">
                <a:solidFill>
                  <a:srgbClr val="FFC000"/>
                </a:solidFill>
              </a:rPr>
              <a:t>Clin</a:t>
            </a:r>
            <a:r>
              <a:rPr lang="en-US" sz="1200" i="1" dirty="0">
                <a:solidFill>
                  <a:srgbClr val="FFC000"/>
                </a:solidFill>
              </a:rPr>
              <a:t> </a:t>
            </a:r>
            <a:r>
              <a:rPr lang="en-US" sz="1200" i="1" dirty="0" err="1">
                <a:solidFill>
                  <a:srgbClr val="FFC000"/>
                </a:solidFill>
              </a:rPr>
              <a:t>Pract</a:t>
            </a:r>
            <a:r>
              <a:rPr lang="en-US" sz="1200" i="1" dirty="0">
                <a:solidFill>
                  <a:srgbClr val="FFC000"/>
                </a:solidFill>
              </a:rPr>
              <a:t> </a:t>
            </a:r>
            <a:r>
              <a:rPr lang="en-US" sz="1200" i="1" dirty="0" err="1">
                <a:solidFill>
                  <a:srgbClr val="FFC000"/>
                </a:solidFill>
              </a:rPr>
              <a:t>Neprol</a:t>
            </a:r>
            <a:r>
              <a:rPr lang="en-US" sz="1200" dirty="0">
                <a:solidFill>
                  <a:srgbClr val="FFC000"/>
                </a:solidFill>
              </a:rPr>
              <a:t> </a:t>
            </a:r>
            <a:r>
              <a:rPr lang="en-US" sz="1200" b="1" dirty="0">
                <a:solidFill>
                  <a:srgbClr val="FFC000"/>
                </a:solidFill>
              </a:rPr>
              <a:t>2:</a:t>
            </a:r>
            <a:r>
              <a:rPr lang="en-US" sz="1200" dirty="0">
                <a:solidFill>
                  <a:srgbClr val="FFC000"/>
                </a:solidFill>
              </a:rPr>
              <a:t> 9</a:t>
            </a:r>
            <a:r>
              <a:rPr lang="en-GB" sz="1200" dirty="0">
                <a:solidFill>
                  <a:srgbClr val="FFC000"/>
                </a:solidFill>
              </a:rPr>
              <a:t>2</a:t>
            </a:r>
            <a:r>
              <a:rPr lang="en-US" sz="1200" dirty="0">
                <a:solidFill>
                  <a:srgbClr val="FFC000"/>
                </a:solidFill>
              </a:rPr>
              <a:t>–</a:t>
            </a:r>
            <a:r>
              <a:rPr lang="en-GB" sz="1200" dirty="0">
                <a:solidFill>
                  <a:srgbClr val="FFC000"/>
                </a:solidFill>
              </a:rPr>
              <a:t>100</a:t>
            </a:r>
            <a:r>
              <a:rPr lang="en-US" sz="1200" dirty="0">
                <a:solidFill>
                  <a:srgbClr val="FFC000"/>
                </a:solidFill>
              </a:rPr>
              <a:t> doi:10.1038/</a:t>
            </a:r>
            <a:r>
              <a:rPr lang="en-GB" sz="1200" dirty="0">
                <a:solidFill>
                  <a:srgbClr val="FFC000"/>
                </a:solidFill>
              </a:rPr>
              <a:t>ncpneph0068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1733941" y="2640146"/>
            <a:ext cx="3366654" cy="25641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1786573" y="2251770"/>
            <a:ext cx="2180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FDA approved: 1999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4387" y="2160368"/>
            <a:ext cx="217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FDA approved: 2011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86250" y="260435"/>
            <a:ext cx="3366654" cy="2388160"/>
            <a:chOff x="4761842" y="225710"/>
            <a:chExt cx="3366654" cy="2388160"/>
          </a:xfrm>
        </p:grpSpPr>
        <p:sp>
          <p:nvSpPr>
            <p:cNvPr id="7" name="Oval 6"/>
            <p:cNvSpPr/>
            <p:nvPr/>
          </p:nvSpPr>
          <p:spPr>
            <a:xfrm>
              <a:off x="4761842" y="225710"/>
              <a:ext cx="3366654" cy="2388160"/>
            </a:xfrm>
            <a:prstGeom prst="ellipse">
              <a:avLst/>
            </a:prstGeom>
            <a:noFill/>
            <a:ln w="349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99740" y="883695"/>
              <a:ext cx="276986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</a:rPr>
                <a:t>TOXICITY?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r="6607"/>
          <a:stretch/>
        </p:blipFill>
        <p:spPr>
          <a:xfrm>
            <a:off x="1368805" y="241174"/>
            <a:ext cx="2837976" cy="202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70F8B2-9FCA-5847-A4B9-91E0897A12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607"/>
          <a:stretch/>
        </p:blipFill>
        <p:spPr>
          <a:xfrm>
            <a:off x="5620184" y="2715464"/>
            <a:ext cx="1740800" cy="248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7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EB92DE-B72F-4397-8708-53339736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BF22B-E6F0-4A9D-8E68-7D0B891605C9}"/>
              </a:ext>
            </a:extLst>
          </p:cNvPr>
          <p:cNvSpPr txBox="1"/>
          <p:nvPr/>
        </p:nvSpPr>
        <p:spPr>
          <a:xfrm>
            <a:off x="569842" y="450104"/>
            <a:ext cx="9488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 Discovery &amp; Development (D3) Program </a:t>
            </a:r>
            <a:b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collaboration between University of Maryland and Johns Hopkins Un</a:t>
            </a:r>
            <a:r>
              <a:rPr lang="en-US" sz="18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iversity </a:t>
            </a:r>
            <a:endParaRPr lang="en-US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0CDD3-8523-42FF-A2B2-F409D9CFDB12}"/>
              </a:ext>
            </a:extLst>
          </p:cNvPr>
          <p:cNvSpPr txBox="1"/>
          <p:nvPr/>
        </p:nvSpPr>
        <p:spPr>
          <a:xfrm>
            <a:off x="854764" y="1874728"/>
            <a:ext cx="1019754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Provide state-of-the-art support –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conceptual, consultative, and technical </a:t>
            </a: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For translational scientists within UMB and JHU </a:t>
            </a: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Provide infrastructure &amp; expertise to navigate the complex drug discovery and development process. </a:t>
            </a:r>
          </a:p>
        </p:txBody>
      </p:sp>
    </p:spTree>
    <p:extLst>
      <p:ext uri="{BB962C8B-B14F-4D97-AF65-F5344CB8AC3E}">
        <p14:creationId xmlns:p14="http://schemas.microsoft.com/office/powerpoint/2010/main" val="3474458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980F99-3902-854C-99C7-FE37A446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41957"/>
            <a:ext cx="78867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vitro testing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1446F636-C6E5-F34D-8B64-CA86B4EA7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9968" y="652670"/>
            <a:ext cx="8223250" cy="0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507D71-969A-C84B-8D23-CF608EAE9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676710"/>
              </p:ext>
            </p:extLst>
          </p:nvPr>
        </p:nvGraphicFramePr>
        <p:xfrm>
          <a:off x="1435261" y="717811"/>
          <a:ext cx="4029189" cy="551739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1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2833">
                <a:tc>
                  <a:txBody>
                    <a:bodyPr/>
                    <a:lstStyle/>
                    <a:p>
                      <a:r>
                        <a:rPr lang="en-US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Physicochemical</a:t>
                      </a:r>
                      <a:r>
                        <a:rPr lang="en-US" sz="1600" b="1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properties 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Comparative results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709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Optical spectra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709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Total iron content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83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Iron oxide crystalline order and structure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709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Iron oxidation state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407441"/>
                  </a:ext>
                </a:extLst>
              </a:tr>
              <a:tr h="7856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Iron electronic and ligand metric parameters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Same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83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Acid stability/ iron lability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Different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916779"/>
                  </a:ext>
                </a:extLst>
              </a:tr>
              <a:tr h="449709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Particle size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Different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275180"/>
                  </a:ext>
                </a:extLst>
              </a:tr>
              <a:tr h="55283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Sedimentation coefficient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Different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093199"/>
                  </a:ext>
                </a:extLst>
              </a:tr>
              <a:tr h="552833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Molecular weight distribution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Different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040510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79941F9-7AB1-8D4A-84BB-6581BB560E0E}"/>
              </a:ext>
            </a:extLst>
          </p:cNvPr>
          <p:cNvSpPr txBox="1"/>
          <p:nvPr/>
        </p:nvSpPr>
        <p:spPr>
          <a:xfrm>
            <a:off x="5776131" y="2511707"/>
            <a:ext cx="44711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Non-identical in particle size, molecular weight distribution, and acid stability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Brand SFG has a larger particle size, MW, but releases is more acid soluble which may mean it releases Fe faster in the body</a:t>
            </a:r>
          </a:p>
          <a:p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ferrlecit.jpg">
            <a:extLst>
              <a:ext uri="{FF2B5EF4-FFF2-40B4-BE49-F238E27FC236}">
                <a16:creationId xmlns:a16="http://schemas.microsoft.com/office/drawing/2014/main" id="{13E1F033-F1D0-6847-9D10-CC2B98CD9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32" y="1007181"/>
            <a:ext cx="2030031" cy="1417799"/>
          </a:xfrm>
          <a:prstGeom prst="rect">
            <a:avLst/>
          </a:prstGeom>
        </p:spPr>
      </p:pic>
      <p:pic>
        <p:nvPicPr>
          <p:cNvPr id="9" name="Picture 2" descr="https://www.metromedicalorder.com/_resources/images/product/149871.jpg">
            <a:extLst>
              <a:ext uri="{FF2B5EF4-FFF2-40B4-BE49-F238E27FC236}">
                <a16:creationId xmlns:a16="http://schemas.microsoft.com/office/drawing/2014/main" id="{5DABB1EB-9B59-4544-9630-06FAB4228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7845" y="1112395"/>
            <a:ext cx="1609826" cy="12073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823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524001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Iron Species in Plasma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64500" y="992298"/>
            <a:ext cx="2520776" cy="33892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935628" y="4465700"/>
            <a:ext cx="667548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LI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8077324" y="3137820"/>
            <a:ext cx="667548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PBI</a:t>
            </a:r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99879" y="853924"/>
            <a:ext cx="4129500" cy="2744000"/>
            <a:chOff x="-267101" y="4381500"/>
            <a:chExt cx="4129500" cy="2744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b="31011"/>
            <a:stretch/>
          </p:blipFill>
          <p:spPr>
            <a:xfrm>
              <a:off x="-267101" y="4381500"/>
              <a:ext cx="4129500" cy="211973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74376" y="6479169"/>
              <a:ext cx="13453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Transferrin 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(3QYT)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130101" y="4381500"/>
              <a:ext cx="667548" cy="461665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TBI</a:t>
              </a:r>
              <a:endPara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B47F3C1-5C61-4384-B2D9-252321D363B4}"/>
              </a:ext>
            </a:extLst>
          </p:cNvPr>
          <p:cNvSpPr txBox="1"/>
          <p:nvPr/>
        </p:nvSpPr>
        <p:spPr>
          <a:xfrm>
            <a:off x="4922060" y="614543"/>
            <a:ext cx="2369535" cy="523220"/>
          </a:xfrm>
          <a:prstGeom prst="rect">
            <a:avLst/>
          </a:prstGeom>
          <a:noFill/>
          <a:ln w="38100">
            <a:solidFill>
              <a:srgbClr val="9E1226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TBI + NTBI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16540" y="3633585"/>
            <a:ext cx="2129007" cy="2677211"/>
            <a:chOff x="1692540" y="3726184"/>
            <a:chExt cx="2129007" cy="2677211"/>
          </a:xfrm>
        </p:grpSpPr>
        <p:graphicFrame>
          <p:nvGraphicFramePr>
            <p:cNvPr id="127" name="Object 1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032216"/>
                </p:ext>
              </p:extLst>
            </p:nvPr>
          </p:nvGraphicFramePr>
          <p:xfrm>
            <a:off x="2172917" y="3726184"/>
            <a:ext cx="996010" cy="208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CS ChemDraw Drawing" r:id="rId5" imgW="1874416" imgH="3910445" progId="ChemDraw.Document.6.0">
                    <p:embed/>
                  </p:oleObj>
                </mc:Choice>
                <mc:Fallback>
                  <p:oleObj name="CS ChemDraw Drawing" r:id="rId5" imgW="1874416" imgH="3910445" progId="ChemDraw.Document.6.0">
                    <p:embed/>
                    <p:pic>
                      <p:nvPicPr>
                        <p:cNvPr id="127" name="Object 126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172917" y="3726184"/>
                          <a:ext cx="996010" cy="20822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" name="Rectangle 127"/>
            <p:cNvSpPr/>
            <p:nvPr/>
          </p:nvSpPr>
          <p:spPr>
            <a:xfrm>
              <a:off x="1692540" y="5757064"/>
              <a:ext cx="21290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Iron(III) Citrate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[Fe(</a:t>
              </a:r>
              <a:r>
                <a:rPr lang="en-US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Cit</a:t>
              </a: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lang="en-US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r>
                <a:rPr lang="en-US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5–</a:t>
              </a:r>
            </a:p>
          </p:txBody>
        </p:sp>
      </p:grpSp>
      <p:pic>
        <p:nvPicPr>
          <p:cNvPr id="96" name="Picture 9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11050" r="17930"/>
          <a:stretch/>
        </p:blipFill>
        <p:spPr bwMode="auto">
          <a:xfrm>
            <a:off x="4880409" y="3599485"/>
            <a:ext cx="2335054" cy="217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7503362" y="5733144"/>
            <a:ext cx="1678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Ferritin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(5LG8)</a:t>
            </a:r>
          </a:p>
          <a:p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5322337" y="5680596"/>
            <a:ext cx="1342105" cy="685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Albumin (5IJF)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17528" t="7167"/>
          <a:stretch/>
        </p:blipFill>
        <p:spPr>
          <a:xfrm>
            <a:off x="7317062" y="3599485"/>
            <a:ext cx="2149992" cy="2194096"/>
          </a:xfrm>
          <a:prstGeom prst="rect">
            <a:avLst/>
          </a:prstGeom>
        </p:spPr>
      </p:pic>
      <p:sp>
        <p:nvSpPr>
          <p:cNvPr id="2" name="Left Brace 1"/>
          <p:cNvSpPr/>
          <p:nvPr/>
        </p:nvSpPr>
        <p:spPr>
          <a:xfrm rot="5400000">
            <a:off x="5771022" y="1472420"/>
            <a:ext cx="325658" cy="3878137"/>
          </a:xfrm>
          <a:prstGeom prst="leftBrace">
            <a:avLst>
              <a:gd name="adj1" fmla="val 8333"/>
              <a:gd name="adj2" fmla="val 52619"/>
            </a:avLst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77980" y="2536899"/>
            <a:ext cx="1416799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NTBI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4460" y="1397000"/>
            <a:ext cx="378345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 = TBI + PBI + LI +DBI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0BB1973-2B8E-074D-A793-5DD4B21C1C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607"/>
          <a:stretch/>
        </p:blipFill>
        <p:spPr>
          <a:xfrm>
            <a:off x="8333707" y="523220"/>
            <a:ext cx="1698482" cy="242837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56D6830-7C7A-424C-9B50-FC220522001C}"/>
              </a:ext>
            </a:extLst>
          </p:cNvPr>
          <p:cNvSpPr/>
          <p:nvPr/>
        </p:nvSpPr>
        <p:spPr>
          <a:xfrm>
            <a:off x="8906839" y="250067"/>
            <a:ext cx="667548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DBI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75" grpId="0" animBg="1"/>
      <p:bldP spid="27" grpId="0" animBg="1"/>
      <p:bldP spid="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7B3EA85-A70E-438C-8D3B-8E01D3856488}"/>
              </a:ext>
            </a:extLst>
          </p:cNvPr>
          <p:cNvSpPr/>
          <p:nvPr/>
        </p:nvSpPr>
        <p:spPr>
          <a:xfrm>
            <a:off x="626866" y="5559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Trial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255936B-EEBD-477B-809C-0DBAE5FE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11" y="699821"/>
            <a:ext cx="8029324" cy="462526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" name="Straight Arrow Connector 3"/>
          <p:cNvCxnSpPr/>
          <p:nvPr/>
        </p:nvCxnSpPr>
        <p:spPr>
          <a:xfrm>
            <a:off x="1354268" y="2750092"/>
            <a:ext cx="874643" cy="3180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936838" y="3884411"/>
            <a:ext cx="308776" cy="56219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41791" y="696927"/>
            <a:ext cx="3901061" cy="2297963"/>
          </a:xfrm>
          <a:prstGeom prst="rect">
            <a:avLst/>
          </a:prstGeom>
          <a:solidFill>
            <a:schemeClr val="bg1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Assay: TI, TBI, DBI, PBI, LI: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 10, 20, 40 min; 1, 2, 3, 4, 8, 12, 16, 24, 36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Assays:</a:t>
            </a:r>
          </a:p>
          <a:p>
            <a:r>
              <a:rPr lang="en-US" b="1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oxidative Stress: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0, 2, 8, 24, 36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cytokines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0, 2, 8, 24, 36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0, 36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washout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weeks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8132" y="5287671"/>
            <a:ext cx="8899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Crossover Study- Each person own control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Non-inferiority Study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Safety Study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38397" y="5752945"/>
            <a:ext cx="422243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Power Analysis: sample size 44</a:t>
            </a:r>
          </a:p>
        </p:txBody>
      </p:sp>
    </p:spTree>
    <p:extLst>
      <p:ext uri="{BB962C8B-B14F-4D97-AF65-F5344CB8AC3E}">
        <p14:creationId xmlns:p14="http://schemas.microsoft.com/office/powerpoint/2010/main" val="1677438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431" y="158688"/>
            <a:ext cx="8224777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Confidence intervals</a:t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and within subject variabilities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35166" y="4848703"/>
            <a:ext cx="443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 = uncorrected (i.e. not baseline-corrected)</a:t>
            </a:r>
          </a:p>
          <a:p>
            <a:r>
              <a:rPr lang="en-US" dirty="0">
                <a:solidFill>
                  <a:schemeClr val="bg1"/>
                </a:solidFill>
              </a:rPr>
              <a:t>c = corrected (i.e. baseline-corrected)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097104"/>
              </p:ext>
            </p:extLst>
          </p:nvPr>
        </p:nvGraphicFramePr>
        <p:xfrm>
          <a:off x="1611435" y="1567405"/>
          <a:ext cx="6700836" cy="2952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3134">
                  <a:extLst>
                    <a:ext uri="{9D8B030D-6E8A-4147-A177-3AD203B41FA5}">
                      <a16:colId xmlns:a16="http://schemas.microsoft.com/office/drawing/2014/main" val="3606872379"/>
                    </a:ext>
                  </a:extLst>
                </a:gridCol>
                <a:gridCol w="2945290">
                  <a:extLst>
                    <a:ext uri="{9D8B030D-6E8A-4147-A177-3AD203B41FA5}">
                      <a16:colId xmlns:a16="http://schemas.microsoft.com/office/drawing/2014/main" val="2657092496"/>
                    </a:ext>
                  </a:extLst>
                </a:gridCol>
                <a:gridCol w="1522412">
                  <a:extLst>
                    <a:ext uri="{9D8B030D-6E8A-4147-A177-3AD203B41FA5}">
                      <a16:colId xmlns:a16="http://schemas.microsoft.com/office/drawing/2014/main" val="21407505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PK metric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Mean ratio (90% CI)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CV%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6092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DBI AUC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1.083 (1.042-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1.126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9.6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7687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DBI </a:t>
                      </a:r>
                      <a:r>
                        <a:rPr lang="en-US" sz="2000" dirty="0" err="1">
                          <a:effectLst/>
                        </a:rPr>
                        <a:t>Cmax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0.956 (0.920-0.992)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2652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NTBI AUC,c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1.101 (1.055-1.149)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10.6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7456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NTBI Cmax,c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1.035 (0.989-1.083)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11.3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077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LI AUC,u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1.032 (0.861-1.237)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47.3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7421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LI Cmax,u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1.096 (1.011-1.189)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20.3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3777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LI AUC,c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0.735 (0.435-1.243)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209.7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8278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LI Cmax,c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1.040 (0.898-1.203)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37.3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775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458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993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Average PK profiles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24" y="1417638"/>
            <a:ext cx="6858953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1654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Average PK profiles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536" y="1662567"/>
            <a:ext cx="7102928" cy="426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63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Notable adverse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4512" y="1344439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175" y="1921520"/>
            <a:ext cx="6811649" cy="40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47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Notable adverse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3485" y="1344439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526" y="1921520"/>
            <a:ext cx="6940948" cy="40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39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B93CC6-E21C-46ED-9D0A-E8BBCF813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38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B6045A-13B2-48D8-AF96-FD1A55585F6C}"/>
              </a:ext>
            </a:extLst>
          </p:cNvPr>
          <p:cNvSpPr txBox="1">
            <a:spLocks/>
          </p:cNvSpPr>
          <p:nvPr/>
        </p:nvSpPr>
        <p:spPr>
          <a:xfrm>
            <a:off x="769340" y="2566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D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Thank you for attending today’s event! 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65D32-FDBA-4B7B-979B-DD2C811EBCF9}"/>
              </a:ext>
            </a:extLst>
          </p:cNvPr>
          <p:cNvSpPr txBox="1"/>
          <p:nvPr/>
        </p:nvSpPr>
        <p:spPr>
          <a:xfrm>
            <a:off x="1851171" y="1490008"/>
            <a:ext cx="8689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QR code- Open your camera on your smartphone and aim it at the QR code above. It should direct you to the Survey link on your phone. </a:t>
            </a:r>
          </a:p>
          <a:p>
            <a:endParaRPr lang="en-US" sz="2400" i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i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0CBAE99F-29AA-4BB9-8085-CE73AC0DE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07" y="2617205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61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B2E52-9E45-4E39-858B-C84CD79501F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6475F2-BD15-4D41-828A-78D2AEF3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04" y="365125"/>
            <a:ext cx="10869118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UMB D3 Core Services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4739" y="1534405"/>
            <a:ext cx="749762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Computer Aided Drug Design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Mass Spectrometry Center 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Drug Formulation Laboratory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Clinical Pharmacology and Pharmacometrics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19FA9-DA8C-4A92-A42B-8C280BB18679}"/>
              </a:ext>
            </a:extLst>
          </p:cNvPr>
          <p:cNvSpPr txBox="1"/>
          <p:nvPr/>
        </p:nvSpPr>
        <p:spPr>
          <a:xfrm>
            <a:off x="1072054" y="4520102"/>
            <a:ext cx="87577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offers 25 hours of free research-related consultation and more to UMB Faculty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97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3C52F2-CC1E-41A5-8569-D4934A7D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E5A133-3FE2-4C66-82F8-B69A1249E882}"/>
              </a:ext>
            </a:extLst>
          </p:cNvPr>
          <p:cNvSpPr txBox="1">
            <a:spLocks/>
          </p:cNvSpPr>
          <p:nvPr/>
        </p:nvSpPr>
        <p:spPr>
          <a:xfrm>
            <a:off x="680509" y="514695"/>
            <a:ext cx="10511366" cy="8937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CD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D3 Cores at UMB and JHU that cover the entire Drug Discovery and Development Process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39EC5A-EC94-4F78-AFDC-3C74288EDE7C}"/>
              </a:ext>
            </a:extLst>
          </p:cNvPr>
          <p:cNvGrpSpPr/>
          <p:nvPr/>
        </p:nvGrpSpPr>
        <p:grpSpPr>
          <a:xfrm>
            <a:off x="71624" y="1601335"/>
            <a:ext cx="12048751" cy="3848208"/>
            <a:chOff x="143249" y="1730658"/>
            <a:chExt cx="12048751" cy="38482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9BC698-7E99-485C-A9B8-A20EDC660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419"/>
            <a:stretch/>
          </p:blipFill>
          <p:spPr>
            <a:xfrm>
              <a:off x="143249" y="2253878"/>
              <a:ext cx="12048751" cy="256385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735824-2A37-437A-B54A-DB8DB9F2C934}"/>
                </a:ext>
              </a:extLst>
            </p:cNvPr>
            <p:cNvSpPr txBox="1"/>
            <p:nvPr/>
          </p:nvSpPr>
          <p:spPr>
            <a:xfrm>
              <a:off x="2656935" y="1730658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0FE02C-D684-474E-9508-3B5C9E574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0080" b="90477"/>
            <a:stretch/>
          </p:blipFill>
          <p:spPr>
            <a:xfrm>
              <a:off x="143249" y="5103040"/>
              <a:ext cx="6152884" cy="475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2237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2310" y="453376"/>
            <a:ext cx="11127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Computer-Aided Drug Design (CADD) </a:t>
            </a:r>
          </a:p>
          <a:p>
            <a:pPr marL="274320"/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Alex </a:t>
            </a:r>
            <a:r>
              <a:rPr lang="en-US" sz="24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MacKerell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PhD (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amackerell@rx.umaryland.edu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410-706-7442)</a:t>
            </a:r>
          </a:p>
          <a:p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 include access to CADD computational software and </a:t>
            </a: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silico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databases.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0D6F275-1AC4-4097-BA5B-CCC93C67D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5" t="4063" r="4042"/>
          <a:stretch/>
        </p:blipFill>
        <p:spPr>
          <a:xfrm>
            <a:off x="2700886" y="2258953"/>
            <a:ext cx="2810774" cy="3587029"/>
          </a:xfrm>
          <a:prstGeom prst="rect">
            <a:avLst/>
          </a:prstGeom>
        </p:spPr>
      </p:pic>
      <p:pic>
        <p:nvPicPr>
          <p:cNvPr id="7" name="um101_cartoon_maps_mutate_1.png" descr="um101_cartoon_maps_mutate_1.png">
            <a:extLst>
              <a:ext uri="{FF2B5EF4-FFF2-40B4-BE49-F238E27FC236}">
                <a16:creationId xmlns:a16="http://schemas.microsoft.com/office/drawing/2014/main" id="{F5098EAC-4B7C-4482-9065-2326CE475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0265" y="2462935"/>
            <a:ext cx="4336672" cy="2886936"/>
          </a:xfrm>
          <a:prstGeom prst="rect">
            <a:avLst/>
          </a:prstGeom>
          <a:ln w="25400">
            <a:solidFill>
              <a:srgbClr val="FF0000"/>
            </a:solidFill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FD17D8-8DC4-4322-97DA-336C493F12DD}"/>
              </a:ext>
            </a:extLst>
          </p:cNvPr>
          <p:cNvSpPr/>
          <p:nvPr/>
        </p:nvSpPr>
        <p:spPr>
          <a:xfrm>
            <a:off x="3097693" y="3339669"/>
            <a:ext cx="809898" cy="7315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642EF7-BAFC-471D-9C0D-E666F28C1D36}"/>
              </a:ext>
            </a:extLst>
          </p:cNvPr>
          <p:cNvCxnSpPr/>
          <p:nvPr/>
        </p:nvCxnSpPr>
        <p:spPr>
          <a:xfrm flipV="1">
            <a:off x="3907591" y="2462935"/>
            <a:ext cx="2352674" cy="876734"/>
          </a:xfrm>
          <a:prstGeom prst="line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6E702F-1EF2-469D-912E-AED19102F017}"/>
              </a:ext>
            </a:extLst>
          </p:cNvPr>
          <p:cNvCxnSpPr>
            <a:cxnSpLocks/>
          </p:cNvCxnSpPr>
          <p:nvPr/>
        </p:nvCxnSpPr>
        <p:spPr>
          <a:xfrm>
            <a:off x="3907591" y="4071189"/>
            <a:ext cx="2281645" cy="1278682"/>
          </a:xfrm>
          <a:prstGeom prst="line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8B2A525-587E-4CBD-9410-4CA752F72FB4}"/>
              </a:ext>
            </a:extLst>
          </p:cNvPr>
          <p:cNvSpPr txBox="1"/>
          <p:nvPr/>
        </p:nvSpPr>
        <p:spPr>
          <a:xfrm>
            <a:off x="230491" y="2771538"/>
            <a:ext cx="23993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…to discover novel chemical entities with the potential to be developed into novel therapeutic agents.</a:t>
            </a:r>
            <a:endParaRPr lang="en-US" sz="2000" i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95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2554" y="358362"/>
            <a:ext cx="8236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 Aided Drug Design: Example Projects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903" y="1615004"/>
            <a:ext cx="110941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Anti-viral agents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inhibitors of the RNA polymerase complex (Matt Frieman, SOM).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Anti-inflammatory agents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Function-selective kinase inhibitors targeting acute lung injury– first in human trials scheduled for Dec. 2020 (Jeff Hasday and Paul Shapiro, SOM/SOP).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Anti-cancer agents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Thiourea-Based Inhibitors of the B‑Cell Lymphoma-6 (BCL6) oncoprotein (Fengtian Xue, SOP).</a:t>
            </a:r>
          </a:p>
        </p:txBody>
      </p:sp>
    </p:spTree>
    <p:extLst>
      <p:ext uri="{BB962C8B-B14F-4D97-AF65-F5344CB8AC3E}">
        <p14:creationId xmlns:p14="http://schemas.microsoft.com/office/powerpoint/2010/main" val="2040362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2039" y="437718"/>
            <a:ext cx="923823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Spectrometry Center </a:t>
            </a:r>
          </a:p>
          <a:p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Maureen Kane, PhD (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mkane@rx.umaryland.edu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410-706-5097)</a:t>
            </a:r>
            <a:endParaRPr lang="en-US" sz="24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2039" y="1649132"/>
            <a:ext cx="114004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consultation plus subsidized rates for sample analysis and instrument time. </a:t>
            </a:r>
          </a:p>
          <a:p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*Subsidy depends on types of samples / scope of analysis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B8B53-A357-44CE-AB6E-AFE2ABA546DA}"/>
              </a:ext>
            </a:extLst>
          </p:cNvPr>
          <p:cNvSpPr txBox="1"/>
          <p:nvPr/>
        </p:nvSpPr>
        <p:spPr>
          <a:xfrm>
            <a:off x="733425" y="3231776"/>
            <a:ext cx="76581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Differential proteomic expression profiling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Post-translational modification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Bioinformatics / pathway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D6A984-5E9B-44F0-B34D-EE66662448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5617" r="7429" b="6806"/>
          <a:stretch/>
        </p:blipFill>
        <p:spPr>
          <a:xfrm>
            <a:off x="9385379" y="2998302"/>
            <a:ext cx="2596191" cy="2623348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FA90612-2F8E-44CC-9333-FE600E390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5031"/>
          <a:stretch/>
        </p:blipFill>
        <p:spPr bwMode="auto">
          <a:xfrm>
            <a:off x="6528122" y="2815427"/>
            <a:ext cx="2743687" cy="28565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3937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B2E52-9E45-4E39-858B-C84CD79501FA}" type="slidenum">
              <a:rPr lang="en-US" smtClean="0"/>
              <a:t>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7198" y="460634"/>
            <a:ext cx="7822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Spectrometry Center: Example Projects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710017-ACDC-4C56-8808-7A103CB29D3B}"/>
              </a:ext>
            </a:extLst>
          </p:cNvPr>
          <p:cNvSpPr/>
          <p:nvPr/>
        </p:nvSpPr>
        <p:spPr>
          <a:xfrm>
            <a:off x="625129" y="1331159"/>
            <a:ext cx="104238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eart transplant proteomics</a:t>
            </a:r>
            <a:r>
              <a:rPr lang="en-US" sz="240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Muhamed</a:t>
            </a:r>
            <a:r>
              <a:rPr lang="en-US" sz="240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Mohiuddin (SOM)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-Generated preliminary data for a U19 application that was funded.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ysosomal and mitochondrial proteomics</a:t>
            </a:r>
            <a:r>
              <a:rPr lang="en-US" sz="240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Marta Lipinski (SOM)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-Generated p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reliminary data for an AIM-HI UMB-UMCP Challenge Award 	application, which was funded, and an R01 application.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Pseudomonas </a:t>
            </a:r>
            <a:r>
              <a:rPr lang="en-US" sz="2400" b="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aeruginosa</a:t>
            </a:r>
            <a:r>
              <a:rPr lang="en-US" sz="2400" b="0" i="1" dirty="0">
                <a:solidFill>
                  <a:srgbClr val="4D5156"/>
                </a:solidFill>
                <a:effectLst/>
                <a:latin typeface="Roboto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 proteomics: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Amanda Oglesby (SOP)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Manuscript in preparation for submission, data for R01 competing renewal 	to be submitted in November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708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1927</Words>
  <Application>Microsoft Office PowerPoint</Application>
  <PresentationFormat>Widescreen</PresentationFormat>
  <Paragraphs>335</Paragraphs>
  <Slides>38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Arial</vt:lpstr>
      <vt:lpstr>Calibri</vt:lpstr>
      <vt:lpstr>Franklin Gothic Book</vt:lpstr>
      <vt:lpstr>Roboto</vt:lpstr>
      <vt:lpstr>StarSymbol</vt:lpstr>
      <vt:lpstr>Times New Roman</vt:lpstr>
      <vt:lpstr>1_Damask</vt:lpstr>
      <vt:lpstr>1_Office Theme</vt:lpstr>
      <vt:lpstr>CS ChemDraw Drawing</vt:lpstr>
      <vt:lpstr>ICTR Drug Discovery and Development Core and Applications to Research</vt:lpstr>
      <vt:lpstr>Agenda: </vt:lpstr>
      <vt:lpstr>PowerPoint Presentation</vt:lpstr>
      <vt:lpstr>UMB D3 Core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 Formulation Laboratory  Steve Hoag, PhD (shoag@rx.umaryland.edu; 410-706-6865)</vt:lpstr>
      <vt:lpstr>Drug Formulation Laboratory: Example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Bioequivalence Standard  To pass, must fall within the goalposts of 80-125%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BioEquivalence in Epilepsy Patients (BEEP) study (i.e. “BEEP1”)</vt:lpstr>
      <vt:lpstr>PowerPoint Presentation</vt:lpstr>
      <vt:lpstr>BEEP2b Methods</vt:lpstr>
      <vt:lpstr>Completed BEEP2b patients</vt:lpstr>
      <vt:lpstr>Completed BEEP2b patients</vt:lpstr>
      <vt:lpstr>Pharmacokinetic similarity assessment</vt:lpstr>
      <vt:lpstr>PowerPoint Presentation</vt:lpstr>
      <vt:lpstr>In vitro testing</vt:lpstr>
      <vt:lpstr>PowerPoint Presentation</vt:lpstr>
      <vt:lpstr>PowerPoint Presentation</vt:lpstr>
      <vt:lpstr>Confidence intervals and within subject variabilities</vt:lpstr>
      <vt:lpstr>Average PK profiles</vt:lpstr>
      <vt:lpstr>Average PK profiles</vt:lpstr>
      <vt:lpstr>Notable adverse events</vt:lpstr>
      <vt:lpstr>Notable adverse events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UMB Institute for  Clinical &amp; Translational Research</dc:title>
  <dc:creator>Harbeson, Samantha</dc:creator>
  <cp:lastModifiedBy>Shapiro, Paul</cp:lastModifiedBy>
  <cp:revision>103</cp:revision>
  <dcterms:created xsi:type="dcterms:W3CDTF">2019-01-09T19:08:06Z</dcterms:created>
  <dcterms:modified xsi:type="dcterms:W3CDTF">2020-10-12T16:07:49Z</dcterms:modified>
</cp:coreProperties>
</file>