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57" r:id="rId3"/>
    <p:sldId id="542" r:id="rId4"/>
    <p:sldId id="460" r:id="rId5"/>
    <p:sldId id="459" r:id="rId6"/>
    <p:sldId id="458" r:id="rId7"/>
    <p:sldId id="463" r:id="rId8"/>
    <p:sldId id="465" r:id="rId9"/>
    <p:sldId id="543" r:id="rId10"/>
    <p:sldId id="464" r:id="rId11"/>
    <p:sldId id="466" r:id="rId12"/>
    <p:sldId id="544" r:id="rId13"/>
    <p:sldId id="532" r:id="rId14"/>
    <p:sldId id="491" r:id="rId15"/>
    <p:sldId id="510" r:id="rId16"/>
    <p:sldId id="490" r:id="rId17"/>
    <p:sldId id="533" r:id="rId18"/>
    <p:sldId id="534" r:id="rId19"/>
    <p:sldId id="492" r:id="rId20"/>
    <p:sldId id="493" r:id="rId21"/>
    <p:sldId id="497" r:id="rId22"/>
    <p:sldId id="494" r:id="rId23"/>
    <p:sldId id="535" r:id="rId24"/>
    <p:sldId id="536" r:id="rId25"/>
    <p:sldId id="500" r:id="rId26"/>
    <p:sldId id="483" r:id="rId27"/>
    <p:sldId id="513" r:id="rId28"/>
    <p:sldId id="514" r:id="rId29"/>
    <p:sldId id="537" r:id="rId30"/>
    <p:sldId id="495" r:id="rId31"/>
    <p:sldId id="515" r:id="rId32"/>
    <p:sldId id="523" r:id="rId33"/>
    <p:sldId id="516" r:id="rId34"/>
    <p:sldId id="517" r:id="rId35"/>
    <p:sldId id="519" r:id="rId36"/>
    <p:sldId id="520" r:id="rId37"/>
    <p:sldId id="518" r:id="rId38"/>
    <p:sldId id="521" r:id="rId39"/>
    <p:sldId id="522" r:id="rId40"/>
    <p:sldId id="461" r:id="rId41"/>
    <p:sldId id="498" r:id="rId42"/>
    <p:sldId id="501" r:id="rId43"/>
    <p:sldId id="531" r:id="rId44"/>
    <p:sldId id="538" r:id="rId45"/>
    <p:sldId id="539" r:id="rId46"/>
    <p:sldId id="541" r:id="rId47"/>
    <p:sldId id="527" r:id="rId48"/>
    <p:sldId id="540" r:id="rId49"/>
    <p:sldId id="525" r:id="rId50"/>
    <p:sldId id="528" r:id="rId51"/>
    <p:sldId id="529" r:id="rId52"/>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B2CC"/>
    <a:srgbClr val="4DC5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19" autoAdjust="0"/>
    <p:restoredTop sz="84088" autoAdjust="0"/>
  </p:normalViewPr>
  <p:slideViewPr>
    <p:cSldViewPr snapToGrid="0" snapToObjects="1">
      <p:cViewPr varScale="1">
        <p:scale>
          <a:sx n="68" d="100"/>
          <a:sy n="68" d="100"/>
        </p:scale>
        <p:origin x="1824"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60B63847-5CB7-40EC-A23B-704F3290DF8F}" type="datetimeFigureOut">
              <a:rPr lang="en-US" smtClean="0"/>
              <a:t>4/14/2020</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87C961B-8E1C-4223-BF20-D70E0ED98CC6}" type="slidenum">
              <a:rPr lang="en-US" smtClean="0"/>
              <a:t>‹#›</a:t>
            </a:fld>
            <a:endParaRPr lang="en-US"/>
          </a:p>
        </p:txBody>
      </p:sp>
    </p:spTree>
    <p:extLst>
      <p:ext uri="{BB962C8B-B14F-4D97-AF65-F5344CB8AC3E}">
        <p14:creationId xmlns:p14="http://schemas.microsoft.com/office/powerpoint/2010/main" val="118251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Honor to be here, thank you for that kind introduction</a:t>
            </a:r>
          </a:p>
        </p:txBody>
      </p:sp>
      <p:sp>
        <p:nvSpPr>
          <p:cNvPr id="4" name="Slide Number Placeholder 3"/>
          <p:cNvSpPr>
            <a:spLocks noGrp="1"/>
          </p:cNvSpPr>
          <p:nvPr>
            <p:ph type="sldNum" sz="quarter" idx="5"/>
          </p:nvPr>
        </p:nvSpPr>
        <p:spPr/>
        <p:txBody>
          <a:bodyPr/>
          <a:lstStyle/>
          <a:p>
            <a:fld id="{587C961B-8E1C-4223-BF20-D70E0ED98CC6}" type="slidenum">
              <a:rPr lang="en-US" smtClean="0"/>
              <a:t>1</a:t>
            </a:fld>
            <a:endParaRPr lang="en-US"/>
          </a:p>
        </p:txBody>
      </p:sp>
    </p:spTree>
    <p:extLst>
      <p:ext uri="{BB962C8B-B14F-4D97-AF65-F5344CB8AC3E}">
        <p14:creationId xmlns:p14="http://schemas.microsoft.com/office/powerpoint/2010/main" val="1380826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that aren’t compelling:</a:t>
            </a:r>
          </a:p>
          <a:p>
            <a:pPr marL="171450" indent="-171450">
              <a:buFont typeface="Arial" panose="020B0604020202020204" pitchFamily="34" charset="0"/>
              <a:buChar char="•"/>
            </a:pPr>
            <a:r>
              <a:rPr lang="en-US" dirty="0"/>
              <a:t>We could just text our patients appointment information, but it would be fun to build an app since we work with so many teenagers</a:t>
            </a:r>
          </a:p>
          <a:p>
            <a:pPr marL="171450" indent="-171450">
              <a:buFont typeface="Arial" panose="020B0604020202020204" pitchFamily="34" charset="0"/>
              <a:buChar char="•"/>
            </a:pPr>
            <a:r>
              <a:rPr lang="en-US" dirty="0"/>
              <a:t>Well-managed rare diseases – standard practice pretty good and not enough cases to produce cost savings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13</a:t>
            </a:fld>
            <a:endParaRPr lang="en-US"/>
          </a:p>
        </p:txBody>
      </p:sp>
    </p:spTree>
    <p:extLst>
      <p:ext uri="{BB962C8B-B14F-4D97-AF65-F5344CB8AC3E}">
        <p14:creationId xmlns:p14="http://schemas.microsoft.com/office/powerpoint/2010/main" val="38478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14</a:t>
            </a:fld>
            <a:endParaRPr lang="en-US"/>
          </a:p>
        </p:txBody>
      </p:sp>
    </p:spTree>
    <p:extLst>
      <p:ext uri="{BB962C8B-B14F-4D97-AF65-F5344CB8AC3E}">
        <p14:creationId xmlns:p14="http://schemas.microsoft.com/office/powerpoint/2010/main" val="334177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15</a:t>
            </a:fld>
            <a:endParaRPr lang="en-US"/>
          </a:p>
        </p:txBody>
      </p:sp>
    </p:spTree>
    <p:extLst>
      <p:ext uri="{BB962C8B-B14F-4D97-AF65-F5344CB8AC3E}">
        <p14:creationId xmlns:p14="http://schemas.microsoft.com/office/powerpoint/2010/main" val="398983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“Early recognition and treatment of CD may help prevent the development of adult-onset disorders.” </a:t>
            </a:r>
            <a:r>
              <a:rPr lang="en-US" sz="1200" b="0" i="0" kern="1200" dirty="0" err="1">
                <a:solidFill>
                  <a:schemeClr val="tx1"/>
                </a:solidFill>
                <a:effectLst/>
                <a:latin typeface="+mn-lt"/>
                <a:ea typeface="+mn-ea"/>
                <a:cs typeface="+mn-cs"/>
              </a:rPr>
              <a:t>Morcillo</a:t>
            </a:r>
            <a:r>
              <a:rPr lang="en-US" sz="1200" b="0" i="0" kern="1200" baseline="0">
                <a:solidFill>
                  <a:schemeClr val="tx1"/>
                </a:solidFill>
                <a:effectLst/>
                <a:latin typeface="+mn-lt"/>
                <a:ea typeface="+mn-ea"/>
                <a:cs typeface="+mn-cs"/>
              </a:rPr>
              <a:t> et al.</a:t>
            </a:r>
            <a:endParaRPr lang="en-US"/>
          </a:p>
        </p:txBody>
      </p:sp>
      <p:sp>
        <p:nvSpPr>
          <p:cNvPr id="4" name="Slide Number Placeholder 3"/>
          <p:cNvSpPr>
            <a:spLocks noGrp="1"/>
          </p:cNvSpPr>
          <p:nvPr>
            <p:ph type="sldNum" sz="quarter" idx="10"/>
          </p:nvPr>
        </p:nvSpPr>
        <p:spPr/>
        <p:txBody>
          <a:bodyPr/>
          <a:lstStyle/>
          <a:p>
            <a:fld id="{27EE7D52-AA52-944C-920B-18330DA3A5CC}" type="slidenum">
              <a:rPr lang="en-US" smtClean="0"/>
              <a:t>16</a:t>
            </a:fld>
            <a:endParaRPr lang="en-US"/>
          </a:p>
        </p:txBody>
      </p:sp>
    </p:spTree>
    <p:extLst>
      <p:ext uri="{BB962C8B-B14F-4D97-AF65-F5344CB8AC3E}">
        <p14:creationId xmlns:p14="http://schemas.microsoft.com/office/powerpoint/2010/main" val="222010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that aren’t compelling:</a:t>
            </a:r>
          </a:p>
          <a:p>
            <a:pPr marL="171450" indent="-171450">
              <a:buFont typeface="Arial" panose="020B0604020202020204" pitchFamily="34" charset="0"/>
              <a:buChar char="•"/>
            </a:pPr>
            <a:r>
              <a:rPr lang="en-US" dirty="0"/>
              <a:t>We could just text our patients appointment information, but it would be fun to build an app since we work with so many teenagers</a:t>
            </a:r>
          </a:p>
          <a:p>
            <a:pPr marL="171450" indent="-171450">
              <a:buFont typeface="Arial" panose="020B0604020202020204" pitchFamily="34" charset="0"/>
              <a:buChar char="•"/>
            </a:pPr>
            <a:r>
              <a:rPr lang="en-US" dirty="0"/>
              <a:t>Well-managed rare diseases – standard practice pretty good and not enough cases to produce cost savings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17</a:t>
            </a:fld>
            <a:endParaRPr lang="en-US"/>
          </a:p>
        </p:txBody>
      </p:sp>
    </p:spTree>
    <p:extLst>
      <p:ext uri="{BB962C8B-B14F-4D97-AF65-F5344CB8AC3E}">
        <p14:creationId xmlns:p14="http://schemas.microsoft.com/office/powerpoint/2010/main" val="1299129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Example: Proposing an online portal that will allow teachers to talk asynchronously to pediatricians about asthmatic children; is there any evidence that increased pediatrician-teacher communication enhances outcomes for children with asthma?</a:t>
            </a:r>
          </a:p>
        </p:txBody>
      </p:sp>
      <p:sp>
        <p:nvSpPr>
          <p:cNvPr id="4" name="Slide Number Placeholder 3"/>
          <p:cNvSpPr>
            <a:spLocks noGrp="1"/>
          </p:cNvSpPr>
          <p:nvPr>
            <p:ph type="sldNum" sz="quarter" idx="5"/>
          </p:nvPr>
        </p:nvSpPr>
        <p:spPr/>
        <p:txBody>
          <a:bodyPr/>
          <a:lstStyle/>
          <a:p>
            <a:fld id="{587C961B-8E1C-4223-BF20-D70E0ED98CC6}" type="slidenum">
              <a:rPr lang="en-US" smtClean="0"/>
              <a:t>18</a:t>
            </a:fld>
            <a:endParaRPr lang="en-US"/>
          </a:p>
        </p:txBody>
      </p:sp>
    </p:spTree>
    <p:extLst>
      <p:ext uri="{BB962C8B-B14F-4D97-AF65-F5344CB8AC3E}">
        <p14:creationId xmlns:p14="http://schemas.microsoft.com/office/powerpoint/2010/main" val="1791653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19</a:t>
            </a:fld>
            <a:endParaRPr lang="en-US"/>
          </a:p>
        </p:txBody>
      </p:sp>
    </p:spTree>
    <p:extLst>
      <p:ext uri="{BB962C8B-B14F-4D97-AF65-F5344CB8AC3E}">
        <p14:creationId xmlns:p14="http://schemas.microsoft.com/office/powerpoint/2010/main" val="527915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20</a:t>
            </a:fld>
            <a:endParaRPr lang="en-US"/>
          </a:p>
        </p:txBody>
      </p:sp>
    </p:spTree>
    <p:extLst>
      <p:ext uri="{BB962C8B-B14F-4D97-AF65-F5344CB8AC3E}">
        <p14:creationId xmlns:p14="http://schemas.microsoft.com/office/powerpoint/2010/main" val="998874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21</a:t>
            </a:fld>
            <a:endParaRPr lang="en-US"/>
          </a:p>
        </p:txBody>
      </p:sp>
    </p:spTree>
    <p:extLst>
      <p:ext uri="{BB962C8B-B14F-4D97-AF65-F5344CB8AC3E}">
        <p14:creationId xmlns:p14="http://schemas.microsoft.com/office/powerpoint/2010/main" val="345948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22</a:t>
            </a:fld>
            <a:endParaRPr lang="en-US"/>
          </a:p>
        </p:txBody>
      </p:sp>
    </p:spTree>
    <p:extLst>
      <p:ext uri="{BB962C8B-B14F-4D97-AF65-F5344CB8AC3E}">
        <p14:creationId xmlns:p14="http://schemas.microsoft.com/office/powerpoint/2010/main" val="297967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begin…</a:t>
            </a:r>
          </a:p>
        </p:txBody>
      </p:sp>
      <p:sp>
        <p:nvSpPr>
          <p:cNvPr id="4" name="Slide Number Placeholder 3"/>
          <p:cNvSpPr>
            <a:spLocks noGrp="1"/>
          </p:cNvSpPr>
          <p:nvPr>
            <p:ph type="sldNum" sz="quarter" idx="5"/>
          </p:nvPr>
        </p:nvSpPr>
        <p:spPr/>
        <p:txBody>
          <a:bodyPr/>
          <a:lstStyle/>
          <a:p>
            <a:fld id="{587C961B-8E1C-4223-BF20-D70E0ED98CC6}" type="slidenum">
              <a:rPr lang="en-US" smtClean="0"/>
              <a:t>2</a:t>
            </a:fld>
            <a:endParaRPr lang="en-US"/>
          </a:p>
        </p:txBody>
      </p:sp>
    </p:spTree>
    <p:extLst>
      <p:ext uri="{BB962C8B-B14F-4D97-AF65-F5344CB8AC3E}">
        <p14:creationId xmlns:p14="http://schemas.microsoft.com/office/powerpoint/2010/main" val="683815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Example: Proposing an online portal that will allow teachers to talk asynchronously to pediatricians about asthmatic children; is there any evidence that increased pediatrician-teacher communication enhances outcomes for children with asthma?</a:t>
            </a:r>
          </a:p>
        </p:txBody>
      </p:sp>
      <p:sp>
        <p:nvSpPr>
          <p:cNvPr id="4" name="Slide Number Placeholder 3"/>
          <p:cNvSpPr>
            <a:spLocks noGrp="1"/>
          </p:cNvSpPr>
          <p:nvPr>
            <p:ph type="sldNum" sz="quarter" idx="5"/>
          </p:nvPr>
        </p:nvSpPr>
        <p:spPr/>
        <p:txBody>
          <a:bodyPr/>
          <a:lstStyle/>
          <a:p>
            <a:fld id="{587C961B-8E1C-4223-BF20-D70E0ED98CC6}" type="slidenum">
              <a:rPr lang="en-US" smtClean="0"/>
              <a:t>23</a:t>
            </a:fld>
            <a:endParaRPr lang="en-US"/>
          </a:p>
        </p:txBody>
      </p:sp>
    </p:spTree>
    <p:extLst>
      <p:ext uri="{BB962C8B-B14F-4D97-AF65-F5344CB8AC3E}">
        <p14:creationId xmlns:p14="http://schemas.microsoft.com/office/powerpoint/2010/main" val="1697828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Amazing how many people skip this step</a:t>
            </a:r>
          </a:p>
          <a:p>
            <a:pPr marL="0" indent="0">
              <a:buFont typeface="Arial" panose="020B0604020202020204" pitchFamily="34" charset="0"/>
              <a:buNone/>
            </a:pPr>
            <a:r>
              <a:rPr lang="en-US" dirty="0"/>
              <a:t>How many apps do you have on your phone right now? Would you download one for your dentist? What about for your gastroenterologist, so you can remember your once every 10 years colorectal cancer screening?</a:t>
            </a:r>
          </a:p>
          <a:p>
            <a:pPr marL="0" indent="0">
              <a:buFont typeface="Arial" panose="020B0604020202020204" pitchFamily="34" charset="0"/>
              <a:buNone/>
            </a:pPr>
            <a:r>
              <a:rPr lang="en-US" dirty="0"/>
              <a:t>Hard to compete with the Amazon marketplaces of the world</a:t>
            </a:r>
          </a:p>
          <a:p>
            <a:pPr marL="0" indent="0">
              <a:buFont typeface="Arial" panose="020B0604020202020204" pitchFamily="34" charset="0"/>
              <a:buNone/>
            </a:pPr>
            <a:r>
              <a:rPr lang="en-US" dirty="0"/>
              <a:t>Sometimes someone at a different point in the chain is actually a BETTER target user (sometimes NOT the patient)</a:t>
            </a:r>
          </a:p>
        </p:txBody>
      </p:sp>
      <p:sp>
        <p:nvSpPr>
          <p:cNvPr id="4" name="Slide Number Placeholder 3"/>
          <p:cNvSpPr>
            <a:spLocks noGrp="1"/>
          </p:cNvSpPr>
          <p:nvPr>
            <p:ph type="sldNum" sz="quarter" idx="5"/>
          </p:nvPr>
        </p:nvSpPr>
        <p:spPr/>
        <p:txBody>
          <a:bodyPr/>
          <a:lstStyle/>
          <a:p>
            <a:fld id="{587C961B-8E1C-4223-BF20-D70E0ED98CC6}" type="slidenum">
              <a:rPr lang="en-US" smtClean="0"/>
              <a:t>24</a:t>
            </a:fld>
            <a:endParaRPr lang="en-US"/>
          </a:p>
        </p:txBody>
      </p:sp>
    </p:spTree>
    <p:extLst>
      <p:ext uri="{BB962C8B-B14F-4D97-AF65-F5344CB8AC3E}">
        <p14:creationId xmlns:p14="http://schemas.microsoft.com/office/powerpoint/2010/main" val="1996256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25</a:t>
            </a:fld>
            <a:endParaRPr lang="en-US"/>
          </a:p>
        </p:txBody>
      </p:sp>
    </p:spTree>
    <p:extLst>
      <p:ext uri="{BB962C8B-B14F-4D97-AF65-F5344CB8AC3E}">
        <p14:creationId xmlns:p14="http://schemas.microsoft.com/office/powerpoint/2010/main" val="4214342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26</a:t>
            </a:fld>
            <a:endParaRPr lang="en-US"/>
          </a:p>
        </p:txBody>
      </p:sp>
    </p:spTree>
    <p:extLst>
      <p:ext uri="{BB962C8B-B14F-4D97-AF65-F5344CB8AC3E}">
        <p14:creationId xmlns:p14="http://schemas.microsoft.com/office/powerpoint/2010/main" val="4063393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27</a:t>
            </a:fld>
            <a:endParaRPr lang="en-US"/>
          </a:p>
        </p:txBody>
      </p:sp>
    </p:spTree>
    <p:extLst>
      <p:ext uri="{BB962C8B-B14F-4D97-AF65-F5344CB8AC3E}">
        <p14:creationId xmlns:p14="http://schemas.microsoft.com/office/powerpoint/2010/main" val="4104195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28</a:t>
            </a:fld>
            <a:endParaRPr lang="en-US"/>
          </a:p>
        </p:txBody>
      </p:sp>
    </p:spTree>
    <p:extLst>
      <p:ext uri="{BB962C8B-B14F-4D97-AF65-F5344CB8AC3E}">
        <p14:creationId xmlns:p14="http://schemas.microsoft.com/office/powerpoint/2010/main" val="3685544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Amazing how many people skip this step</a:t>
            </a:r>
          </a:p>
          <a:p>
            <a:pPr marL="0" indent="0">
              <a:buFont typeface="Arial" panose="020B0604020202020204" pitchFamily="34" charset="0"/>
              <a:buNone/>
            </a:pPr>
            <a:r>
              <a:rPr lang="en-US" dirty="0"/>
              <a:t>How many apps do you have on your phone right now? Would you download one for your dentist? What about for your gastroenterologist, so you can remember your once every 10 years colorectal cancer screening?</a:t>
            </a:r>
          </a:p>
        </p:txBody>
      </p:sp>
      <p:sp>
        <p:nvSpPr>
          <p:cNvPr id="4" name="Slide Number Placeholder 3"/>
          <p:cNvSpPr>
            <a:spLocks noGrp="1"/>
          </p:cNvSpPr>
          <p:nvPr>
            <p:ph type="sldNum" sz="quarter" idx="5"/>
          </p:nvPr>
        </p:nvSpPr>
        <p:spPr/>
        <p:txBody>
          <a:bodyPr/>
          <a:lstStyle/>
          <a:p>
            <a:fld id="{587C961B-8E1C-4223-BF20-D70E0ED98CC6}" type="slidenum">
              <a:rPr lang="en-US" smtClean="0"/>
              <a:t>29</a:t>
            </a:fld>
            <a:endParaRPr lang="en-US"/>
          </a:p>
        </p:txBody>
      </p:sp>
    </p:spTree>
    <p:extLst>
      <p:ext uri="{BB962C8B-B14F-4D97-AF65-F5344CB8AC3E}">
        <p14:creationId xmlns:p14="http://schemas.microsoft.com/office/powerpoint/2010/main" val="1461417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30</a:t>
            </a:fld>
            <a:endParaRPr lang="en-US"/>
          </a:p>
        </p:txBody>
      </p:sp>
    </p:spTree>
    <p:extLst>
      <p:ext uri="{BB962C8B-B14F-4D97-AF65-F5344CB8AC3E}">
        <p14:creationId xmlns:p14="http://schemas.microsoft.com/office/powerpoint/2010/main" val="3096167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854075" y="744538"/>
            <a:ext cx="4960938"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66909" y="4715153"/>
            <a:ext cx="5335270" cy="4466987"/>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93144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32</a:t>
            </a:fld>
            <a:endParaRPr lang="en-US"/>
          </a:p>
        </p:txBody>
      </p:sp>
    </p:spTree>
    <p:extLst>
      <p:ext uri="{BB962C8B-B14F-4D97-AF65-F5344CB8AC3E}">
        <p14:creationId xmlns:p14="http://schemas.microsoft.com/office/powerpoint/2010/main" val="268940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Self-introduction: I’m a child-clinical psychologist, trained primarily in family therapy and now a full time researcher. I don’t particularly love technology; I’ll tell you the story of how I find myself in this world a little later, when I tell the story about my particular project for conduct problems…</a:t>
            </a:r>
          </a:p>
          <a:p>
            <a:endParaRPr lang="en-US" dirty="0"/>
          </a:p>
          <a:p>
            <a:r>
              <a:rPr lang="en-US" dirty="0"/>
              <a:t>…but first, I’d like to orient you to this field a bit more broadly</a:t>
            </a:r>
          </a:p>
          <a:p>
            <a:endParaRPr lang="en-US" dirty="0"/>
          </a:p>
          <a:p>
            <a:r>
              <a:rPr lang="en-US" dirty="0"/>
              <a:t>And after you hear my story hopefully you’ll have a few take-aways for some key considerations if you’re doing this work to make sure you get it right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4</a:t>
            </a:fld>
            <a:endParaRPr lang="en-US"/>
          </a:p>
        </p:txBody>
      </p:sp>
    </p:spTree>
    <p:extLst>
      <p:ext uri="{BB962C8B-B14F-4D97-AF65-F5344CB8AC3E}">
        <p14:creationId xmlns:p14="http://schemas.microsoft.com/office/powerpoint/2010/main" val="2777165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33</a:t>
            </a:fld>
            <a:endParaRPr lang="en-US"/>
          </a:p>
        </p:txBody>
      </p:sp>
    </p:spTree>
    <p:extLst>
      <p:ext uri="{BB962C8B-B14F-4D97-AF65-F5344CB8AC3E}">
        <p14:creationId xmlns:p14="http://schemas.microsoft.com/office/powerpoint/2010/main" val="14314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34</a:t>
            </a:fld>
            <a:endParaRPr lang="en-US"/>
          </a:p>
        </p:txBody>
      </p:sp>
    </p:spTree>
    <p:extLst>
      <p:ext uri="{BB962C8B-B14F-4D97-AF65-F5344CB8AC3E}">
        <p14:creationId xmlns:p14="http://schemas.microsoft.com/office/powerpoint/2010/main" val="207768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35</a:t>
            </a:fld>
            <a:endParaRPr lang="en-US"/>
          </a:p>
        </p:txBody>
      </p:sp>
    </p:spTree>
    <p:extLst>
      <p:ext uri="{BB962C8B-B14F-4D97-AF65-F5344CB8AC3E}">
        <p14:creationId xmlns:p14="http://schemas.microsoft.com/office/powerpoint/2010/main" val="774775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36</a:t>
            </a:fld>
            <a:endParaRPr lang="en-US"/>
          </a:p>
        </p:txBody>
      </p:sp>
    </p:spTree>
    <p:extLst>
      <p:ext uri="{BB962C8B-B14F-4D97-AF65-F5344CB8AC3E}">
        <p14:creationId xmlns:p14="http://schemas.microsoft.com/office/powerpoint/2010/main" val="443630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37</a:t>
            </a:fld>
            <a:endParaRPr lang="en-US"/>
          </a:p>
        </p:txBody>
      </p:sp>
    </p:spTree>
    <p:extLst>
      <p:ext uri="{BB962C8B-B14F-4D97-AF65-F5344CB8AC3E}">
        <p14:creationId xmlns:p14="http://schemas.microsoft.com/office/powerpoint/2010/main" val="4053474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38</a:t>
            </a:fld>
            <a:endParaRPr lang="en-US"/>
          </a:p>
        </p:txBody>
      </p:sp>
    </p:spTree>
    <p:extLst>
      <p:ext uri="{BB962C8B-B14F-4D97-AF65-F5344CB8AC3E}">
        <p14:creationId xmlns:p14="http://schemas.microsoft.com/office/powerpoint/2010/main" val="2066535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39</a:t>
            </a:fld>
            <a:endParaRPr lang="en-US"/>
          </a:p>
        </p:txBody>
      </p:sp>
    </p:spTree>
    <p:extLst>
      <p:ext uri="{BB962C8B-B14F-4D97-AF65-F5344CB8AC3E}">
        <p14:creationId xmlns:p14="http://schemas.microsoft.com/office/powerpoint/2010/main" val="1741866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E7D52-AA52-944C-920B-18330DA3A5CC}" type="slidenum">
              <a:rPr lang="en-US" smtClean="0"/>
              <a:t>40</a:t>
            </a:fld>
            <a:endParaRPr lang="en-US"/>
          </a:p>
        </p:txBody>
      </p:sp>
    </p:spTree>
    <p:extLst>
      <p:ext uri="{BB962C8B-B14F-4D97-AF65-F5344CB8AC3E}">
        <p14:creationId xmlns:p14="http://schemas.microsoft.com/office/powerpoint/2010/main" val="3593416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41</a:t>
            </a:fld>
            <a:endParaRPr lang="en-US"/>
          </a:p>
        </p:txBody>
      </p:sp>
    </p:spTree>
    <p:extLst>
      <p:ext uri="{BB962C8B-B14F-4D97-AF65-F5344CB8AC3E}">
        <p14:creationId xmlns:p14="http://schemas.microsoft.com/office/powerpoint/2010/main" val="4259975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Hartford,</a:t>
            </a:r>
            <a:r>
              <a:rPr lang="en-US" baseline="0" dirty="0"/>
              <a:t> Seattle, Washington DC, New York City</a:t>
            </a:r>
            <a:endParaRPr lang="en-US" dirty="0"/>
          </a:p>
        </p:txBody>
      </p:sp>
      <p:sp>
        <p:nvSpPr>
          <p:cNvPr id="4" name="Slide Number Placeholder 3"/>
          <p:cNvSpPr>
            <a:spLocks noGrp="1"/>
          </p:cNvSpPr>
          <p:nvPr>
            <p:ph type="sldNum" sz="quarter" idx="10"/>
          </p:nvPr>
        </p:nvSpPr>
        <p:spPr/>
        <p:txBody>
          <a:bodyPr/>
          <a:lstStyle/>
          <a:p>
            <a:fld id="{27EE7D52-AA52-944C-920B-18330DA3A5CC}" type="slidenum">
              <a:rPr lang="en-US" smtClean="0"/>
              <a:t>42</a:t>
            </a:fld>
            <a:endParaRPr lang="en-US"/>
          </a:p>
        </p:txBody>
      </p:sp>
    </p:spTree>
    <p:extLst>
      <p:ext uri="{BB962C8B-B14F-4D97-AF65-F5344CB8AC3E}">
        <p14:creationId xmlns:p14="http://schemas.microsoft.com/office/powerpoint/2010/main" val="406409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5</a:t>
            </a:fld>
            <a:endParaRPr lang="en-US"/>
          </a:p>
        </p:txBody>
      </p:sp>
    </p:spTree>
    <p:extLst>
      <p:ext uri="{BB962C8B-B14F-4D97-AF65-F5344CB8AC3E}">
        <p14:creationId xmlns:p14="http://schemas.microsoft.com/office/powerpoint/2010/main" val="360594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43</a:t>
            </a:fld>
            <a:endParaRPr lang="en-US"/>
          </a:p>
        </p:txBody>
      </p:sp>
    </p:spTree>
    <p:extLst>
      <p:ext uri="{BB962C8B-B14F-4D97-AF65-F5344CB8AC3E}">
        <p14:creationId xmlns:p14="http://schemas.microsoft.com/office/powerpoint/2010/main" val="3978097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44</a:t>
            </a:fld>
            <a:endParaRPr lang="en-US"/>
          </a:p>
        </p:txBody>
      </p:sp>
    </p:spTree>
    <p:extLst>
      <p:ext uri="{BB962C8B-B14F-4D97-AF65-F5344CB8AC3E}">
        <p14:creationId xmlns:p14="http://schemas.microsoft.com/office/powerpoint/2010/main" val="2318705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Relates back to user desire; health care technologies are much less slick that products we are used to</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My thing may be too big or too small – advantage of iKinnect is that its “model-agnostic”</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45</a:t>
            </a:fld>
            <a:endParaRPr lang="en-US"/>
          </a:p>
        </p:txBody>
      </p:sp>
    </p:spTree>
    <p:extLst>
      <p:ext uri="{BB962C8B-B14F-4D97-AF65-F5344CB8AC3E}">
        <p14:creationId xmlns:p14="http://schemas.microsoft.com/office/powerpoint/2010/main" val="1574705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46</a:t>
            </a:fld>
            <a:endParaRPr lang="en-US"/>
          </a:p>
        </p:txBody>
      </p:sp>
    </p:spTree>
    <p:extLst>
      <p:ext uri="{BB962C8B-B14F-4D97-AF65-F5344CB8AC3E}">
        <p14:creationId xmlns:p14="http://schemas.microsoft.com/office/powerpoint/2010/main" val="2752975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47</a:t>
            </a:fld>
            <a:endParaRPr lang="en-US"/>
          </a:p>
        </p:txBody>
      </p:sp>
    </p:spTree>
    <p:extLst>
      <p:ext uri="{BB962C8B-B14F-4D97-AF65-F5344CB8AC3E}">
        <p14:creationId xmlns:p14="http://schemas.microsoft.com/office/powerpoint/2010/main" val="117604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48</a:t>
            </a:fld>
            <a:endParaRPr lang="en-US"/>
          </a:p>
        </p:txBody>
      </p:sp>
    </p:spTree>
    <p:extLst>
      <p:ext uri="{BB962C8B-B14F-4D97-AF65-F5344CB8AC3E}">
        <p14:creationId xmlns:p14="http://schemas.microsoft.com/office/powerpoint/2010/main" val="1386905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49</a:t>
            </a:fld>
            <a:endParaRPr lang="en-US"/>
          </a:p>
        </p:txBody>
      </p:sp>
    </p:spTree>
    <p:extLst>
      <p:ext uri="{BB962C8B-B14F-4D97-AF65-F5344CB8AC3E}">
        <p14:creationId xmlns:p14="http://schemas.microsoft.com/office/powerpoint/2010/main" val="2843791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50</a:t>
            </a:fld>
            <a:endParaRPr lang="en-US"/>
          </a:p>
        </p:txBody>
      </p:sp>
    </p:spTree>
    <p:extLst>
      <p:ext uri="{BB962C8B-B14F-4D97-AF65-F5344CB8AC3E}">
        <p14:creationId xmlns:p14="http://schemas.microsoft.com/office/powerpoint/2010/main" val="38876546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51</a:t>
            </a:fld>
            <a:endParaRPr lang="en-US"/>
          </a:p>
        </p:txBody>
      </p:sp>
    </p:spTree>
    <p:extLst>
      <p:ext uri="{BB962C8B-B14F-4D97-AF65-F5344CB8AC3E}">
        <p14:creationId xmlns:p14="http://schemas.microsoft.com/office/powerpoint/2010/main" val="3402299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6125"/>
            <a:ext cx="4962525" cy="3722688"/>
          </a:xfrm>
        </p:spPr>
      </p:sp>
      <p:sp>
        <p:nvSpPr>
          <p:cNvPr id="3" name="Notes Placeholder 2"/>
          <p:cNvSpPr>
            <a:spLocks noGrp="1"/>
          </p:cNvSpPr>
          <p:nvPr>
            <p:ph type="body" idx="1"/>
          </p:nvPr>
        </p:nvSpPr>
        <p:spPr/>
        <p:txBody>
          <a:bodyPr/>
          <a:lstStyle/>
          <a:p>
            <a:r>
              <a:rPr lang="en-US" dirty="0"/>
              <a:t>Obviously, this has become the new normal – here to stay</a:t>
            </a:r>
          </a:p>
          <a:p>
            <a:endParaRPr lang="en-US" dirty="0"/>
          </a:p>
          <a:p>
            <a:r>
              <a:rPr lang="en-US" dirty="0"/>
              <a:t>Teen phones: Up from 73% in 2015</a:t>
            </a:r>
          </a:p>
          <a:p>
            <a:endParaRPr lang="en-US" dirty="0"/>
          </a:p>
          <a:p>
            <a:r>
              <a:rPr lang="en-US" dirty="0"/>
              <a:t>Pew: “Now ubiquitous”</a:t>
            </a:r>
          </a:p>
          <a:p>
            <a:endParaRPr lang="en-US" dirty="0"/>
          </a:p>
          <a:p>
            <a:r>
              <a:rPr lang="en-US" dirty="0"/>
              <a:t>Today’s teens are tomorrow’s adults</a:t>
            </a:r>
          </a:p>
          <a:p>
            <a:r>
              <a:rPr lang="en-US" dirty="0"/>
              <a:t>A full generation who has never NOT had technology / smartphones</a:t>
            </a:r>
          </a:p>
          <a:p>
            <a:endParaRPr lang="en-US" dirty="0"/>
          </a:p>
        </p:txBody>
      </p:sp>
      <p:sp>
        <p:nvSpPr>
          <p:cNvPr id="4" name="Slide Number Placeholder 3"/>
          <p:cNvSpPr>
            <a:spLocks noGrp="1"/>
          </p:cNvSpPr>
          <p:nvPr>
            <p:ph type="sldNum" sz="quarter" idx="10"/>
          </p:nvPr>
        </p:nvSpPr>
        <p:spPr/>
        <p:txBody>
          <a:bodyPr/>
          <a:lstStyle/>
          <a:p>
            <a:fld id="{27EE7D52-AA52-944C-920B-18330DA3A5CC}"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661856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always saw the potential for digital tech to help behavioral health outcomes…</a:t>
            </a:r>
          </a:p>
          <a:p>
            <a:endParaRPr lang="en-US" dirty="0"/>
          </a:p>
          <a:p>
            <a:r>
              <a:rPr lang="en-US" dirty="0"/>
              <a:t>Low cost</a:t>
            </a:r>
          </a:p>
          <a:p>
            <a:r>
              <a:rPr lang="en-US" dirty="0"/>
              <a:t>Scalable</a:t>
            </a:r>
          </a:p>
          <a:p>
            <a:r>
              <a:rPr lang="en-US" dirty="0"/>
              <a:t>Wider reach</a:t>
            </a:r>
          </a:p>
          <a:p>
            <a:endParaRPr lang="en-US" dirty="0"/>
          </a:p>
          <a:p>
            <a:r>
              <a:rPr lang="en-US" dirty="0"/>
              <a:t>… but the more I do this work and reflect on it, its potentially even more critical than that: it may very well be what the next generation of mental health care consumers EXPECT and DEMAND, such that if we DON’T have at least some tools for incorporating this stuff into our clinical work we may become obsolete.</a:t>
            </a:r>
          </a:p>
        </p:txBody>
      </p:sp>
      <p:sp>
        <p:nvSpPr>
          <p:cNvPr id="4" name="Slide Number Placeholder 3"/>
          <p:cNvSpPr>
            <a:spLocks noGrp="1"/>
          </p:cNvSpPr>
          <p:nvPr>
            <p:ph type="sldNum" sz="quarter" idx="5"/>
          </p:nvPr>
        </p:nvSpPr>
        <p:spPr/>
        <p:txBody>
          <a:bodyPr/>
          <a:lstStyle/>
          <a:p>
            <a:fld id="{587C961B-8E1C-4223-BF20-D70E0ED98CC6}" type="slidenum">
              <a:rPr lang="en-US" smtClean="0"/>
              <a:t>7</a:t>
            </a:fld>
            <a:endParaRPr lang="en-US"/>
          </a:p>
        </p:txBody>
      </p:sp>
    </p:spTree>
    <p:extLst>
      <p:ext uri="{BB962C8B-B14F-4D97-AF65-F5344CB8AC3E}">
        <p14:creationId xmlns:p14="http://schemas.microsoft.com/office/powerpoint/2010/main" val="2508398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might digital tech be incorporated? High level:</a:t>
            </a:r>
          </a:p>
          <a:p>
            <a:endParaRPr lang="en-US" dirty="0"/>
          </a:p>
          <a:p>
            <a:r>
              <a:rPr lang="en-US" dirty="0"/>
              <a:t>Facilitate: e.g., EMR provides reminders and warnings when a psychiatrist writes a particular prescription – contraindications, drug combos, etc.</a:t>
            </a:r>
          </a:p>
          <a:p>
            <a:endParaRPr lang="en-US" dirty="0"/>
          </a:p>
          <a:p>
            <a:r>
              <a:rPr lang="en-US" dirty="0"/>
              <a:t>Augment: e.g., before our next session, watch this video about eating disorders and we’ll discuss</a:t>
            </a:r>
          </a:p>
          <a:p>
            <a:endParaRPr lang="en-US" dirty="0"/>
          </a:p>
          <a:p>
            <a:r>
              <a:rPr lang="en-US" dirty="0"/>
              <a:t>Fully deliver: e.g., take this self-directed online training on the self-management of depression; if you’re still depressed, I’ll make a referral to a MH therapist for you</a:t>
            </a:r>
          </a:p>
          <a:p>
            <a:endParaRPr lang="en-US" dirty="0"/>
          </a:p>
          <a:p>
            <a:r>
              <a:rPr lang="en-US" dirty="0"/>
              <a:t>Disrupt/reimagine: e.g., a thriving and organized peer support community moderates its own forums and provides group-sourced care in the total absence of mental health professionals.</a:t>
            </a:r>
          </a:p>
        </p:txBody>
      </p:sp>
      <p:sp>
        <p:nvSpPr>
          <p:cNvPr id="4" name="Slide Number Placeholder 3"/>
          <p:cNvSpPr>
            <a:spLocks noGrp="1"/>
          </p:cNvSpPr>
          <p:nvPr>
            <p:ph type="sldNum" sz="quarter" idx="5"/>
          </p:nvPr>
        </p:nvSpPr>
        <p:spPr/>
        <p:txBody>
          <a:bodyPr/>
          <a:lstStyle/>
          <a:p>
            <a:fld id="{587C961B-8E1C-4223-BF20-D70E0ED98CC6}" type="slidenum">
              <a:rPr lang="en-US" smtClean="0"/>
              <a:t>8</a:t>
            </a:fld>
            <a:endParaRPr lang="en-US"/>
          </a:p>
        </p:txBody>
      </p:sp>
    </p:spTree>
    <p:extLst>
      <p:ext uri="{BB962C8B-B14F-4D97-AF65-F5344CB8AC3E}">
        <p14:creationId xmlns:p14="http://schemas.microsoft.com/office/powerpoint/2010/main" val="2699366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C961B-8E1C-4223-BF20-D70E0ED98CC6}" type="slidenum">
              <a:rPr lang="en-US" smtClean="0"/>
              <a:t>10</a:t>
            </a:fld>
            <a:endParaRPr lang="en-US"/>
          </a:p>
        </p:txBody>
      </p:sp>
    </p:spTree>
    <p:extLst>
      <p:ext uri="{BB962C8B-B14F-4D97-AF65-F5344CB8AC3E}">
        <p14:creationId xmlns:p14="http://schemas.microsoft.com/office/powerpoint/2010/main" val="3979633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Many tech tools combine / bundle functions in the service of client outcomes, so these are in no way mutually-exclusive. But, at the most basic levels, we’re seeing technology being used in behavioral health for the following: </a:t>
            </a:r>
          </a:p>
          <a:p>
            <a:pPr marL="0" indent="0">
              <a:buFont typeface="+mj-lt"/>
              <a:buNone/>
            </a:pPr>
            <a:endParaRPr lang="en-US" dirty="0"/>
          </a:p>
          <a:p>
            <a:pPr marL="514350" indent="-514350">
              <a:buFont typeface="+mj-lt"/>
              <a:buAutoNum type="arabicPeriod"/>
            </a:pPr>
            <a:r>
              <a:rPr lang="en-US" dirty="0"/>
              <a:t>Self-tracking of subjective data</a:t>
            </a:r>
          </a:p>
          <a:p>
            <a:pPr marL="171450" indent="-171450">
              <a:buFont typeface="Arial" panose="020B0604020202020204" pitchFamily="34" charset="0"/>
              <a:buChar char="•"/>
            </a:pPr>
            <a:r>
              <a:rPr lang="en-US" dirty="0"/>
              <a:t>CBT approaches commonly use self-monitoring; e.g., in CBT for Panic Disorder, document each panic attack you had this week, and we’ll discuss triggers, etc. at our session</a:t>
            </a:r>
          </a:p>
          <a:p>
            <a:pPr marL="171450" indent="-171450">
              <a:buFont typeface="Arial" panose="020B0604020202020204" pitchFamily="34" charset="0"/>
              <a:buChar char="•"/>
            </a:pPr>
            <a:r>
              <a:rPr lang="en-US" dirty="0"/>
              <a:t>Used to promote self-awareness/track treatment progress</a:t>
            </a:r>
          </a:p>
          <a:p>
            <a:pPr marL="0" indent="0">
              <a:buFont typeface="Arial" panose="020B0604020202020204" pitchFamily="34" charset="0"/>
              <a:buNone/>
            </a:pPr>
            <a:endParaRPr lang="en-US" dirty="0"/>
          </a:p>
          <a:p>
            <a:pPr marL="228600" indent="-228600">
              <a:buFont typeface="+mj-lt"/>
              <a:buAutoNum type="arabicPeriod" startAt="2"/>
            </a:pPr>
            <a:r>
              <a:rPr lang="en-US" dirty="0"/>
              <a:t>Objective data collection</a:t>
            </a:r>
          </a:p>
          <a:p>
            <a:pPr marL="171450" indent="-171450">
              <a:buFont typeface="Arial" panose="020B0604020202020204" pitchFamily="34" charset="0"/>
              <a:buChar char="•"/>
            </a:pPr>
            <a:r>
              <a:rPr lang="en-US" dirty="0"/>
              <a:t>Even better than subjective: Objective! Wearables! We can look at your physiology data in our next session and talk about the times you were anxious. We can relate your </a:t>
            </a:r>
            <a:r>
              <a:rPr lang="en-US" dirty="0" err="1"/>
              <a:t>fitbit</a:t>
            </a:r>
            <a:r>
              <a:rPr lang="en-US" dirty="0"/>
              <a:t> activity data to your self-report of depressed mood. Biofeedback within sessions.</a:t>
            </a:r>
          </a:p>
          <a:p>
            <a:pPr marL="171450" indent="-171450">
              <a:buFont typeface="Arial" panose="020B0604020202020204" pitchFamily="34" charset="0"/>
              <a:buChar char="•"/>
            </a:pPr>
            <a:r>
              <a:rPr lang="en-US" dirty="0"/>
              <a:t>Even more passive: “digital phenotyping” – analyze your existing phone call / texting activity; enhanced pattern recognition and prediction; and provide “ecological momentary interventions” just when you need them the most. </a:t>
            </a:r>
          </a:p>
          <a:p>
            <a:pPr marL="228600" indent="-228600">
              <a:buFont typeface="+mj-lt"/>
              <a:buAutoNum type="arabicPeriod" startAt="2"/>
            </a:pPr>
            <a:endParaRPr lang="en-US" dirty="0"/>
          </a:p>
          <a:p>
            <a:pPr marL="228600" indent="-228600">
              <a:buFont typeface="+mj-lt"/>
              <a:buAutoNum type="arabicPeriod" startAt="3"/>
            </a:pPr>
            <a:r>
              <a:rPr lang="en-US" dirty="0"/>
              <a:t>Automated conversations – conversational artificial intelligence with animated agents – potentially useful for screening (some evidence that can lead to greater initial emotional self-disclosure)</a:t>
            </a:r>
          </a:p>
          <a:p>
            <a:pPr marL="228600" indent="-228600">
              <a:buFont typeface="+mj-lt"/>
              <a:buAutoNum type="arabicPeriod" startAt="3"/>
            </a:pPr>
            <a:endParaRPr lang="en-US" dirty="0"/>
          </a:p>
          <a:p>
            <a:pPr marL="0" indent="0">
              <a:buFont typeface="+mj-lt"/>
              <a:buNone/>
            </a:pPr>
            <a:r>
              <a:rPr lang="en-US" dirty="0"/>
              <a:t>4. Immersive Experiences / Stimuli Presentation – virtual or augmented realities; e.g., to enhance emotional processing within imaginal exposure for trauma; autistic child to practice social skills</a:t>
            </a:r>
          </a:p>
          <a:p>
            <a:pPr marL="0" indent="0">
              <a:buFont typeface="+mj-lt"/>
              <a:buNone/>
            </a:pPr>
            <a:endParaRPr lang="en-US" dirty="0"/>
          </a:p>
          <a:p>
            <a:pPr marL="228600" indent="-228600">
              <a:buFont typeface="+mj-lt"/>
              <a:buAutoNum type="arabicPeriod" startAt="5"/>
            </a:pPr>
            <a:r>
              <a:rPr lang="en-US" dirty="0"/>
              <a:t>Peer-to-peer sharing/crowdsourcing – receive real-time feedback on a cognitive distortion; have 2+ clients with the same clinical condition can work together on interactive exercises. Forums can be moderated or unmoderated</a:t>
            </a:r>
          </a:p>
          <a:p>
            <a:pPr marL="228600" indent="-228600">
              <a:buFont typeface="+mj-lt"/>
              <a:buAutoNum type="arabicPeriod" startAt="5"/>
            </a:pPr>
            <a:endParaRPr lang="en-US" dirty="0"/>
          </a:p>
          <a:p>
            <a:pPr marL="228600" indent="-228600">
              <a:buFont typeface="+mj-lt"/>
              <a:buAutoNum type="arabicPeriod" startAt="6"/>
            </a:pPr>
            <a:r>
              <a:rPr lang="en-US" dirty="0"/>
              <a:t>Synchronous and asynchronous communication</a:t>
            </a:r>
          </a:p>
          <a:p>
            <a:pPr marL="228600" indent="-228600">
              <a:buFont typeface="Arial" panose="020B0604020202020204" pitchFamily="34" charset="0"/>
              <a:buChar char="•"/>
            </a:pPr>
            <a:r>
              <a:rPr lang="en-US" dirty="0"/>
              <a:t>Synchronous: teleconference/</a:t>
            </a:r>
            <a:r>
              <a:rPr lang="en-US" dirty="0" err="1"/>
              <a:t>telemental</a:t>
            </a:r>
            <a:r>
              <a:rPr lang="en-US" dirty="0"/>
              <a:t> health; could also be text though</a:t>
            </a:r>
          </a:p>
          <a:p>
            <a:pPr marL="228600" indent="-228600">
              <a:buFont typeface="Arial" panose="020B0604020202020204" pitchFamily="34" charset="0"/>
              <a:buChar char="•"/>
            </a:pPr>
            <a:r>
              <a:rPr lang="en-US" dirty="0"/>
              <a:t>Asynchronous: who says me and my therapist need to be in a session together at the same time?</a:t>
            </a:r>
          </a:p>
          <a:p>
            <a:pPr marL="228600" indent="-228600">
              <a:buFont typeface="Arial" panose="020B0604020202020204" pitchFamily="34" charset="0"/>
              <a:buChar char="•"/>
            </a:pPr>
            <a:r>
              <a:rPr lang="en-US" dirty="0"/>
              <a:t>Can be used to increase or decrease client contact – synchronous (reduce barriers to attendance) asynchronous (leave me a VM and I’ll respond later)</a:t>
            </a:r>
          </a:p>
          <a:p>
            <a:pPr marL="0" indent="0">
              <a:buFont typeface="Arial" panose="020B0604020202020204" pitchFamily="34" charset="0"/>
              <a:buNone/>
            </a:pPr>
            <a:endParaRPr lang="en-US" dirty="0"/>
          </a:p>
          <a:p>
            <a:pPr marL="0" indent="0">
              <a:buFont typeface="+mj-lt"/>
              <a:buNone/>
            </a:pPr>
            <a:r>
              <a:rPr lang="en-US" dirty="0"/>
              <a:t>7.  Increase treatment engagement/acceptance</a:t>
            </a:r>
          </a:p>
          <a:p>
            <a:pPr marL="171450" indent="-171450">
              <a:buFont typeface="Arial" panose="020B0604020202020204" pitchFamily="34" charset="0"/>
              <a:buChar char="•"/>
            </a:pPr>
            <a:r>
              <a:rPr lang="en-US" dirty="0"/>
              <a:t>Serious games</a:t>
            </a:r>
          </a:p>
          <a:p>
            <a:pPr marL="171450" indent="-171450">
              <a:buFont typeface="Arial" panose="020B0604020202020204" pitchFamily="34" charset="0"/>
              <a:buChar char="•"/>
            </a:pPr>
            <a:r>
              <a:rPr lang="en-US" dirty="0"/>
              <a:t>Gamification = “gamey” features</a:t>
            </a:r>
          </a:p>
          <a:p>
            <a:pPr marL="171450" indent="-171450">
              <a:buFont typeface="Arial" panose="020B0604020202020204" pitchFamily="34" charset="0"/>
              <a:buChar char="•"/>
            </a:pPr>
            <a:endParaRPr lang="en-US" dirty="0"/>
          </a:p>
          <a:p>
            <a:pPr marL="0" indent="0">
              <a:buFont typeface="+mj-lt"/>
              <a:buNone/>
            </a:pPr>
            <a:r>
              <a:rPr lang="en-US" dirty="0"/>
              <a:t>8. Automatically deliver treatments – totally self-directed, do this instead of in-person therapy. But, can also be used to standardize treatment delivery – the robots are coming!</a:t>
            </a:r>
          </a:p>
          <a:p>
            <a:endParaRPr lang="en-US" dirty="0"/>
          </a:p>
        </p:txBody>
      </p:sp>
      <p:sp>
        <p:nvSpPr>
          <p:cNvPr id="4" name="Slide Number Placeholder 3"/>
          <p:cNvSpPr>
            <a:spLocks noGrp="1"/>
          </p:cNvSpPr>
          <p:nvPr>
            <p:ph type="sldNum" sz="quarter" idx="5"/>
          </p:nvPr>
        </p:nvSpPr>
        <p:spPr/>
        <p:txBody>
          <a:bodyPr/>
          <a:lstStyle/>
          <a:p>
            <a:fld id="{587C961B-8E1C-4223-BF20-D70E0ED98CC6}" type="slidenum">
              <a:rPr lang="en-US" smtClean="0"/>
              <a:t>11</a:t>
            </a:fld>
            <a:endParaRPr lang="en-US"/>
          </a:p>
        </p:txBody>
      </p:sp>
    </p:spTree>
    <p:extLst>
      <p:ext uri="{BB962C8B-B14F-4D97-AF65-F5344CB8AC3E}">
        <p14:creationId xmlns:p14="http://schemas.microsoft.com/office/powerpoint/2010/main" val="2510388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7592"/>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030592"/>
            <a:ext cx="8229600" cy="40955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F9B8DC-FDAF-3B4C-8439-65D5AC68B30A}"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3F89E-9CC9-374E-8968-AD4A4069CB13}" type="slidenum">
              <a:rPr lang="en-US" smtClean="0"/>
              <a:t>‹#›</a:t>
            </a:fld>
            <a:endParaRPr lang="en-US"/>
          </a:p>
        </p:txBody>
      </p:sp>
    </p:spTree>
    <p:extLst>
      <p:ext uri="{BB962C8B-B14F-4D97-AF65-F5344CB8AC3E}">
        <p14:creationId xmlns:p14="http://schemas.microsoft.com/office/powerpoint/2010/main" val="1323084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9057E4-76C7-8446-8A3D-214655CCDF99}" type="datetimeFigureOut">
              <a:rPr lang="en-US" smtClean="0"/>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33B905-8DE0-2049-8B39-565E268197FA}" type="slidenum">
              <a:rPr lang="en-US" smtClean="0"/>
              <a:t>‹#›</a:t>
            </a:fld>
            <a:endParaRPr lang="en-US"/>
          </a:p>
        </p:txBody>
      </p:sp>
    </p:spTree>
    <p:extLst>
      <p:ext uri="{BB962C8B-B14F-4D97-AF65-F5344CB8AC3E}">
        <p14:creationId xmlns:p14="http://schemas.microsoft.com/office/powerpoint/2010/main" val="633171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9382D-C057-4147-A25D-F8E4C2F5F78E}" type="datetimeFigureOut">
              <a:rPr lang="en-US" smtClean="0"/>
              <a:t>4/14/2020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5C88E-DD74-3749-A6CB-A855C5DAE8D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ixabay.com/vectors/check-correct-green-mark-tick-15782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ixabay.com/vectors/check-correct-green-mark-tick-157822/"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pixabay.com/vectors/check-correct-green-mark-tick-15782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3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pixabay.com/vectors/check-correct-green-mark-tick-157822/"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pixabay.com/en/yes-no-maybe-business-symbol-945356/"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sbir.gov/"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umaryland.edu/ictr/investigator-resources/ictr-informatics-core-service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www.umaryland.edu/research/offices-and-contacts/contact-us/technology-transfer-um-ventures-contac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7580" y="1677998"/>
            <a:ext cx="7772400" cy="1470025"/>
          </a:xfrm>
        </p:spPr>
        <p:txBody>
          <a:bodyPr>
            <a:normAutofit fontScale="90000"/>
          </a:bodyPr>
          <a:lstStyle/>
          <a:p>
            <a:r>
              <a:rPr lang="en-US" b="1" i="1" dirty="0"/>
              <a:t>SHOULD there be an app for that? Tips for success in funding and developing digital technology-based interventions</a:t>
            </a:r>
            <a:endParaRPr lang="en-US" dirty="0"/>
          </a:p>
        </p:txBody>
      </p:sp>
      <p:sp>
        <p:nvSpPr>
          <p:cNvPr id="3" name="Subtitle 2"/>
          <p:cNvSpPr>
            <a:spLocks noGrp="1"/>
          </p:cNvSpPr>
          <p:nvPr>
            <p:ph type="subTitle" idx="1"/>
          </p:nvPr>
        </p:nvSpPr>
        <p:spPr>
          <a:xfrm>
            <a:off x="1371600" y="3862874"/>
            <a:ext cx="6400800" cy="2444620"/>
          </a:xfrm>
        </p:spPr>
        <p:txBody>
          <a:bodyPr>
            <a:normAutofit fontScale="85000" lnSpcReduction="10000"/>
          </a:bodyPr>
          <a:lstStyle/>
          <a:p>
            <a:r>
              <a:rPr lang="en-US" dirty="0">
                <a:solidFill>
                  <a:schemeClr val="tx1"/>
                </a:solidFill>
              </a:rPr>
              <a:t>Cindy M. Schaeffer, Ph.D.</a:t>
            </a:r>
          </a:p>
          <a:p>
            <a:r>
              <a:rPr lang="en-US" dirty="0">
                <a:solidFill>
                  <a:schemeClr val="tx1"/>
                </a:solidFill>
              </a:rPr>
              <a:t>Associate Professor</a:t>
            </a:r>
          </a:p>
          <a:p>
            <a:r>
              <a:rPr lang="en-US" dirty="0">
                <a:solidFill>
                  <a:schemeClr val="tx1"/>
                </a:solidFill>
              </a:rPr>
              <a:t>National Center for School Mental Health</a:t>
            </a:r>
          </a:p>
          <a:p>
            <a:r>
              <a:rPr lang="en-US" dirty="0">
                <a:solidFill>
                  <a:schemeClr val="tx1"/>
                </a:solidFill>
              </a:rPr>
              <a:t>Division of Child and Adolescent Psychiatry</a:t>
            </a:r>
          </a:p>
          <a:p>
            <a:r>
              <a:rPr lang="en-US" dirty="0">
                <a:solidFill>
                  <a:schemeClr val="tx1"/>
                </a:solidFill>
              </a:rPr>
              <a:t>ICTR Enrichment Series, April 14, 2020</a:t>
            </a:r>
          </a:p>
        </p:txBody>
      </p:sp>
      <p:pic>
        <p:nvPicPr>
          <p:cNvPr id="1026" name="Picture 42">
            <a:extLst>
              <a:ext uri="{FF2B5EF4-FFF2-40B4-BE49-F238E27FC236}">
                <a16:creationId xmlns:a16="http://schemas.microsoft.com/office/drawing/2014/main" id="{E7E94449-80B3-499D-8149-AF65B91FC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5001" y="4765"/>
            <a:ext cx="1963738" cy="12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80FC-7A78-4912-8258-4590DB27AAD6}"/>
              </a:ext>
            </a:extLst>
          </p:cNvPr>
          <p:cNvSpPr>
            <a:spLocks noGrp="1"/>
          </p:cNvSpPr>
          <p:nvPr>
            <p:ph type="title"/>
          </p:nvPr>
        </p:nvSpPr>
        <p:spPr/>
        <p:txBody>
          <a:bodyPr>
            <a:normAutofit fontScale="90000"/>
          </a:bodyPr>
          <a:lstStyle/>
          <a:p>
            <a:r>
              <a:rPr lang="en-US" dirty="0"/>
              <a:t>Review of the Reviews – Last 3 Years:</a:t>
            </a:r>
          </a:p>
        </p:txBody>
      </p:sp>
      <p:sp>
        <p:nvSpPr>
          <p:cNvPr id="3" name="Content Placeholder 2">
            <a:extLst>
              <a:ext uri="{FF2B5EF4-FFF2-40B4-BE49-F238E27FC236}">
                <a16:creationId xmlns:a16="http://schemas.microsoft.com/office/drawing/2014/main" id="{F8EF8636-C9A3-4C88-A30A-B51E3707FA67}"/>
              </a:ext>
            </a:extLst>
          </p:cNvPr>
          <p:cNvSpPr>
            <a:spLocks noGrp="1"/>
          </p:cNvSpPr>
          <p:nvPr>
            <p:ph idx="1"/>
          </p:nvPr>
        </p:nvSpPr>
        <p:spPr/>
        <p:txBody>
          <a:bodyPr>
            <a:normAutofit lnSpcReduction="10000"/>
          </a:bodyPr>
          <a:lstStyle/>
          <a:p>
            <a:r>
              <a:rPr lang="en-US" dirty="0"/>
              <a:t>By clinical diagnosis – e.g., depression</a:t>
            </a:r>
          </a:p>
          <a:p>
            <a:r>
              <a:rPr lang="en-US" dirty="0"/>
              <a:t>By degree of mental health provider involvement: unsupported self-help to technology used within a treatment context</a:t>
            </a:r>
          </a:p>
          <a:p>
            <a:r>
              <a:rPr lang="en-US" dirty="0"/>
              <a:t>By type of treatment – e.g., mindfulness or CBT</a:t>
            </a:r>
          </a:p>
          <a:p>
            <a:r>
              <a:rPr lang="en-US" dirty="0"/>
              <a:t>By type of technology – e.g., immersive games, mobile apps</a:t>
            </a:r>
          </a:p>
        </p:txBody>
      </p:sp>
    </p:spTree>
    <p:extLst>
      <p:ext uri="{BB962C8B-B14F-4D97-AF65-F5344CB8AC3E}">
        <p14:creationId xmlns:p14="http://schemas.microsoft.com/office/powerpoint/2010/main" val="317134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279E2-24C5-45E9-8A7B-2FB894C8EC93}"/>
              </a:ext>
            </a:extLst>
          </p:cNvPr>
          <p:cNvSpPr>
            <a:spLocks noGrp="1"/>
          </p:cNvSpPr>
          <p:nvPr>
            <p:ph type="title"/>
          </p:nvPr>
        </p:nvSpPr>
        <p:spPr/>
        <p:txBody>
          <a:bodyPr>
            <a:normAutofit fontScale="90000"/>
          </a:bodyPr>
          <a:lstStyle/>
          <a:p>
            <a:r>
              <a:rPr lang="en-US" dirty="0"/>
              <a:t>A Functions-Based Review</a:t>
            </a:r>
            <a:br>
              <a:rPr lang="en-US" dirty="0"/>
            </a:br>
            <a:r>
              <a:rPr lang="en-US" sz="2700" dirty="0"/>
              <a:t>(Tuerk, Schaeffer, et al., 2019, </a:t>
            </a:r>
            <a:r>
              <a:rPr lang="en-US" sz="2700" i="1" dirty="0"/>
              <a:t>Current Psychiatry Reports</a:t>
            </a:r>
            <a:r>
              <a:rPr lang="en-US" sz="2700" dirty="0"/>
              <a:t>)</a:t>
            </a:r>
          </a:p>
        </p:txBody>
      </p:sp>
      <p:sp>
        <p:nvSpPr>
          <p:cNvPr id="3" name="Content Placeholder 2">
            <a:extLst>
              <a:ext uri="{FF2B5EF4-FFF2-40B4-BE49-F238E27FC236}">
                <a16:creationId xmlns:a16="http://schemas.microsoft.com/office/drawing/2014/main" id="{796B2F14-219B-448C-B043-0B3A5341A8F4}"/>
              </a:ext>
            </a:extLst>
          </p:cNvPr>
          <p:cNvSpPr>
            <a:spLocks noGrp="1"/>
          </p:cNvSpPr>
          <p:nvPr>
            <p:ph idx="1"/>
          </p:nvPr>
        </p:nvSpPr>
        <p:spPr>
          <a:xfrm>
            <a:off x="457199" y="2030592"/>
            <a:ext cx="8349175" cy="4095571"/>
          </a:xfrm>
        </p:spPr>
        <p:txBody>
          <a:bodyPr>
            <a:normAutofit fontScale="77500" lnSpcReduction="20000"/>
          </a:bodyPr>
          <a:lstStyle/>
          <a:p>
            <a:pPr marL="0" indent="0">
              <a:buNone/>
            </a:pPr>
            <a:r>
              <a:rPr lang="en-US" dirty="0"/>
              <a:t>8 Broad Categories:</a:t>
            </a:r>
          </a:p>
          <a:p>
            <a:pPr marL="514350" indent="-514350">
              <a:buFont typeface="+mj-lt"/>
              <a:buAutoNum type="arabicPeriod"/>
            </a:pPr>
            <a:r>
              <a:rPr lang="en-US" dirty="0"/>
              <a:t>Self-tracking of subjective data</a:t>
            </a:r>
          </a:p>
          <a:p>
            <a:pPr marL="514350" indent="-514350">
              <a:buFont typeface="+mj-lt"/>
              <a:buAutoNum type="arabicPeriod"/>
            </a:pPr>
            <a:r>
              <a:rPr lang="en-US" dirty="0"/>
              <a:t>Objective data collection</a:t>
            </a:r>
          </a:p>
          <a:p>
            <a:pPr marL="914400" lvl="1" indent="-514350">
              <a:buFont typeface="Arial" panose="020B0604020202020204" pitchFamily="34" charset="0"/>
              <a:buChar char="•"/>
            </a:pPr>
            <a:r>
              <a:rPr lang="en-US" dirty="0"/>
              <a:t>Digital phenotyping and ecological momentary interventions</a:t>
            </a:r>
          </a:p>
          <a:p>
            <a:pPr marL="514350" indent="-514350">
              <a:buFont typeface="+mj-lt"/>
              <a:buAutoNum type="arabicPeriod"/>
            </a:pPr>
            <a:r>
              <a:rPr lang="en-US" dirty="0"/>
              <a:t>Automated conversations</a:t>
            </a:r>
          </a:p>
          <a:p>
            <a:pPr marL="514350" indent="-514350">
              <a:buFont typeface="+mj-lt"/>
              <a:buAutoNum type="arabicPeriod"/>
            </a:pPr>
            <a:r>
              <a:rPr lang="en-US" dirty="0"/>
              <a:t>Immersive Experiences / Stimuli Presentation</a:t>
            </a:r>
          </a:p>
          <a:p>
            <a:pPr marL="514350" indent="-514350">
              <a:buFont typeface="+mj-lt"/>
              <a:buAutoNum type="arabicPeriod"/>
            </a:pPr>
            <a:r>
              <a:rPr lang="en-US" dirty="0"/>
              <a:t>Peer-to-peer sharing/crowdsourcing</a:t>
            </a:r>
          </a:p>
          <a:p>
            <a:pPr marL="514350" indent="-514350">
              <a:buFont typeface="+mj-lt"/>
              <a:buAutoNum type="arabicPeriod"/>
            </a:pPr>
            <a:r>
              <a:rPr lang="en-US" dirty="0"/>
              <a:t>Synchronous and asynchronous communication</a:t>
            </a:r>
          </a:p>
          <a:p>
            <a:pPr marL="514350" indent="-514350">
              <a:buFont typeface="+mj-lt"/>
              <a:buAutoNum type="arabicPeriod"/>
            </a:pPr>
            <a:r>
              <a:rPr lang="en-US" dirty="0"/>
              <a:t>Increase treatment engagement/acceptance</a:t>
            </a:r>
          </a:p>
          <a:p>
            <a:pPr marL="514350" indent="-514350">
              <a:buFont typeface="+mj-lt"/>
              <a:buAutoNum type="arabicPeriod"/>
            </a:pPr>
            <a:r>
              <a:rPr lang="en-US" dirty="0"/>
              <a:t>Automatically deliver treatments</a:t>
            </a:r>
          </a:p>
          <a:p>
            <a:pPr marL="514350" indent="-514350">
              <a:buFont typeface="+mj-lt"/>
              <a:buAutoNum type="arabicPeriod"/>
            </a:pPr>
            <a:endParaRPr lang="en-US" dirty="0"/>
          </a:p>
        </p:txBody>
      </p:sp>
    </p:spTree>
    <p:extLst>
      <p:ext uri="{BB962C8B-B14F-4D97-AF65-F5344CB8AC3E}">
        <p14:creationId xmlns:p14="http://schemas.microsoft.com/office/powerpoint/2010/main" val="82894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A9C9-3618-4D51-93A9-1557FA08F5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9B88A4-A0D1-4ABB-8A98-D9B160E67BFA}"/>
              </a:ext>
            </a:extLst>
          </p:cNvPr>
          <p:cNvSpPr>
            <a:spLocks noGrp="1"/>
          </p:cNvSpPr>
          <p:nvPr>
            <p:ph idx="1"/>
          </p:nvPr>
        </p:nvSpPr>
        <p:spPr>
          <a:xfrm>
            <a:off x="457200" y="887592"/>
            <a:ext cx="8229600" cy="5238572"/>
          </a:xfrm>
        </p:spPr>
        <p:txBody>
          <a:bodyPr anchor="ctr">
            <a:normAutofit/>
          </a:bodyPr>
          <a:lstStyle/>
          <a:p>
            <a:pPr marL="0" indent="0" algn="ctr">
              <a:buNone/>
            </a:pPr>
            <a:r>
              <a:rPr lang="en-US" sz="3600" dirty="0"/>
              <a:t>We CAN do these things…</a:t>
            </a:r>
          </a:p>
          <a:p>
            <a:pPr marL="0" indent="0" algn="ctr">
              <a:buNone/>
            </a:pPr>
            <a:r>
              <a:rPr lang="en-US" sz="3600" dirty="0"/>
              <a:t>Should we?</a:t>
            </a:r>
          </a:p>
        </p:txBody>
      </p:sp>
    </p:spTree>
    <p:extLst>
      <p:ext uri="{BB962C8B-B14F-4D97-AF65-F5344CB8AC3E}">
        <p14:creationId xmlns:p14="http://schemas.microsoft.com/office/powerpoint/2010/main" val="833362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8362-136E-4877-A97F-D8628CB3E50B}"/>
              </a:ext>
            </a:extLst>
          </p:cNvPr>
          <p:cNvSpPr>
            <a:spLocks noGrp="1"/>
          </p:cNvSpPr>
          <p:nvPr>
            <p:ph type="title"/>
          </p:nvPr>
        </p:nvSpPr>
        <p:spPr/>
        <p:txBody>
          <a:bodyPr>
            <a:normAutofit fontScale="90000"/>
          </a:bodyPr>
          <a:lstStyle/>
          <a:p>
            <a:r>
              <a:rPr lang="en-US" dirty="0"/>
              <a:t>We CAN do these things; should we?</a:t>
            </a:r>
          </a:p>
        </p:txBody>
      </p:sp>
      <p:sp>
        <p:nvSpPr>
          <p:cNvPr id="3" name="Content Placeholder 2">
            <a:extLst>
              <a:ext uri="{FF2B5EF4-FFF2-40B4-BE49-F238E27FC236}">
                <a16:creationId xmlns:a16="http://schemas.microsoft.com/office/drawing/2014/main" id="{AA42F64C-47F9-4CA0-B40C-CD421F78EED0}"/>
              </a:ext>
            </a:extLst>
          </p:cNvPr>
          <p:cNvSpPr>
            <a:spLocks noGrp="1"/>
          </p:cNvSpPr>
          <p:nvPr>
            <p:ph idx="1"/>
          </p:nvPr>
        </p:nvSpPr>
        <p:spPr>
          <a:solidFill>
            <a:schemeClr val="accent6">
              <a:lumMod val="40000"/>
              <a:lumOff val="60000"/>
            </a:schemeClr>
          </a:solidFill>
        </p:spPr>
        <p:txBody>
          <a:bodyPr>
            <a:normAutofit lnSpcReduction="10000"/>
          </a:bodyPr>
          <a:lstStyle/>
          <a:p>
            <a:pPr marL="0" indent="0">
              <a:buNone/>
            </a:pPr>
            <a:r>
              <a:rPr lang="en-US" dirty="0"/>
              <a:t>Consideration 1: The sniff test </a:t>
            </a:r>
          </a:p>
          <a:p>
            <a:r>
              <a:rPr lang="en-US" dirty="0"/>
              <a:t>What real-world practice problem does the proposed technology aim to solve? </a:t>
            </a:r>
          </a:p>
          <a:p>
            <a:pPr lvl="1"/>
            <a:r>
              <a:rPr lang="en-US" dirty="0"/>
              <a:t>Is this problem large enough to justify tech development cost? Epidemiology, cost of care, etc.</a:t>
            </a:r>
          </a:p>
          <a:p>
            <a:r>
              <a:rPr lang="en-US" dirty="0"/>
              <a:t>Is there compelling “value added” over current practices?</a:t>
            </a:r>
          </a:p>
          <a:p>
            <a:r>
              <a:rPr lang="en-US" dirty="0"/>
              <a:t>Does something similar already exist?</a:t>
            </a:r>
          </a:p>
        </p:txBody>
      </p:sp>
    </p:spTree>
    <p:extLst>
      <p:ext uri="{BB962C8B-B14F-4D97-AF65-F5344CB8AC3E}">
        <p14:creationId xmlns:p14="http://schemas.microsoft.com/office/powerpoint/2010/main" val="67449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6CFEA2-142D-47A6-AFEC-CC805C7AEE10}"/>
              </a:ext>
            </a:extLst>
          </p:cNvPr>
          <p:cNvSpPr>
            <a:spLocks noGrp="1"/>
          </p:cNvSpPr>
          <p:nvPr>
            <p:ph type="title"/>
          </p:nvPr>
        </p:nvSpPr>
        <p:spPr/>
        <p:txBody>
          <a:bodyPr/>
          <a:lstStyle/>
          <a:p>
            <a:r>
              <a:rPr lang="en-US" dirty="0"/>
              <a:t>One interventionist’s story…</a:t>
            </a:r>
          </a:p>
        </p:txBody>
      </p:sp>
      <p:sp>
        <p:nvSpPr>
          <p:cNvPr id="7" name="Content Placeholder 6">
            <a:extLst>
              <a:ext uri="{FF2B5EF4-FFF2-40B4-BE49-F238E27FC236}">
                <a16:creationId xmlns:a16="http://schemas.microsoft.com/office/drawing/2014/main" id="{88E4C86A-A07A-4944-8BE8-B27BA3543CE0}"/>
              </a:ext>
            </a:extLst>
          </p:cNvPr>
          <p:cNvSpPr>
            <a:spLocks noGrp="1"/>
          </p:cNvSpPr>
          <p:nvPr>
            <p:ph idx="1"/>
          </p:nvPr>
        </p:nvSpPr>
        <p:spPr/>
        <p:txBody>
          <a:bodyPr anchor="ctr"/>
          <a:lstStyle/>
          <a:p>
            <a:pPr marL="0" indent="0" algn="ctr">
              <a:buNone/>
            </a:pPr>
            <a:r>
              <a:rPr lang="en-US" dirty="0"/>
              <a:t>How might digital technology be used to address adolescent conduct problems?</a:t>
            </a:r>
          </a:p>
          <a:p>
            <a:pPr marL="0" indent="0" algn="ctr">
              <a:buNone/>
            </a:pPr>
            <a:endParaRPr lang="en-US" dirty="0"/>
          </a:p>
        </p:txBody>
      </p:sp>
    </p:spTree>
    <p:extLst>
      <p:ext uri="{BB962C8B-B14F-4D97-AF65-F5344CB8AC3E}">
        <p14:creationId xmlns:p14="http://schemas.microsoft.com/office/powerpoint/2010/main" val="859807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799" y="457200"/>
            <a:ext cx="5265683" cy="1143000"/>
          </a:xfrm>
        </p:spPr>
        <p:txBody>
          <a:bodyPr>
            <a:normAutofit/>
          </a:bodyPr>
          <a:lstStyle/>
          <a:p>
            <a:r>
              <a:rPr lang="en-US" dirty="0">
                <a:solidFill>
                  <a:schemeClr val="bg2">
                    <a:lumMod val="25000"/>
                  </a:schemeClr>
                </a:solidFill>
              </a:rPr>
              <a:t>Our Funding</a:t>
            </a:r>
          </a:p>
        </p:txBody>
      </p:sp>
      <p:sp>
        <p:nvSpPr>
          <p:cNvPr id="3" name="Content Placeholder 2"/>
          <p:cNvSpPr>
            <a:spLocks noGrp="1"/>
          </p:cNvSpPr>
          <p:nvPr>
            <p:ph idx="1"/>
          </p:nvPr>
        </p:nvSpPr>
        <p:spPr>
          <a:xfrm>
            <a:off x="457200" y="1600200"/>
            <a:ext cx="8229600" cy="4977882"/>
          </a:xfrm>
        </p:spPr>
        <p:txBody>
          <a:bodyPr>
            <a:normAutofit fontScale="85000" lnSpcReduction="20000"/>
          </a:bodyPr>
          <a:lstStyle/>
          <a:p>
            <a:pPr marL="0" indent="0">
              <a:buNone/>
            </a:pPr>
            <a:r>
              <a:rPr lang="en-US" dirty="0">
                <a:solidFill>
                  <a:schemeClr val="bg2">
                    <a:lumMod val="25000"/>
                  </a:schemeClr>
                </a:solidFill>
              </a:rPr>
              <a:t>NIMH Small Business Innovation Research (SBIR) program</a:t>
            </a:r>
          </a:p>
          <a:p>
            <a:r>
              <a:rPr lang="en-US" dirty="0">
                <a:solidFill>
                  <a:srgbClr val="C00000"/>
                </a:solidFill>
              </a:rPr>
              <a:t>Goal</a:t>
            </a:r>
            <a:r>
              <a:rPr lang="en-US" dirty="0"/>
              <a:t>: to provide economic and social benefits to the nation by</a:t>
            </a:r>
          </a:p>
          <a:p>
            <a:pPr lvl="1"/>
            <a:r>
              <a:rPr lang="en-US" dirty="0"/>
              <a:t>Increasing the commercial application of federally-supported research results</a:t>
            </a:r>
          </a:p>
          <a:p>
            <a:pPr lvl="1"/>
            <a:r>
              <a:rPr lang="en-US" dirty="0"/>
              <a:t>Improving return on investment from federally-funded research </a:t>
            </a:r>
          </a:p>
          <a:p>
            <a:r>
              <a:rPr lang="en-US" dirty="0"/>
              <a:t>Two federally-funded phases </a:t>
            </a:r>
            <a:r>
              <a:rPr lang="en-US" sz="2100" dirty="0"/>
              <a:t>(Linda Dimeff &amp; Cindy Schaeffer, MPIs)</a:t>
            </a:r>
          </a:p>
          <a:p>
            <a:pPr lvl="1"/>
            <a:r>
              <a:rPr lang="en-US" dirty="0">
                <a:solidFill>
                  <a:srgbClr val="C00000"/>
                </a:solidFill>
              </a:rPr>
              <a:t>Phase I</a:t>
            </a:r>
            <a:r>
              <a:rPr lang="en-US" dirty="0"/>
              <a:t>:  Preliminary scientific merit and feasibility of project (2R43MH-097349)</a:t>
            </a:r>
          </a:p>
          <a:p>
            <a:pPr lvl="1"/>
            <a:r>
              <a:rPr lang="en-US" dirty="0">
                <a:solidFill>
                  <a:srgbClr val="C00000"/>
                </a:solidFill>
              </a:rPr>
              <a:t>Phase II</a:t>
            </a:r>
            <a:r>
              <a:rPr lang="en-US" dirty="0"/>
              <a:t>: Further research/development; more rigorous test of scientific merit (2R44MH-097349)</a:t>
            </a:r>
          </a:p>
          <a:p>
            <a:pPr marL="0" indent="0">
              <a:buNone/>
            </a:pPr>
            <a:r>
              <a:rPr lang="en-US" dirty="0"/>
              <a:t> </a:t>
            </a:r>
          </a:p>
        </p:txBody>
      </p:sp>
    </p:spTree>
    <p:extLst>
      <p:ext uri="{BB962C8B-B14F-4D97-AF65-F5344CB8AC3E}">
        <p14:creationId xmlns:p14="http://schemas.microsoft.com/office/powerpoint/2010/main" val="3739560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Conduct Disorder and other </a:t>
            </a:r>
            <a:br>
              <a:rPr lang="en-US" dirty="0"/>
            </a:br>
            <a:r>
              <a:rPr lang="en-US" dirty="0"/>
              <a:t>Conduct Problems</a:t>
            </a:r>
          </a:p>
        </p:txBody>
      </p:sp>
      <p:sp>
        <p:nvSpPr>
          <p:cNvPr id="3" name="Content Placeholder 2"/>
          <p:cNvSpPr>
            <a:spLocks noGrp="1"/>
          </p:cNvSpPr>
          <p:nvPr>
            <p:ph idx="1"/>
          </p:nvPr>
        </p:nvSpPr>
        <p:spPr>
          <a:xfrm>
            <a:off x="409575" y="2151994"/>
            <a:ext cx="8324850" cy="4525963"/>
          </a:xfrm>
        </p:spPr>
        <p:txBody>
          <a:bodyPr>
            <a:normAutofit fontScale="70000" lnSpcReduction="20000"/>
          </a:bodyPr>
          <a:lstStyle/>
          <a:p>
            <a:pPr marL="0" indent="0">
              <a:buNone/>
            </a:pPr>
            <a:r>
              <a:rPr lang="en-US" dirty="0"/>
              <a:t>Conduct Disorder:</a:t>
            </a:r>
          </a:p>
          <a:p>
            <a:r>
              <a:rPr lang="en-US" dirty="0"/>
              <a:t>9.5% lifetime prevalence of CD in the U.S. </a:t>
            </a:r>
            <a:r>
              <a:rPr lang="en-US" sz="1800" dirty="0"/>
              <a:t>(</a:t>
            </a:r>
            <a:r>
              <a:rPr lang="en-US" sz="1800" dirty="0" err="1"/>
              <a:t>Ghandour</a:t>
            </a:r>
            <a:r>
              <a:rPr lang="en-US" sz="1800" dirty="0"/>
              <a:t> </a:t>
            </a:r>
            <a:r>
              <a:rPr lang="en-US" sz="1800" dirty="0" err="1"/>
              <a:t>te</a:t>
            </a:r>
            <a:r>
              <a:rPr lang="en-US" sz="1800" dirty="0"/>
              <a:t> al., 2012)</a:t>
            </a:r>
          </a:p>
          <a:p>
            <a:r>
              <a:rPr lang="en-US" dirty="0"/>
              <a:t>Ranked 15</a:t>
            </a:r>
            <a:r>
              <a:rPr lang="en-US" baseline="30000" dirty="0"/>
              <a:t>th</a:t>
            </a:r>
            <a:r>
              <a:rPr lang="en-US" dirty="0"/>
              <a:t> most burdensome global disability among 5-19 year olds (DALYs) </a:t>
            </a:r>
            <a:r>
              <a:rPr lang="en-US" sz="1800" dirty="0"/>
              <a:t>(</a:t>
            </a:r>
            <a:r>
              <a:rPr lang="en-US" sz="1800" dirty="0" err="1"/>
              <a:t>Erksine</a:t>
            </a:r>
            <a:r>
              <a:rPr lang="en-US" sz="1800" dirty="0"/>
              <a:t> et al., 2014)</a:t>
            </a:r>
          </a:p>
          <a:p>
            <a:r>
              <a:rPr lang="en-US" dirty="0"/>
              <a:t>A risk factor for most adult psychiatric disorders, especially substance-use disorders </a:t>
            </a:r>
            <a:r>
              <a:rPr lang="en-US" sz="1800" dirty="0"/>
              <a:t>(</a:t>
            </a:r>
            <a:r>
              <a:rPr lang="en-US" sz="1800" dirty="0" err="1"/>
              <a:t>Morcillo</a:t>
            </a:r>
            <a:r>
              <a:rPr lang="en-US" sz="1800" dirty="0"/>
              <a:t> et al., 2012)</a:t>
            </a:r>
          </a:p>
          <a:p>
            <a:pPr marL="0" indent="0">
              <a:buNone/>
            </a:pPr>
            <a:r>
              <a:rPr lang="en-US" dirty="0"/>
              <a:t>Spectrum:</a:t>
            </a:r>
          </a:p>
          <a:p>
            <a:r>
              <a:rPr lang="en-US" dirty="0"/>
              <a:t>By age 18, U.S. adolescents: </a:t>
            </a:r>
          </a:p>
          <a:p>
            <a:pPr lvl="1"/>
            <a:r>
              <a:rPr lang="en-US" dirty="0"/>
              <a:t>7% will have dropped out of high school</a:t>
            </a:r>
          </a:p>
          <a:p>
            <a:pPr lvl="1"/>
            <a:r>
              <a:rPr lang="en-US" dirty="0"/>
              <a:t>16% will have an arrest </a:t>
            </a:r>
          </a:p>
          <a:p>
            <a:pPr lvl="1"/>
            <a:r>
              <a:rPr lang="en-US" dirty="0"/>
              <a:t>38% will have used marijuana</a:t>
            </a:r>
          </a:p>
          <a:p>
            <a:pPr lvl="1"/>
            <a:r>
              <a:rPr lang="en-US" dirty="0"/>
              <a:t>48% will be drinking</a:t>
            </a:r>
          </a:p>
          <a:p>
            <a:r>
              <a:rPr lang="en-US" dirty="0"/>
              <a:t>Externalizing behavior is the </a:t>
            </a:r>
            <a:r>
              <a:rPr lang="en-US" i="1" dirty="0"/>
              <a:t>most common</a:t>
            </a:r>
            <a:r>
              <a:rPr lang="en-US" dirty="0"/>
              <a:t> presenting problem in child/adolescent outpatient mental health clinics</a:t>
            </a:r>
          </a:p>
          <a:p>
            <a:endParaRPr lang="en-US" dirty="0">
              <a:solidFill>
                <a:srgbClr val="92D050"/>
              </a:solidFill>
            </a:endParaRPr>
          </a:p>
        </p:txBody>
      </p:sp>
    </p:spTree>
    <p:extLst>
      <p:ext uri="{BB962C8B-B14F-4D97-AF65-F5344CB8AC3E}">
        <p14:creationId xmlns:p14="http://schemas.microsoft.com/office/powerpoint/2010/main" val="3730439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8362-136E-4877-A97F-D8628CB3E50B}"/>
              </a:ext>
            </a:extLst>
          </p:cNvPr>
          <p:cNvSpPr>
            <a:spLocks noGrp="1"/>
          </p:cNvSpPr>
          <p:nvPr>
            <p:ph type="title"/>
          </p:nvPr>
        </p:nvSpPr>
        <p:spPr/>
        <p:txBody>
          <a:bodyPr>
            <a:normAutofit/>
          </a:bodyPr>
          <a:lstStyle/>
          <a:p>
            <a:r>
              <a:rPr lang="en-US" dirty="0"/>
              <a:t>Our interventionist’s score…</a:t>
            </a:r>
          </a:p>
        </p:txBody>
      </p:sp>
      <p:sp>
        <p:nvSpPr>
          <p:cNvPr id="3" name="Content Placeholder 2">
            <a:extLst>
              <a:ext uri="{FF2B5EF4-FFF2-40B4-BE49-F238E27FC236}">
                <a16:creationId xmlns:a16="http://schemas.microsoft.com/office/drawing/2014/main" id="{AA42F64C-47F9-4CA0-B40C-CD421F78EED0}"/>
              </a:ext>
            </a:extLst>
          </p:cNvPr>
          <p:cNvSpPr>
            <a:spLocks noGrp="1"/>
          </p:cNvSpPr>
          <p:nvPr>
            <p:ph idx="1"/>
          </p:nvPr>
        </p:nvSpPr>
        <p:spPr>
          <a:solidFill>
            <a:schemeClr val="accent6">
              <a:lumMod val="40000"/>
              <a:lumOff val="60000"/>
            </a:schemeClr>
          </a:solidFill>
        </p:spPr>
        <p:txBody>
          <a:bodyPr>
            <a:normAutofit lnSpcReduction="10000"/>
          </a:bodyPr>
          <a:lstStyle/>
          <a:p>
            <a:pPr marL="0" indent="0">
              <a:buNone/>
            </a:pPr>
            <a:r>
              <a:rPr lang="en-US" dirty="0"/>
              <a:t>Consideration 1: The sniff test </a:t>
            </a:r>
          </a:p>
          <a:p>
            <a:r>
              <a:rPr lang="en-US" dirty="0"/>
              <a:t>What real-world practice problem does the proposed technology aim to solve? </a:t>
            </a:r>
          </a:p>
          <a:p>
            <a:pPr lvl="1"/>
            <a:r>
              <a:rPr lang="en-US" dirty="0"/>
              <a:t>Is this problem large enough to justify tech development cost? Epidemiology, cost of care, etc.</a:t>
            </a:r>
          </a:p>
          <a:p>
            <a:r>
              <a:rPr lang="en-US" dirty="0"/>
              <a:t>Is there compelling “value added” over current practices?</a:t>
            </a:r>
          </a:p>
          <a:p>
            <a:r>
              <a:rPr lang="en-US" dirty="0"/>
              <a:t>Does something similar already exist?</a:t>
            </a:r>
          </a:p>
        </p:txBody>
      </p:sp>
      <p:pic>
        <p:nvPicPr>
          <p:cNvPr id="8" name="Picture 7">
            <a:extLst>
              <a:ext uri="{FF2B5EF4-FFF2-40B4-BE49-F238E27FC236}">
                <a16:creationId xmlns:a16="http://schemas.microsoft.com/office/drawing/2014/main" id="{1F02961D-2AB7-48B9-98D1-B01B4C91D2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42582" y="2644409"/>
            <a:ext cx="1861888" cy="2131255"/>
          </a:xfrm>
          <a:prstGeom prst="rect">
            <a:avLst/>
          </a:prstGeom>
        </p:spPr>
      </p:pic>
    </p:spTree>
    <p:extLst>
      <p:ext uri="{BB962C8B-B14F-4D97-AF65-F5344CB8AC3E}">
        <p14:creationId xmlns:p14="http://schemas.microsoft.com/office/powerpoint/2010/main" val="20319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8362-136E-4877-A97F-D8628CB3E50B}"/>
              </a:ext>
            </a:extLst>
          </p:cNvPr>
          <p:cNvSpPr>
            <a:spLocks noGrp="1"/>
          </p:cNvSpPr>
          <p:nvPr>
            <p:ph type="title"/>
          </p:nvPr>
        </p:nvSpPr>
        <p:spPr/>
        <p:txBody>
          <a:bodyPr>
            <a:normAutofit fontScale="90000"/>
          </a:bodyPr>
          <a:lstStyle/>
          <a:p>
            <a:r>
              <a:rPr lang="en-US" dirty="0"/>
              <a:t>We CAN do these things; should we?</a:t>
            </a:r>
          </a:p>
        </p:txBody>
      </p:sp>
      <p:sp>
        <p:nvSpPr>
          <p:cNvPr id="3" name="Content Placeholder 2">
            <a:extLst>
              <a:ext uri="{FF2B5EF4-FFF2-40B4-BE49-F238E27FC236}">
                <a16:creationId xmlns:a16="http://schemas.microsoft.com/office/drawing/2014/main" id="{AA42F64C-47F9-4CA0-B40C-CD421F78EED0}"/>
              </a:ext>
            </a:extLst>
          </p:cNvPr>
          <p:cNvSpPr>
            <a:spLocks noGrp="1"/>
          </p:cNvSpPr>
          <p:nvPr>
            <p:ph idx="1"/>
          </p:nvPr>
        </p:nvSpPr>
        <p:spPr>
          <a:solidFill>
            <a:schemeClr val="accent6">
              <a:lumMod val="40000"/>
              <a:lumOff val="60000"/>
            </a:schemeClr>
          </a:solidFill>
        </p:spPr>
        <p:txBody>
          <a:bodyPr>
            <a:normAutofit/>
          </a:bodyPr>
          <a:lstStyle/>
          <a:p>
            <a:pPr marL="0" indent="0">
              <a:buNone/>
            </a:pPr>
            <a:r>
              <a:rPr lang="en-US" dirty="0"/>
              <a:t>Consideration 2: The science</a:t>
            </a:r>
          </a:p>
          <a:p>
            <a:r>
              <a:rPr lang="en-US" dirty="0"/>
              <a:t>Does the proposed digital technology make sense in light of the research literature about this problem? </a:t>
            </a:r>
          </a:p>
        </p:txBody>
      </p:sp>
    </p:spTree>
    <p:extLst>
      <p:ext uri="{BB962C8B-B14F-4D97-AF65-F5344CB8AC3E}">
        <p14:creationId xmlns:p14="http://schemas.microsoft.com/office/powerpoint/2010/main" val="141196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4E8B-A090-4938-A085-BD0A8C6B5867}"/>
              </a:ext>
            </a:extLst>
          </p:cNvPr>
          <p:cNvSpPr>
            <a:spLocks noGrp="1"/>
          </p:cNvSpPr>
          <p:nvPr>
            <p:ph type="title"/>
          </p:nvPr>
        </p:nvSpPr>
        <p:spPr/>
        <p:txBody>
          <a:bodyPr>
            <a:normAutofit fontScale="90000"/>
          </a:bodyPr>
          <a:lstStyle/>
          <a:p>
            <a:r>
              <a:rPr lang="en-US" dirty="0"/>
              <a:t>Conduct Problem Etiology – </a:t>
            </a:r>
            <a:br>
              <a:rPr lang="en-US" dirty="0"/>
            </a:br>
            <a:r>
              <a:rPr lang="en-US" dirty="0"/>
              <a:t>Risk Factors Across Systems</a:t>
            </a:r>
          </a:p>
        </p:txBody>
      </p:sp>
      <p:sp>
        <p:nvSpPr>
          <p:cNvPr id="4" name="Content Placeholder 2">
            <a:extLst>
              <a:ext uri="{FF2B5EF4-FFF2-40B4-BE49-F238E27FC236}">
                <a16:creationId xmlns:a16="http://schemas.microsoft.com/office/drawing/2014/main" id="{6E3B755E-B65B-4C5C-B365-A4452F661817}"/>
              </a:ext>
            </a:extLst>
          </p:cNvPr>
          <p:cNvSpPr>
            <a:spLocks noGrp="1"/>
          </p:cNvSpPr>
          <p:nvPr>
            <p:ph idx="1"/>
          </p:nvPr>
        </p:nvSpPr>
        <p:spPr>
          <a:xfrm>
            <a:off x="457200" y="2030413"/>
            <a:ext cx="8686800" cy="4417684"/>
          </a:xfrm>
        </p:spPr>
        <p:txBody>
          <a:bodyPr>
            <a:normAutofit fontScale="55000" lnSpcReduction="20000"/>
          </a:bodyPr>
          <a:lstStyle/>
          <a:p>
            <a:pPr marL="0" indent="0">
              <a:buNone/>
            </a:pPr>
            <a:r>
              <a:rPr lang="en-US" dirty="0"/>
              <a:t>Individual</a:t>
            </a:r>
          </a:p>
          <a:p>
            <a:pPr marL="457200" indent="-457200">
              <a:buFont typeface="Arial" panose="020B0604020202020204" pitchFamily="34" charset="0"/>
              <a:buChar char="•"/>
            </a:pPr>
            <a:r>
              <a:rPr lang="en-US" dirty="0"/>
              <a:t>Difficult temperament</a:t>
            </a:r>
          </a:p>
          <a:p>
            <a:pPr marL="457200" indent="-457200">
              <a:buFont typeface="Arial" panose="020B0604020202020204" pitchFamily="34" charset="0"/>
              <a:buChar char="•"/>
            </a:pPr>
            <a:r>
              <a:rPr lang="en-US" dirty="0"/>
              <a:t>Low IQ</a:t>
            </a:r>
          </a:p>
          <a:p>
            <a:pPr marL="0" indent="0">
              <a:buNone/>
            </a:pPr>
            <a:r>
              <a:rPr lang="en-US" dirty="0"/>
              <a:t>Family</a:t>
            </a:r>
          </a:p>
          <a:p>
            <a:r>
              <a:rPr lang="en-US" dirty="0"/>
              <a:t>Inconsistent parenting</a:t>
            </a:r>
          </a:p>
          <a:p>
            <a:r>
              <a:rPr lang="en-US" dirty="0"/>
              <a:t>Harsh discipline</a:t>
            </a:r>
          </a:p>
          <a:p>
            <a:r>
              <a:rPr lang="en-US" dirty="0"/>
              <a:t>Neglect</a:t>
            </a:r>
          </a:p>
          <a:p>
            <a:r>
              <a:rPr lang="en-US" dirty="0"/>
              <a:t>Parent-child conflict and communication problems</a:t>
            </a:r>
          </a:p>
          <a:p>
            <a:r>
              <a:rPr lang="en-US" dirty="0"/>
              <a:t>Low parental monitoring / supervision</a:t>
            </a:r>
          </a:p>
          <a:p>
            <a:pPr marL="0" indent="0">
              <a:buNone/>
            </a:pPr>
            <a:r>
              <a:rPr lang="en-US" dirty="0"/>
              <a:t>Peer</a:t>
            </a:r>
          </a:p>
          <a:p>
            <a:r>
              <a:rPr lang="en-US" dirty="0"/>
              <a:t>Association with delinquent peer group</a:t>
            </a:r>
          </a:p>
          <a:p>
            <a:r>
              <a:rPr lang="en-US" dirty="0"/>
              <a:t>Peer rejection</a:t>
            </a:r>
          </a:p>
          <a:p>
            <a:pPr marL="0" indent="0">
              <a:buNone/>
            </a:pPr>
            <a:r>
              <a:rPr lang="en-US" dirty="0"/>
              <a:t>School / Community</a:t>
            </a:r>
          </a:p>
          <a:p>
            <a:r>
              <a:rPr lang="en-US" dirty="0"/>
              <a:t>High school mobility</a:t>
            </a:r>
          </a:p>
          <a:p>
            <a:r>
              <a:rPr lang="en-US" dirty="0"/>
              <a:t>Disorganized, impoverished, and/or violent neighborhoods</a:t>
            </a:r>
          </a:p>
        </p:txBody>
      </p:sp>
    </p:spTree>
    <p:extLst>
      <p:ext uri="{BB962C8B-B14F-4D97-AF65-F5344CB8AC3E}">
        <p14:creationId xmlns:p14="http://schemas.microsoft.com/office/powerpoint/2010/main" val="1199879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51FC-74D9-4D69-8981-40C4FD20C67C}"/>
              </a:ext>
            </a:extLst>
          </p:cNvPr>
          <p:cNvSpPr>
            <a:spLocks noGrp="1"/>
          </p:cNvSpPr>
          <p:nvPr>
            <p:ph type="title"/>
          </p:nvPr>
        </p:nvSpPr>
        <p:spPr>
          <a:xfrm>
            <a:off x="457200" y="730081"/>
            <a:ext cx="8229600" cy="1143000"/>
          </a:xfrm>
        </p:spPr>
        <p:txBody>
          <a:bodyPr>
            <a:normAutofit/>
          </a:bodyPr>
          <a:lstStyle/>
          <a:p>
            <a:r>
              <a:rPr lang="en-US" dirty="0"/>
              <a:t>Acknowledgments and Disclosures</a:t>
            </a:r>
          </a:p>
        </p:txBody>
      </p:sp>
      <p:sp>
        <p:nvSpPr>
          <p:cNvPr id="3" name="Content Placeholder 2">
            <a:extLst>
              <a:ext uri="{FF2B5EF4-FFF2-40B4-BE49-F238E27FC236}">
                <a16:creationId xmlns:a16="http://schemas.microsoft.com/office/drawing/2014/main" id="{DFE2B413-478A-4631-8B36-3876EC7E25DB}"/>
              </a:ext>
            </a:extLst>
          </p:cNvPr>
          <p:cNvSpPr>
            <a:spLocks noGrp="1"/>
          </p:cNvSpPr>
          <p:nvPr>
            <p:ph idx="1"/>
          </p:nvPr>
        </p:nvSpPr>
        <p:spPr>
          <a:xfrm>
            <a:off x="457200" y="1703540"/>
            <a:ext cx="8229600" cy="4422623"/>
          </a:xfrm>
        </p:spPr>
        <p:txBody>
          <a:bodyPr>
            <a:normAutofit/>
          </a:bodyPr>
          <a:lstStyle/>
          <a:p>
            <a:r>
              <a:rPr lang="en-US" dirty="0"/>
              <a:t>R43/R44 MH097349-02A1 (MPIs: Dimeff &amp; Schaeffer)</a:t>
            </a:r>
          </a:p>
          <a:p>
            <a:r>
              <a:rPr lang="en-US" dirty="0"/>
              <a:t>I share intellectual property rights for iKinnect with the Evidence Based Practice Institute (EBPI). Upon the eventual commercialization of iKinnect, I will have a profit-sharing agreement with EBPI for any iKinnect sales.</a:t>
            </a:r>
          </a:p>
        </p:txBody>
      </p:sp>
      <p:pic>
        <p:nvPicPr>
          <p:cNvPr id="4" name="Shape 57">
            <a:extLst>
              <a:ext uri="{FF2B5EF4-FFF2-40B4-BE49-F238E27FC236}">
                <a16:creationId xmlns:a16="http://schemas.microsoft.com/office/drawing/2014/main" id="{01ABA51E-1C0F-4885-A55C-9C723021DC9D}"/>
              </a:ext>
            </a:extLst>
          </p:cNvPr>
          <p:cNvPicPr preferRelativeResize="0"/>
          <p:nvPr/>
        </p:nvPicPr>
        <p:blipFill>
          <a:blip r:embed="rId3">
            <a:alphaModFix/>
          </a:blip>
          <a:stretch>
            <a:fillRect/>
          </a:stretch>
        </p:blipFill>
        <p:spPr>
          <a:xfrm>
            <a:off x="6952591" y="5454868"/>
            <a:ext cx="1592318" cy="1128676"/>
          </a:xfrm>
          <a:prstGeom prst="rect">
            <a:avLst/>
          </a:prstGeom>
          <a:solidFill>
            <a:schemeClr val="accent5">
              <a:lumMod val="75000"/>
            </a:schemeClr>
          </a:solidFill>
          <a:ln>
            <a:noFill/>
          </a:ln>
        </p:spPr>
      </p:pic>
      <p:pic>
        <p:nvPicPr>
          <p:cNvPr id="5" name="Picture 4">
            <a:extLst>
              <a:ext uri="{FF2B5EF4-FFF2-40B4-BE49-F238E27FC236}">
                <a16:creationId xmlns:a16="http://schemas.microsoft.com/office/drawing/2014/main" id="{4634555E-6C4C-4ABE-987F-E66F60801461}"/>
              </a:ext>
            </a:extLst>
          </p:cNvPr>
          <p:cNvPicPr>
            <a:picLocks noChangeAspect="1"/>
          </p:cNvPicPr>
          <p:nvPr/>
        </p:nvPicPr>
        <p:blipFill>
          <a:blip r:embed="rId4"/>
          <a:stretch>
            <a:fillRect/>
          </a:stretch>
        </p:blipFill>
        <p:spPr>
          <a:xfrm>
            <a:off x="599091" y="5454868"/>
            <a:ext cx="3627720" cy="957315"/>
          </a:xfrm>
          <a:prstGeom prst="rect">
            <a:avLst/>
          </a:prstGeom>
        </p:spPr>
      </p:pic>
    </p:spTree>
    <p:extLst>
      <p:ext uri="{BB962C8B-B14F-4D97-AF65-F5344CB8AC3E}">
        <p14:creationId xmlns:p14="http://schemas.microsoft.com/office/powerpoint/2010/main" val="860871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2418-6BE9-4EAD-8422-487E0D973A88}"/>
              </a:ext>
            </a:extLst>
          </p:cNvPr>
          <p:cNvSpPr>
            <a:spLocks noGrp="1"/>
          </p:cNvSpPr>
          <p:nvPr>
            <p:ph type="title"/>
          </p:nvPr>
        </p:nvSpPr>
        <p:spPr/>
        <p:txBody>
          <a:bodyPr>
            <a:normAutofit fontScale="90000"/>
          </a:bodyPr>
          <a:lstStyle/>
          <a:p>
            <a:r>
              <a:rPr lang="en-US" dirty="0"/>
              <a:t>Effective Treatments for </a:t>
            </a:r>
            <a:br>
              <a:rPr lang="en-US" dirty="0"/>
            </a:br>
            <a:r>
              <a:rPr lang="en-US" dirty="0"/>
              <a:t>Conduct Problems</a:t>
            </a:r>
          </a:p>
        </p:txBody>
      </p:sp>
      <p:sp>
        <p:nvSpPr>
          <p:cNvPr id="3" name="Content Placeholder 2">
            <a:extLst>
              <a:ext uri="{FF2B5EF4-FFF2-40B4-BE49-F238E27FC236}">
                <a16:creationId xmlns:a16="http://schemas.microsoft.com/office/drawing/2014/main" id="{55024227-2ABE-4556-A54B-CE566BC5BFF9}"/>
              </a:ext>
            </a:extLst>
          </p:cNvPr>
          <p:cNvSpPr>
            <a:spLocks noGrp="1"/>
          </p:cNvSpPr>
          <p:nvPr>
            <p:ph idx="1"/>
          </p:nvPr>
        </p:nvSpPr>
        <p:spPr/>
        <p:txBody>
          <a:bodyPr>
            <a:normAutofit fontScale="85000" lnSpcReduction="20000"/>
          </a:bodyPr>
          <a:lstStyle/>
          <a:p>
            <a:r>
              <a:rPr lang="en-US" dirty="0"/>
              <a:t>All empirically-supported treatments for this population are family-based:</a:t>
            </a:r>
          </a:p>
          <a:p>
            <a:pPr lvl="1"/>
            <a:r>
              <a:rPr lang="en-US" dirty="0"/>
              <a:t>Multisystemic Therapy (MST)</a:t>
            </a:r>
          </a:p>
          <a:p>
            <a:pPr lvl="1"/>
            <a:r>
              <a:rPr lang="en-US" dirty="0"/>
              <a:t>Treatment Foster Care – Oregon (TFC-O)</a:t>
            </a:r>
          </a:p>
          <a:p>
            <a:pPr lvl="1"/>
            <a:r>
              <a:rPr lang="en-US" dirty="0"/>
              <a:t>Functional Family Therapy (FFT)</a:t>
            </a:r>
          </a:p>
          <a:p>
            <a:pPr lvl="1"/>
            <a:r>
              <a:rPr lang="en-US" dirty="0"/>
              <a:t>Parent Management Training (PMT)</a:t>
            </a:r>
          </a:p>
          <a:p>
            <a:r>
              <a:rPr lang="en-US" dirty="0"/>
              <a:t>These treatments:</a:t>
            </a:r>
          </a:p>
          <a:p>
            <a:pPr lvl="1"/>
            <a:r>
              <a:rPr lang="en-US" dirty="0"/>
              <a:t>Outperform cognitively-oriented individual treatments</a:t>
            </a:r>
          </a:p>
          <a:p>
            <a:pPr lvl="1"/>
            <a:r>
              <a:rPr lang="en-US" dirty="0"/>
              <a:t>25-60% reductions in criminal recidivism</a:t>
            </a:r>
          </a:p>
          <a:p>
            <a:pPr lvl="1"/>
            <a:r>
              <a:rPr lang="en-US" dirty="0"/>
              <a:t>50-65% reductions in incarcerations</a:t>
            </a:r>
          </a:p>
          <a:p>
            <a:pPr lvl="1"/>
            <a:r>
              <a:rPr lang="en-US" dirty="0"/>
              <a:t>Effects persist well into adulthood</a:t>
            </a:r>
          </a:p>
        </p:txBody>
      </p:sp>
    </p:spTree>
    <p:extLst>
      <p:ext uri="{BB962C8B-B14F-4D97-AF65-F5344CB8AC3E}">
        <p14:creationId xmlns:p14="http://schemas.microsoft.com/office/powerpoint/2010/main" val="3792327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352" y="337233"/>
            <a:ext cx="5291301" cy="1335358"/>
          </a:xfrm>
          <a:solidFill>
            <a:schemeClr val="bg1"/>
          </a:solidFill>
        </p:spPr>
        <p:txBody>
          <a:bodyPr>
            <a:normAutofit/>
          </a:bodyPr>
          <a:lstStyle/>
          <a:p>
            <a:r>
              <a:rPr lang="en-US" sz="3600" dirty="0"/>
              <a:t>Treatment Mechanisms: </a:t>
            </a:r>
            <a:br>
              <a:rPr lang="en-US" sz="3600" dirty="0"/>
            </a:br>
            <a:r>
              <a:rPr lang="en-US" sz="3600" dirty="0"/>
              <a:t>Reversal of Key Risk Factors</a:t>
            </a:r>
          </a:p>
        </p:txBody>
      </p:sp>
      <p:sp>
        <p:nvSpPr>
          <p:cNvPr id="4" name="TextBox 3"/>
          <p:cNvSpPr txBox="1"/>
          <p:nvPr/>
        </p:nvSpPr>
        <p:spPr>
          <a:xfrm>
            <a:off x="476250" y="2347998"/>
            <a:ext cx="1816100" cy="461665"/>
          </a:xfrm>
          <a:prstGeom prst="rect">
            <a:avLst/>
          </a:prstGeom>
          <a:solidFill>
            <a:schemeClr val="accent6"/>
          </a:solidFill>
        </p:spPr>
        <p:txBody>
          <a:bodyPr wrap="square" rtlCol="0">
            <a:spAutoFit/>
          </a:bodyPr>
          <a:lstStyle/>
          <a:p>
            <a:pPr algn="ctr"/>
            <a:r>
              <a:rPr lang="en-US" sz="2400" b="1" dirty="0"/>
              <a:t>MST</a:t>
            </a:r>
          </a:p>
        </p:txBody>
      </p:sp>
      <p:sp>
        <p:nvSpPr>
          <p:cNvPr id="5" name="TextBox 4"/>
          <p:cNvSpPr txBox="1"/>
          <p:nvPr/>
        </p:nvSpPr>
        <p:spPr>
          <a:xfrm>
            <a:off x="2876550" y="1740631"/>
            <a:ext cx="1816100" cy="923330"/>
          </a:xfrm>
          <a:prstGeom prst="rect">
            <a:avLst/>
          </a:prstGeom>
          <a:solidFill>
            <a:srgbClr val="FFFF66"/>
          </a:solidFill>
        </p:spPr>
        <p:txBody>
          <a:bodyPr wrap="square" rtlCol="0">
            <a:spAutoFit/>
          </a:bodyPr>
          <a:lstStyle/>
          <a:p>
            <a:pPr algn="ctr"/>
            <a:r>
              <a:rPr lang="en-US" b="1" dirty="0">
                <a:solidFill>
                  <a:srgbClr val="7030A0"/>
                </a:solidFill>
              </a:rPr>
              <a:t>Improved Parental Monitoring</a:t>
            </a:r>
          </a:p>
        </p:txBody>
      </p:sp>
      <p:sp>
        <p:nvSpPr>
          <p:cNvPr id="6" name="TextBox 5"/>
          <p:cNvSpPr txBox="1"/>
          <p:nvPr/>
        </p:nvSpPr>
        <p:spPr>
          <a:xfrm>
            <a:off x="2876550" y="2809663"/>
            <a:ext cx="1816100" cy="1200329"/>
          </a:xfrm>
          <a:prstGeom prst="rect">
            <a:avLst/>
          </a:prstGeom>
          <a:solidFill>
            <a:srgbClr val="FFFF66"/>
          </a:solidFill>
        </p:spPr>
        <p:txBody>
          <a:bodyPr wrap="square" rtlCol="0">
            <a:spAutoFit/>
          </a:bodyPr>
          <a:lstStyle/>
          <a:p>
            <a:pPr algn="ctr"/>
            <a:r>
              <a:rPr lang="en-US" b="1" dirty="0">
                <a:solidFill>
                  <a:srgbClr val="7030A0"/>
                </a:solidFill>
              </a:rPr>
              <a:t>Improved </a:t>
            </a:r>
          </a:p>
          <a:p>
            <a:pPr algn="ctr"/>
            <a:r>
              <a:rPr lang="en-US" b="1" dirty="0">
                <a:solidFill>
                  <a:srgbClr val="7030A0"/>
                </a:solidFill>
              </a:rPr>
              <a:t>Parent-Teen Warm Communication</a:t>
            </a:r>
          </a:p>
        </p:txBody>
      </p:sp>
      <p:sp>
        <p:nvSpPr>
          <p:cNvPr id="7" name="TextBox 6"/>
          <p:cNvSpPr txBox="1"/>
          <p:nvPr/>
        </p:nvSpPr>
        <p:spPr>
          <a:xfrm>
            <a:off x="4984750" y="2235931"/>
            <a:ext cx="1816100" cy="923330"/>
          </a:xfrm>
          <a:prstGeom prst="rect">
            <a:avLst/>
          </a:prstGeom>
          <a:solidFill>
            <a:srgbClr val="FFFF66"/>
          </a:solidFill>
        </p:spPr>
        <p:txBody>
          <a:bodyPr wrap="square" rtlCol="0">
            <a:spAutoFit/>
          </a:bodyPr>
          <a:lstStyle/>
          <a:p>
            <a:pPr algn="ctr"/>
            <a:r>
              <a:rPr lang="en-US" b="1" dirty="0">
                <a:solidFill>
                  <a:srgbClr val="7030A0"/>
                </a:solidFill>
              </a:rPr>
              <a:t>Decreased Delinquent Peer Affiliations</a:t>
            </a:r>
          </a:p>
        </p:txBody>
      </p:sp>
      <p:sp>
        <p:nvSpPr>
          <p:cNvPr id="8" name="TextBox 7"/>
          <p:cNvSpPr txBox="1"/>
          <p:nvPr/>
        </p:nvSpPr>
        <p:spPr>
          <a:xfrm>
            <a:off x="7092950" y="2235931"/>
            <a:ext cx="1816100" cy="923330"/>
          </a:xfrm>
          <a:prstGeom prst="rect">
            <a:avLst/>
          </a:prstGeom>
          <a:solidFill>
            <a:srgbClr val="92D050"/>
          </a:solidFill>
        </p:spPr>
        <p:txBody>
          <a:bodyPr wrap="square" rtlCol="0">
            <a:spAutoFit/>
          </a:bodyPr>
          <a:lstStyle/>
          <a:p>
            <a:pPr algn="ctr"/>
            <a:r>
              <a:rPr lang="en-US" b="1" dirty="0">
                <a:solidFill>
                  <a:srgbClr val="7030A0"/>
                </a:solidFill>
              </a:rPr>
              <a:t>Decreased Delinquent Behavior</a:t>
            </a:r>
          </a:p>
        </p:txBody>
      </p:sp>
      <p:sp>
        <p:nvSpPr>
          <p:cNvPr id="9" name="TextBox 8"/>
          <p:cNvSpPr txBox="1"/>
          <p:nvPr/>
        </p:nvSpPr>
        <p:spPr>
          <a:xfrm>
            <a:off x="482600" y="5003800"/>
            <a:ext cx="1816100" cy="461665"/>
          </a:xfrm>
          <a:prstGeom prst="rect">
            <a:avLst/>
          </a:prstGeom>
          <a:solidFill>
            <a:schemeClr val="accent6"/>
          </a:solidFill>
        </p:spPr>
        <p:txBody>
          <a:bodyPr wrap="square" rtlCol="0">
            <a:spAutoFit/>
          </a:bodyPr>
          <a:lstStyle/>
          <a:p>
            <a:pPr algn="ctr"/>
            <a:r>
              <a:rPr lang="en-US" sz="2400" b="1" dirty="0"/>
              <a:t>TFC-O</a:t>
            </a:r>
          </a:p>
        </p:txBody>
      </p:sp>
      <p:sp>
        <p:nvSpPr>
          <p:cNvPr id="11" name="TextBox 10"/>
          <p:cNvSpPr txBox="1"/>
          <p:nvPr/>
        </p:nvSpPr>
        <p:spPr>
          <a:xfrm>
            <a:off x="2940050" y="5418505"/>
            <a:ext cx="1816100" cy="923330"/>
          </a:xfrm>
          <a:prstGeom prst="rect">
            <a:avLst/>
          </a:prstGeom>
          <a:solidFill>
            <a:srgbClr val="FFFF66"/>
          </a:solidFill>
        </p:spPr>
        <p:txBody>
          <a:bodyPr wrap="square" rtlCol="0">
            <a:spAutoFit/>
          </a:bodyPr>
          <a:lstStyle/>
          <a:p>
            <a:pPr algn="ctr"/>
            <a:r>
              <a:rPr lang="en-US" b="1" dirty="0">
                <a:solidFill>
                  <a:srgbClr val="7030A0"/>
                </a:solidFill>
              </a:rPr>
              <a:t>Improved Discipline Practices</a:t>
            </a:r>
          </a:p>
        </p:txBody>
      </p:sp>
      <p:sp>
        <p:nvSpPr>
          <p:cNvPr id="12" name="TextBox 11"/>
          <p:cNvSpPr txBox="1"/>
          <p:nvPr/>
        </p:nvSpPr>
        <p:spPr>
          <a:xfrm>
            <a:off x="7059612" y="4170118"/>
            <a:ext cx="1816100" cy="923330"/>
          </a:xfrm>
          <a:prstGeom prst="rect">
            <a:avLst/>
          </a:prstGeom>
          <a:solidFill>
            <a:srgbClr val="92D050"/>
          </a:solidFill>
        </p:spPr>
        <p:txBody>
          <a:bodyPr wrap="square" rtlCol="0">
            <a:spAutoFit/>
          </a:bodyPr>
          <a:lstStyle/>
          <a:p>
            <a:pPr algn="ctr"/>
            <a:r>
              <a:rPr lang="en-US" b="1" dirty="0">
                <a:solidFill>
                  <a:srgbClr val="7030A0"/>
                </a:solidFill>
              </a:rPr>
              <a:t>Decreased Antisocial Behavior</a:t>
            </a:r>
          </a:p>
        </p:txBody>
      </p:sp>
      <p:sp>
        <p:nvSpPr>
          <p:cNvPr id="13" name="TextBox 12"/>
          <p:cNvSpPr txBox="1"/>
          <p:nvPr/>
        </p:nvSpPr>
        <p:spPr>
          <a:xfrm>
            <a:off x="7042150" y="5496028"/>
            <a:ext cx="1816100" cy="646331"/>
          </a:xfrm>
          <a:prstGeom prst="rect">
            <a:avLst/>
          </a:prstGeom>
          <a:solidFill>
            <a:srgbClr val="92D050"/>
          </a:solidFill>
        </p:spPr>
        <p:txBody>
          <a:bodyPr wrap="square" rtlCol="0">
            <a:spAutoFit/>
          </a:bodyPr>
          <a:lstStyle/>
          <a:p>
            <a:pPr algn="ctr"/>
            <a:r>
              <a:rPr lang="en-US" b="1" dirty="0">
                <a:solidFill>
                  <a:srgbClr val="7030A0"/>
                </a:solidFill>
              </a:rPr>
              <a:t>Decreased Substance Abuse</a:t>
            </a:r>
          </a:p>
        </p:txBody>
      </p:sp>
      <p:sp>
        <p:nvSpPr>
          <p:cNvPr id="14" name="TextBox 13"/>
          <p:cNvSpPr txBox="1"/>
          <p:nvPr/>
        </p:nvSpPr>
        <p:spPr>
          <a:xfrm>
            <a:off x="2906712" y="4240603"/>
            <a:ext cx="1816100" cy="923330"/>
          </a:xfrm>
          <a:prstGeom prst="rect">
            <a:avLst/>
          </a:prstGeom>
          <a:solidFill>
            <a:srgbClr val="FFFF66"/>
          </a:solidFill>
        </p:spPr>
        <p:txBody>
          <a:bodyPr wrap="square" rtlCol="0">
            <a:spAutoFit/>
          </a:bodyPr>
          <a:lstStyle/>
          <a:p>
            <a:pPr algn="ctr"/>
            <a:r>
              <a:rPr lang="en-US" b="1" dirty="0">
                <a:solidFill>
                  <a:srgbClr val="7030A0"/>
                </a:solidFill>
              </a:rPr>
              <a:t>Improved Parental Monitoring</a:t>
            </a:r>
          </a:p>
        </p:txBody>
      </p:sp>
      <p:cxnSp>
        <p:nvCxnSpPr>
          <p:cNvPr id="16" name="Straight Arrow Connector 15"/>
          <p:cNvCxnSpPr>
            <a:stCxn id="4" idx="3"/>
            <a:endCxn id="5" idx="1"/>
          </p:cNvCxnSpPr>
          <p:nvPr/>
        </p:nvCxnSpPr>
        <p:spPr>
          <a:xfrm flipV="1">
            <a:off x="2292350" y="2202296"/>
            <a:ext cx="584200" cy="376535"/>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292350" y="2836601"/>
            <a:ext cx="584200" cy="561379"/>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692650" y="1897948"/>
            <a:ext cx="711200" cy="288064"/>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4692650" y="3159261"/>
            <a:ext cx="825500" cy="625177"/>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7" idx="3"/>
          </p:cNvCxnSpPr>
          <p:nvPr/>
        </p:nvCxnSpPr>
        <p:spPr>
          <a:xfrm>
            <a:off x="6800850" y="2697596"/>
            <a:ext cx="482600" cy="0"/>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2317750" y="4732348"/>
            <a:ext cx="541337" cy="459004"/>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308225" y="5463909"/>
            <a:ext cx="622300" cy="319178"/>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4" idx="3"/>
            <a:endCxn id="12" idx="1"/>
          </p:cNvCxnSpPr>
          <p:nvPr/>
        </p:nvCxnSpPr>
        <p:spPr>
          <a:xfrm flipV="1">
            <a:off x="4722812" y="4631783"/>
            <a:ext cx="2336800" cy="70485"/>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4775200" y="4732350"/>
            <a:ext cx="2270125" cy="1040967"/>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4" idx="3"/>
          </p:cNvCxnSpPr>
          <p:nvPr/>
        </p:nvCxnSpPr>
        <p:spPr>
          <a:xfrm>
            <a:off x="4722812" y="4702268"/>
            <a:ext cx="2322513" cy="1045117"/>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4765675" y="5773317"/>
            <a:ext cx="2293937" cy="18880"/>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29187" y="6211669"/>
            <a:ext cx="3946525" cy="646331"/>
          </a:xfrm>
          <a:prstGeom prst="rect">
            <a:avLst/>
          </a:prstGeom>
          <a:noFill/>
        </p:spPr>
        <p:txBody>
          <a:bodyPr wrap="square" rtlCol="0">
            <a:spAutoFit/>
          </a:bodyPr>
          <a:lstStyle/>
          <a:p>
            <a:r>
              <a:rPr lang="en-US" dirty="0"/>
              <a:t>(Huey et al., 2000; Schaeffer et al., 2010; Chamberlain, 2003)</a:t>
            </a:r>
          </a:p>
        </p:txBody>
      </p:sp>
    </p:spTree>
    <p:extLst>
      <p:ext uri="{BB962C8B-B14F-4D97-AF65-F5344CB8AC3E}">
        <p14:creationId xmlns:p14="http://schemas.microsoft.com/office/powerpoint/2010/main" val="1862554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2F511-4222-4DF4-8CE4-7E302DF41AFF}"/>
              </a:ext>
            </a:extLst>
          </p:cNvPr>
          <p:cNvSpPr>
            <a:spLocks noGrp="1"/>
          </p:cNvSpPr>
          <p:nvPr>
            <p:ph type="title"/>
          </p:nvPr>
        </p:nvSpPr>
        <p:spPr/>
        <p:txBody>
          <a:bodyPr>
            <a:normAutofit/>
          </a:bodyPr>
          <a:lstStyle/>
          <a:p>
            <a:r>
              <a:rPr lang="en-US" dirty="0"/>
              <a:t>Our Goals</a:t>
            </a:r>
          </a:p>
        </p:txBody>
      </p:sp>
      <p:sp>
        <p:nvSpPr>
          <p:cNvPr id="3" name="Content Placeholder 2">
            <a:extLst>
              <a:ext uri="{FF2B5EF4-FFF2-40B4-BE49-F238E27FC236}">
                <a16:creationId xmlns:a16="http://schemas.microsoft.com/office/drawing/2014/main" id="{B2CE69F6-2DD1-4FE3-B3D6-194D9D0BBB01}"/>
              </a:ext>
            </a:extLst>
          </p:cNvPr>
          <p:cNvSpPr>
            <a:spLocks noGrp="1"/>
          </p:cNvSpPr>
          <p:nvPr>
            <p:ph idx="1"/>
          </p:nvPr>
        </p:nvSpPr>
        <p:spPr/>
        <p:txBody>
          <a:bodyPr>
            <a:normAutofit fontScale="92500" lnSpcReduction="10000"/>
          </a:bodyPr>
          <a:lstStyle/>
          <a:p>
            <a:pPr marL="0" indent="0">
              <a:buNone/>
            </a:pPr>
            <a:r>
              <a:rPr lang="en-US" sz="2400" dirty="0"/>
              <a:t>To develop a mobile phone app that:</a:t>
            </a:r>
          </a:p>
          <a:p>
            <a:r>
              <a:rPr lang="en-US" sz="2400" dirty="0"/>
              <a:t>Is consistent with EBTs treatment principles for conduct problems</a:t>
            </a:r>
          </a:p>
          <a:p>
            <a:r>
              <a:rPr lang="en-US" sz="2400" dirty="0"/>
              <a:t>Helps families meet treatment goals that ultimately lead to reduced youth involvement in criminal activity and drug use</a:t>
            </a:r>
          </a:p>
          <a:p>
            <a:pPr lvl="1"/>
            <a:r>
              <a:rPr lang="en-US" sz="2000" dirty="0"/>
              <a:t>Increase parental monitoring</a:t>
            </a:r>
          </a:p>
          <a:p>
            <a:pPr lvl="1"/>
            <a:r>
              <a:rPr lang="en-US" sz="2000" dirty="0"/>
              <a:t>Increase parental consistency (rewards and punishments)</a:t>
            </a:r>
          </a:p>
          <a:p>
            <a:pPr lvl="1"/>
            <a:r>
              <a:rPr lang="en-US" sz="2000" dirty="0"/>
              <a:t>Improve parent-youth communication</a:t>
            </a:r>
          </a:p>
          <a:p>
            <a:r>
              <a:rPr lang="en-US" sz="2400" dirty="0"/>
              <a:t>Is feasible and acceptable to families</a:t>
            </a:r>
          </a:p>
          <a:p>
            <a:r>
              <a:rPr lang="en-US" sz="2400" dirty="0"/>
              <a:t>Can be made widely available and is affordable</a:t>
            </a:r>
          </a:p>
          <a:p>
            <a:r>
              <a:rPr lang="en-US" sz="2400" dirty="0"/>
              <a:t>Can be adopted by any treatment provider working with youth involved in criminal behavior, drug use, or at high risk for such</a:t>
            </a:r>
          </a:p>
          <a:p>
            <a:endParaRPr lang="en-US" dirty="0"/>
          </a:p>
        </p:txBody>
      </p:sp>
    </p:spTree>
    <p:extLst>
      <p:ext uri="{BB962C8B-B14F-4D97-AF65-F5344CB8AC3E}">
        <p14:creationId xmlns:p14="http://schemas.microsoft.com/office/powerpoint/2010/main" val="1168346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8362-136E-4877-A97F-D8628CB3E50B}"/>
              </a:ext>
            </a:extLst>
          </p:cNvPr>
          <p:cNvSpPr>
            <a:spLocks noGrp="1"/>
          </p:cNvSpPr>
          <p:nvPr>
            <p:ph type="title"/>
          </p:nvPr>
        </p:nvSpPr>
        <p:spPr/>
        <p:txBody>
          <a:bodyPr>
            <a:normAutofit/>
          </a:bodyPr>
          <a:lstStyle/>
          <a:p>
            <a:r>
              <a:rPr lang="en-US" dirty="0"/>
              <a:t>Our interventionist’s score…</a:t>
            </a:r>
          </a:p>
        </p:txBody>
      </p:sp>
      <p:sp>
        <p:nvSpPr>
          <p:cNvPr id="3" name="Content Placeholder 2">
            <a:extLst>
              <a:ext uri="{FF2B5EF4-FFF2-40B4-BE49-F238E27FC236}">
                <a16:creationId xmlns:a16="http://schemas.microsoft.com/office/drawing/2014/main" id="{AA42F64C-47F9-4CA0-B40C-CD421F78EED0}"/>
              </a:ext>
            </a:extLst>
          </p:cNvPr>
          <p:cNvSpPr>
            <a:spLocks noGrp="1"/>
          </p:cNvSpPr>
          <p:nvPr>
            <p:ph idx="1"/>
          </p:nvPr>
        </p:nvSpPr>
        <p:spPr>
          <a:solidFill>
            <a:schemeClr val="accent6">
              <a:lumMod val="40000"/>
              <a:lumOff val="60000"/>
            </a:schemeClr>
          </a:solidFill>
        </p:spPr>
        <p:txBody>
          <a:bodyPr>
            <a:normAutofit/>
          </a:bodyPr>
          <a:lstStyle/>
          <a:p>
            <a:pPr marL="0" indent="0">
              <a:buNone/>
            </a:pPr>
            <a:r>
              <a:rPr lang="en-US" dirty="0"/>
              <a:t>Consideration 2: The science</a:t>
            </a:r>
          </a:p>
          <a:p>
            <a:r>
              <a:rPr lang="en-US" dirty="0"/>
              <a:t>Does the proposed digital technology make sense in light of the research literature about this problem? </a:t>
            </a:r>
          </a:p>
        </p:txBody>
      </p:sp>
      <p:pic>
        <p:nvPicPr>
          <p:cNvPr id="4" name="Picture 3">
            <a:extLst>
              <a:ext uri="{FF2B5EF4-FFF2-40B4-BE49-F238E27FC236}">
                <a16:creationId xmlns:a16="http://schemas.microsoft.com/office/drawing/2014/main" id="{62E3D7F9-556D-4193-A840-0112C70166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42582" y="2644409"/>
            <a:ext cx="1861888" cy="2131255"/>
          </a:xfrm>
          <a:prstGeom prst="rect">
            <a:avLst/>
          </a:prstGeom>
        </p:spPr>
      </p:pic>
    </p:spTree>
    <p:extLst>
      <p:ext uri="{BB962C8B-B14F-4D97-AF65-F5344CB8AC3E}">
        <p14:creationId xmlns:p14="http://schemas.microsoft.com/office/powerpoint/2010/main" val="147867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8362-136E-4877-A97F-D8628CB3E50B}"/>
              </a:ext>
            </a:extLst>
          </p:cNvPr>
          <p:cNvSpPr>
            <a:spLocks noGrp="1"/>
          </p:cNvSpPr>
          <p:nvPr>
            <p:ph type="title"/>
          </p:nvPr>
        </p:nvSpPr>
        <p:spPr/>
        <p:txBody>
          <a:bodyPr>
            <a:normAutofit fontScale="90000"/>
          </a:bodyPr>
          <a:lstStyle/>
          <a:p>
            <a:r>
              <a:rPr lang="en-US" dirty="0"/>
              <a:t>We CAN do these things; should we?</a:t>
            </a:r>
          </a:p>
        </p:txBody>
      </p:sp>
      <p:sp>
        <p:nvSpPr>
          <p:cNvPr id="3" name="Content Placeholder 2">
            <a:extLst>
              <a:ext uri="{FF2B5EF4-FFF2-40B4-BE49-F238E27FC236}">
                <a16:creationId xmlns:a16="http://schemas.microsoft.com/office/drawing/2014/main" id="{AA42F64C-47F9-4CA0-B40C-CD421F78EED0}"/>
              </a:ext>
            </a:extLst>
          </p:cNvPr>
          <p:cNvSpPr>
            <a:spLocks noGrp="1"/>
          </p:cNvSpPr>
          <p:nvPr>
            <p:ph idx="1"/>
          </p:nvPr>
        </p:nvSpPr>
        <p:spPr>
          <a:solidFill>
            <a:schemeClr val="accent6">
              <a:lumMod val="40000"/>
              <a:lumOff val="60000"/>
            </a:schemeClr>
          </a:solidFill>
        </p:spPr>
        <p:txBody>
          <a:bodyPr>
            <a:normAutofit lnSpcReduction="10000"/>
          </a:bodyPr>
          <a:lstStyle/>
          <a:p>
            <a:pPr marL="0" indent="0">
              <a:buNone/>
            </a:pPr>
            <a:r>
              <a:rPr lang="en-US" dirty="0"/>
              <a:t>Consideration 3: The user</a:t>
            </a:r>
          </a:p>
          <a:p>
            <a:pPr marL="0" indent="0">
              <a:buNone/>
            </a:pPr>
            <a:r>
              <a:rPr lang="en-US" dirty="0"/>
              <a:t>What is the likelihood that users will want to use / actually use this technology?</a:t>
            </a:r>
          </a:p>
          <a:p>
            <a:r>
              <a:rPr lang="en-US" dirty="0"/>
              <a:t>Who is the best user to build for?</a:t>
            </a:r>
          </a:p>
          <a:p>
            <a:r>
              <a:rPr lang="en-US" dirty="0"/>
              <a:t>How do you imaging the user interacting with it? Settings, frequency, duration</a:t>
            </a:r>
          </a:p>
          <a:p>
            <a:r>
              <a:rPr lang="en-US" dirty="0"/>
              <a:t>What is the user’s motivation to use this technology?</a:t>
            </a:r>
          </a:p>
        </p:txBody>
      </p:sp>
    </p:spTree>
    <p:extLst>
      <p:ext uri="{BB962C8B-B14F-4D97-AF65-F5344CB8AC3E}">
        <p14:creationId xmlns:p14="http://schemas.microsoft.com/office/powerpoint/2010/main" val="110811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AC5D-7703-42C6-A1A4-E60BA9CC397A}"/>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2C50A657-ACCE-43BF-8549-7A691C316C58}"/>
              </a:ext>
            </a:extLst>
          </p:cNvPr>
          <p:cNvSpPr>
            <a:spLocks noGrp="1"/>
          </p:cNvSpPr>
          <p:nvPr>
            <p:ph idx="1"/>
          </p:nvPr>
        </p:nvSpPr>
        <p:spPr>
          <a:xfrm>
            <a:off x="457200" y="2030592"/>
            <a:ext cx="8229600" cy="4543629"/>
          </a:xfrm>
        </p:spPr>
        <p:txBody>
          <a:bodyPr>
            <a:normAutofit fontScale="77500" lnSpcReduction="20000"/>
          </a:bodyPr>
          <a:lstStyle/>
          <a:p>
            <a:r>
              <a:rPr lang="en-US" b="1" dirty="0"/>
              <a:t>Dr. Linda Dimeff</a:t>
            </a:r>
            <a:r>
              <a:rPr lang="en-US" dirty="0"/>
              <a:t>, Chief Scientific Officer, EBPI, Co-PI</a:t>
            </a:r>
          </a:p>
          <a:p>
            <a:r>
              <a:rPr lang="en-US" b="1" dirty="0"/>
              <a:t>Dr. David Carroll</a:t>
            </a:r>
            <a:r>
              <a:rPr lang="en-US" dirty="0"/>
              <a:t>, Mobile App Design, New School of Design</a:t>
            </a:r>
          </a:p>
          <a:p>
            <a:r>
              <a:rPr lang="en-US" b="1" dirty="0"/>
              <a:t>Margaret Wallace</a:t>
            </a:r>
            <a:r>
              <a:rPr lang="en-US" dirty="0"/>
              <a:t>, Gamification Expert, </a:t>
            </a:r>
            <a:r>
              <a:rPr lang="en-US" dirty="0" err="1"/>
              <a:t>Playmatics</a:t>
            </a:r>
            <a:endParaRPr lang="en-US" dirty="0"/>
          </a:p>
          <a:p>
            <a:r>
              <a:rPr lang="en-US" b="1" dirty="0"/>
              <a:t>Dr. Edward Deci</a:t>
            </a:r>
            <a:r>
              <a:rPr lang="en-US" dirty="0"/>
              <a:t>, U of Rochester, Self-Determination Theory</a:t>
            </a:r>
          </a:p>
          <a:p>
            <a:r>
              <a:rPr lang="en-US" b="1" dirty="0"/>
              <a:t>Dr. Robert Volpe</a:t>
            </a:r>
            <a:r>
              <a:rPr lang="en-US" dirty="0"/>
              <a:t>, Northeastern U, Point-Reward Systems / Monetization Expert</a:t>
            </a:r>
          </a:p>
          <a:p>
            <a:r>
              <a:rPr lang="en-US" dirty="0"/>
              <a:t>DSMB</a:t>
            </a:r>
          </a:p>
          <a:p>
            <a:r>
              <a:rPr lang="en-US" dirty="0"/>
              <a:t>Dedicated programmers, project managers, and research staff</a:t>
            </a:r>
          </a:p>
          <a:p>
            <a:r>
              <a:rPr lang="en-US" dirty="0"/>
              <a:t>Youth with conduct problems, their parents, their therapists, and their probation officers</a:t>
            </a:r>
          </a:p>
        </p:txBody>
      </p:sp>
    </p:spTree>
    <p:extLst>
      <p:ext uri="{BB962C8B-B14F-4D97-AF65-F5344CB8AC3E}">
        <p14:creationId xmlns:p14="http://schemas.microsoft.com/office/powerpoint/2010/main" val="779699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344"/>
            <a:ext cx="8229600" cy="1143000"/>
          </a:xfrm>
        </p:spPr>
        <p:txBody>
          <a:bodyPr>
            <a:normAutofit fontScale="90000"/>
          </a:bodyPr>
          <a:lstStyle/>
          <a:p>
            <a:r>
              <a:rPr lang="en-US" b="1" dirty="0">
                <a:solidFill>
                  <a:schemeClr val="bg2">
                    <a:lumMod val="25000"/>
                  </a:schemeClr>
                </a:solidFill>
                <a:latin typeface="Avenir Light"/>
              </a:rPr>
              <a:t>History and Development of iKinnect</a:t>
            </a:r>
          </a:p>
        </p:txBody>
      </p:sp>
      <p:sp>
        <p:nvSpPr>
          <p:cNvPr id="3" name="Content Placeholder 2"/>
          <p:cNvSpPr>
            <a:spLocks noGrp="1"/>
          </p:cNvSpPr>
          <p:nvPr>
            <p:ph idx="1"/>
          </p:nvPr>
        </p:nvSpPr>
        <p:spPr>
          <a:xfrm>
            <a:off x="457200" y="1600200"/>
            <a:ext cx="8229600" cy="4838700"/>
          </a:xfrm>
        </p:spPr>
        <p:txBody>
          <a:bodyPr>
            <a:normAutofit fontScale="85000" lnSpcReduction="10000"/>
          </a:bodyPr>
          <a:lstStyle/>
          <a:p>
            <a:r>
              <a:rPr lang="en-US" b="1" dirty="0">
                <a:solidFill>
                  <a:schemeClr val="bg2">
                    <a:lumMod val="25000"/>
                  </a:schemeClr>
                </a:solidFill>
              </a:rPr>
              <a:t>Late 2013</a:t>
            </a:r>
            <a:r>
              <a:rPr lang="en-US" dirty="0">
                <a:solidFill>
                  <a:schemeClr val="bg2">
                    <a:lumMod val="25000"/>
                  </a:schemeClr>
                </a:solidFill>
              </a:rPr>
              <a:t>: NIMH Small Business Innovation Grant (R43) awarded; user-centered design based prototype testing by intended users and stakeholders (</a:t>
            </a:r>
            <a:r>
              <a:rPr lang="en-US" i="1" dirty="0">
                <a:solidFill>
                  <a:schemeClr val="bg2">
                    <a:lumMod val="25000"/>
                  </a:schemeClr>
                </a:solidFill>
              </a:rPr>
              <a:t>N</a:t>
            </a:r>
            <a:r>
              <a:rPr lang="en-US" dirty="0">
                <a:solidFill>
                  <a:schemeClr val="bg2">
                    <a:lumMod val="25000"/>
                  </a:schemeClr>
                </a:solidFill>
              </a:rPr>
              <a:t> = 75)</a:t>
            </a:r>
          </a:p>
          <a:p>
            <a:pPr lvl="1"/>
            <a:r>
              <a:rPr lang="en-US" sz="2200" dirty="0">
                <a:solidFill>
                  <a:schemeClr val="bg2">
                    <a:lumMod val="25000"/>
                  </a:schemeClr>
                </a:solidFill>
              </a:rPr>
              <a:t>MST experts, supervisors, therapists, parents and youth receiving MST, clinic administrators; juvenile justice personnel</a:t>
            </a:r>
          </a:p>
          <a:p>
            <a:r>
              <a:rPr lang="en-US" b="1" dirty="0">
                <a:solidFill>
                  <a:schemeClr val="bg2">
                    <a:lumMod val="25000"/>
                  </a:schemeClr>
                </a:solidFill>
              </a:rPr>
              <a:t>Late 2014 - 2015</a:t>
            </a:r>
            <a:r>
              <a:rPr lang="en-US" dirty="0">
                <a:solidFill>
                  <a:schemeClr val="bg2">
                    <a:lumMod val="25000"/>
                  </a:schemeClr>
                </a:solidFill>
              </a:rPr>
              <a:t>: App development</a:t>
            </a:r>
          </a:p>
          <a:p>
            <a:r>
              <a:rPr lang="en-US" b="1" dirty="0">
                <a:solidFill>
                  <a:schemeClr val="bg2">
                    <a:lumMod val="25000"/>
                  </a:schemeClr>
                </a:solidFill>
              </a:rPr>
              <a:t>2015 - 2016</a:t>
            </a:r>
            <a:r>
              <a:rPr lang="en-US" dirty="0">
                <a:solidFill>
                  <a:schemeClr val="bg2">
                    <a:lumMod val="25000"/>
                  </a:schemeClr>
                </a:solidFill>
              </a:rPr>
              <a:t>: User field testing of beta version; </a:t>
            </a:r>
            <a:r>
              <a:rPr lang="en-US" i="1" dirty="0">
                <a:solidFill>
                  <a:schemeClr val="bg2">
                    <a:lumMod val="25000"/>
                  </a:schemeClr>
                </a:solidFill>
              </a:rPr>
              <a:t>N</a:t>
            </a:r>
            <a:r>
              <a:rPr lang="en-US" dirty="0">
                <a:solidFill>
                  <a:schemeClr val="bg2">
                    <a:lumMod val="25000"/>
                  </a:schemeClr>
                </a:solidFill>
              </a:rPr>
              <a:t> = 16 parent-youth dyads participating in MST</a:t>
            </a:r>
          </a:p>
          <a:p>
            <a:r>
              <a:rPr lang="en-US" b="1" dirty="0">
                <a:solidFill>
                  <a:schemeClr val="bg2">
                    <a:lumMod val="25000"/>
                  </a:schemeClr>
                </a:solidFill>
              </a:rPr>
              <a:t>March 2017:</a:t>
            </a:r>
            <a:r>
              <a:rPr lang="en-US" dirty="0">
                <a:solidFill>
                  <a:schemeClr val="bg2">
                    <a:lumMod val="25000"/>
                  </a:schemeClr>
                </a:solidFill>
              </a:rPr>
              <a:t> NIMH R44 awarded for further app development and testing.</a:t>
            </a:r>
          </a:p>
          <a:p>
            <a:r>
              <a:rPr lang="en-US" b="1" dirty="0">
                <a:solidFill>
                  <a:schemeClr val="bg2">
                    <a:lumMod val="25000"/>
                  </a:schemeClr>
                </a:solidFill>
              </a:rPr>
              <a:t>June 2019</a:t>
            </a:r>
            <a:r>
              <a:rPr lang="en-US" dirty="0">
                <a:solidFill>
                  <a:schemeClr val="bg2">
                    <a:lumMod val="25000"/>
                  </a:schemeClr>
                </a:solidFill>
              </a:rPr>
              <a:t>: RCT nearing completion (N = 106 enrolled)</a:t>
            </a:r>
          </a:p>
        </p:txBody>
      </p:sp>
    </p:spTree>
    <p:extLst>
      <p:ext uri="{BB962C8B-B14F-4D97-AF65-F5344CB8AC3E}">
        <p14:creationId xmlns:p14="http://schemas.microsoft.com/office/powerpoint/2010/main" val="391771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2">
                    <a:lumMod val="25000"/>
                  </a:schemeClr>
                </a:solidFill>
              </a:rPr>
              <a:t>Phase 1 Launch: </a:t>
            </a:r>
            <a:br>
              <a:rPr lang="en-US" dirty="0">
                <a:solidFill>
                  <a:schemeClr val="bg2">
                    <a:lumMod val="25000"/>
                  </a:schemeClr>
                </a:solidFill>
              </a:rPr>
            </a:br>
            <a:r>
              <a:rPr lang="en-US" dirty="0">
                <a:solidFill>
                  <a:schemeClr val="bg2">
                    <a:lumMod val="25000"/>
                  </a:schemeClr>
                </a:solidFill>
              </a:rPr>
              <a:t>NYC, Jan 6-8, 2014</a:t>
            </a:r>
          </a:p>
        </p:txBody>
      </p:sp>
      <p:pic>
        <p:nvPicPr>
          <p:cNvPr id="4" name="Content Placeholder 3" descr="Dave Designing.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865943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ig White Walls_DC, CS, KK.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582" r="-954" b="10709"/>
          <a:stretch/>
        </p:blipFill>
        <p:spPr>
          <a:xfrm>
            <a:off x="3100719" y="701849"/>
            <a:ext cx="6043281" cy="6129343"/>
          </a:xfrm>
        </p:spPr>
      </p:pic>
      <p:sp>
        <p:nvSpPr>
          <p:cNvPr id="3" name="TextBox 2">
            <a:extLst>
              <a:ext uri="{FF2B5EF4-FFF2-40B4-BE49-F238E27FC236}">
                <a16:creationId xmlns:a16="http://schemas.microsoft.com/office/drawing/2014/main" id="{35241EBF-4AC8-4DEE-8ADE-80E47D5CC26A}"/>
              </a:ext>
            </a:extLst>
          </p:cNvPr>
          <p:cNvSpPr txBox="1"/>
          <p:nvPr/>
        </p:nvSpPr>
        <p:spPr>
          <a:xfrm>
            <a:off x="646386" y="2979683"/>
            <a:ext cx="2265147" cy="1569660"/>
          </a:xfrm>
          <a:prstGeom prst="rect">
            <a:avLst/>
          </a:prstGeom>
          <a:noFill/>
        </p:spPr>
        <p:txBody>
          <a:bodyPr wrap="square" rtlCol="0">
            <a:spAutoFit/>
          </a:bodyPr>
          <a:lstStyle/>
          <a:p>
            <a:pPr algn="ctr"/>
            <a:r>
              <a:rPr lang="en-US" sz="3200" dirty="0"/>
              <a:t>Paper Prototyping Process</a:t>
            </a:r>
          </a:p>
        </p:txBody>
      </p:sp>
    </p:spTree>
    <p:extLst>
      <p:ext uri="{BB962C8B-B14F-4D97-AF65-F5344CB8AC3E}">
        <p14:creationId xmlns:p14="http://schemas.microsoft.com/office/powerpoint/2010/main" val="845265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8362-136E-4877-A97F-D8628CB3E50B}"/>
              </a:ext>
            </a:extLst>
          </p:cNvPr>
          <p:cNvSpPr>
            <a:spLocks noGrp="1"/>
          </p:cNvSpPr>
          <p:nvPr>
            <p:ph type="title"/>
          </p:nvPr>
        </p:nvSpPr>
        <p:spPr/>
        <p:txBody>
          <a:bodyPr>
            <a:normAutofit/>
          </a:bodyPr>
          <a:lstStyle/>
          <a:p>
            <a:r>
              <a:rPr lang="en-US" dirty="0"/>
              <a:t>Our interventionist’s score…</a:t>
            </a:r>
          </a:p>
        </p:txBody>
      </p:sp>
      <p:sp>
        <p:nvSpPr>
          <p:cNvPr id="3" name="Content Placeholder 2">
            <a:extLst>
              <a:ext uri="{FF2B5EF4-FFF2-40B4-BE49-F238E27FC236}">
                <a16:creationId xmlns:a16="http://schemas.microsoft.com/office/drawing/2014/main" id="{AA42F64C-47F9-4CA0-B40C-CD421F78EED0}"/>
              </a:ext>
            </a:extLst>
          </p:cNvPr>
          <p:cNvSpPr>
            <a:spLocks noGrp="1"/>
          </p:cNvSpPr>
          <p:nvPr>
            <p:ph idx="1"/>
          </p:nvPr>
        </p:nvSpPr>
        <p:spPr>
          <a:solidFill>
            <a:schemeClr val="accent6">
              <a:lumMod val="40000"/>
              <a:lumOff val="60000"/>
            </a:schemeClr>
          </a:solidFill>
        </p:spPr>
        <p:txBody>
          <a:bodyPr>
            <a:normAutofit/>
          </a:bodyPr>
          <a:lstStyle/>
          <a:p>
            <a:pPr marL="0" indent="0">
              <a:buNone/>
            </a:pPr>
            <a:r>
              <a:rPr lang="en-US" dirty="0"/>
              <a:t>Consideration 3: The user</a:t>
            </a:r>
          </a:p>
          <a:p>
            <a:pPr marL="0" indent="0">
              <a:buNone/>
            </a:pPr>
            <a:r>
              <a:rPr lang="en-US" dirty="0"/>
              <a:t>What is the likelihood that users will want to use / actually use this technology?</a:t>
            </a:r>
          </a:p>
          <a:p>
            <a:r>
              <a:rPr lang="en-US" dirty="0"/>
              <a:t>How do you imaging the user interacting with it? Settings, frequency, duration</a:t>
            </a:r>
          </a:p>
          <a:p>
            <a:r>
              <a:rPr lang="en-US" dirty="0"/>
              <a:t>What is the user’s motivation to use this technology?</a:t>
            </a:r>
          </a:p>
        </p:txBody>
      </p:sp>
      <p:pic>
        <p:nvPicPr>
          <p:cNvPr id="4" name="Picture 3">
            <a:extLst>
              <a:ext uri="{FF2B5EF4-FFF2-40B4-BE49-F238E27FC236}">
                <a16:creationId xmlns:a16="http://schemas.microsoft.com/office/drawing/2014/main" id="{8E06F142-B8E5-4BFD-A413-93F88872881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42582" y="2644409"/>
            <a:ext cx="1861888" cy="2131255"/>
          </a:xfrm>
          <a:prstGeom prst="rect">
            <a:avLst/>
          </a:prstGeom>
        </p:spPr>
      </p:pic>
    </p:spTree>
    <p:extLst>
      <p:ext uri="{BB962C8B-B14F-4D97-AF65-F5344CB8AC3E}">
        <p14:creationId xmlns:p14="http://schemas.microsoft.com/office/powerpoint/2010/main" val="317185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29C2-165A-4F7F-AD28-272785CDACEC}"/>
              </a:ext>
            </a:extLst>
          </p:cNvPr>
          <p:cNvSpPr>
            <a:spLocks noGrp="1"/>
          </p:cNvSpPr>
          <p:nvPr>
            <p:ph type="title"/>
          </p:nvPr>
        </p:nvSpPr>
        <p:spPr/>
        <p:txBody>
          <a:bodyPr/>
          <a:lstStyle/>
          <a:p>
            <a:r>
              <a:rPr lang="en-US" dirty="0"/>
              <a:t>Defining </a:t>
            </a:r>
            <a:r>
              <a:rPr lang="en-US" i="1" dirty="0"/>
              <a:t>Digital Health Technology</a:t>
            </a:r>
          </a:p>
        </p:txBody>
      </p:sp>
      <p:sp>
        <p:nvSpPr>
          <p:cNvPr id="3" name="Content Placeholder 2">
            <a:extLst>
              <a:ext uri="{FF2B5EF4-FFF2-40B4-BE49-F238E27FC236}">
                <a16:creationId xmlns:a16="http://schemas.microsoft.com/office/drawing/2014/main" id="{EA62772E-871B-4894-BE64-00E5DE7DC445}"/>
              </a:ext>
            </a:extLst>
          </p:cNvPr>
          <p:cNvSpPr>
            <a:spLocks noGrp="1"/>
          </p:cNvSpPr>
          <p:nvPr>
            <p:ph idx="1"/>
          </p:nvPr>
        </p:nvSpPr>
        <p:spPr/>
        <p:txBody>
          <a:bodyPr/>
          <a:lstStyle/>
          <a:p>
            <a:pPr marL="0" indent="0">
              <a:buNone/>
            </a:pPr>
            <a:r>
              <a:rPr lang="en-US" dirty="0"/>
              <a:t>Components:</a:t>
            </a:r>
          </a:p>
          <a:p>
            <a:r>
              <a:rPr lang="en-US" dirty="0"/>
              <a:t>“Smart” = computer-based technologies </a:t>
            </a:r>
          </a:p>
          <a:p>
            <a:r>
              <a:rPr lang="en-US" dirty="0"/>
              <a:t>Designed to change a patient’s or provider’s behavior or improve the provision of care</a:t>
            </a:r>
          </a:p>
          <a:p>
            <a:pPr marL="0" indent="0">
              <a:buNone/>
            </a:pPr>
            <a:r>
              <a:rPr lang="en-US" dirty="0"/>
              <a:t>Platforms:</a:t>
            </a:r>
          </a:p>
          <a:p>
            <a:pPr marL="0" indent="0">
              <a:buNone/>
            </a:pPr>
            <a:r>
              <a:rPr lang="en-US" dirty="0"/>
              <a:t>Software programs, apps, games, interactive websites, wearable devices</a:t>
            </a:r>
          </a:p>
          <a:p>
            <a:endParaRPr lang="en-US" dirty="0"/>
          </a:p>
          <a:p>
            <a:endParaRPr lang="en-US" dirty="0"/>
          </a:p>
        </p:txBody>
      </p:sp>
    </p:spTree>
    <p:extLst>
      <p:ext uri="{BB962C8B-B14F-4D97-AF65-F5344CB8AC3E}">
        <p14:creationId xmlns:p14="http://schemas.microsoft.com/office/powerpoint/2010/main" val="2732032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AEB8-6176-41EC-94BC-5D6080F8C1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0F1F5B-EDC7-425F-AA84-E4309AC7A4ED}"/>
              </a:ext>
            </a:extLst>
          </p:cNvPr>
          <p:cNvSpPr>
            <a:spLocks noGrp="1"/>
          </p:cNvSpPr>
          <p:nvPr>
            <p:ph idx="1"/>
          </p:nvPr>
        </p:nvSpPr>
        <p:spPr/>
        <p:txBody>
          <a:bodyPr/>
          <a:lstStyle/>
          <a:p>
            <a:endParaRPr lang="en-US"/>
          </a:p>
        </p:txBody>
      </p:sp>
      <p:pic>
        <p:nvPicPr>
          <p:cNvPr id="3074" name="Picture 2" descr="Image result for steampunk machine">
            <a:extLst>
              <a:ext uri="{FF2B5EF4-FFF2-40B4-BE49-F238E27FC236}">
                <a16:creationId xmlns:a16="http://schemas.microsoft.com/office/drawing/2014/main" id="{46CD61E0-96FE-430D-91B6-8BF54FD37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60" y="164389"/>
            <a:ext cx="4762500" cy="6276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63EAFA-9BC2-40E1-8811-BC56D3B3301A}"/>
              </a:ext>
            </a:extLst>
          </p:cNvPr>
          <p:cNvSpPr txBox="1"/>
          <p:nvPr/>
        </p:nvSpPr>
        <p:spPr>
          <a:xfrm>
            <a:off x="5785945" y="2995448"/>
            <a:ext cx="2554014" cy="1384995"/>
          </a:xfrm>
          <a:prstGeom prst="rect">
            <a:avLst/>
          </a:prstGeom>
          <a:noFill/>
        </p:spPr>
        <p:txBody>
          <a:bodyPr wrap="square" rtlCol="0">
            <a:spAutoFit/>
          </a:bodyPr>
          <a:lstStyle/>
          <a:p>
            <a:pPr algn="ctr"/>
            <a:r>
              <a:rPr lang="en-US" sz="2800" dirty="0"/>
              <a:t>Mysterious programming steps…</a:t>
            </a:r>
          </a:p>
        </p:txBody>
      </p:sp>
    </p:spTree>
    <p:extLst>
      <p:ext uri="{BB962C8B-B14F-4D97-AF65-F5344CB8AC3E}">
        <p14:creationId xmlns:p14="http://schemas.microsoft.com/office/powerpoint/2010/main" val="3123071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6B2CC"/>
        </a:solidFill>
        <a:effectLst/>
      </p:bgPr>
    </p:bg>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rot="-833934">
            <a:off x="3931991" y="1024258"/>
            <a:ext cx="1849575" cy="3766826"/>
          </a:xfrm>
          <a:prstGeom prst="rect">
            <a:avLst/>
          </a:prstGeom>
          <a:noFill/>
          <a:ln>
            <a:noFill/>
          </a:ln>
        </p:spPr>
      </p:pic>
      <p:pic>
        <p:nvPicPr>
          <p:cNvPr id="55" name="Shape 55"/>
          <p:cNvPicPr preferRelativeResize="0"/>
          <p:nvPr/>
        </p:nvPicPr>
        <p:blipFill>
          <a:blip r:embed="rId4">
            <a:alphaModFix/>
          </a:blip>
          <a:stretch>
            <a:fillRect/>
          </a:stretch>
        </p:blipFill>
        <p:spPr>
          <a:xfrm rot="1192577">
            <a:off x="6040776" y="1133375"/>
            <a:ext cx="2525551" cy="5143500"/>
          </a:xfrm>
          <a:prstGeom prst="rect">
            <a:avLst/>
          </a:prstGeom>
          <a:noFill/>
          <a:ln>
            <a:noFill/>
          </a:ln>
        </p:spPr>
      </p:pic>
      <p:pic>
        <p:nvPicPr>
          <p:cNvPr id="56" name="Shape 56"/>
          <p:cNvPicPr preferRelativeResize="0"/>
          <p:nvPr/>
        </p:nvPicPr>
        <p:blipFill>
          <a:blip r:embed="rId5">
            <a:alphaModFix/>
          </a:blip>
          <a:stretch>
            <a:fillRect/>
          </a:stretch>
        </p:blipFill>
        <p:spPr>
          <a:xfrm>
            <a:off x="363325" y="1708439"/>
            <a:ext cx="3201848" cy="2027837"/>
          </a:xfrm>
          <a:prstGeom prst="rect">
            <a:avLst/>
          </a:prstGeom>
          <a:noFill/>
          <a:ln>
            <a:noFill/>
          </a:ln>
        </p:spPr>
      </p:pic>
      <p:pic>
        <p:nvPicPr>
          <p:cNvPr id="57" name="Shape 57"/>
          <p:cNvPicPr preferRelativeResize="0"/>
          <p:nvPr/>
        </p:nvPicPr>
        <p:blipFill>
          <a:blip r:embed="rId6">
            <a:alphaModFix/>
          </a:blip>
          <a:stretch>
            <a:fillRect/>
          </a:stretch>
        </p:blipFill>
        <p:spPr>
          <a:xfrm>
            <a:off x="482136" y="4196096"/>
            <a:ext cx="3201848" cy="1642156"/>
          </a:xfrm>
          <a:prstGeom prst="rect">
            <a:avLst/>
          </a:prstGeom>
          <a:noFill/>
          <a:ln>
            <a:noFill/>
          </a:ln>
        </p:spPr>
      </p:pic>
      <p:sp>
        <p:nvSpPr>
          <p:cNvPr id="58" name="Shape 58"/>
          <p:cNvSpPr txBox="1"/>
          <p:nvPr/>
        </p:nvSpPr>
        <p:spPr>
          <a:xfrm>
            <a:off x="764240" y="4365456"/>
            <a:ext cx="2341500" cy="444000"/>
          </a:xfrm>
          <a:prstGeom prst="rect">
            <a:avLst/>
          </a:prstGeom>
          <a:noFill/>
          <a:ln>
            <a:noFill/>
          </a:ln>
        </p:spPr>
        <p:txBody>
          <a:bodyPr wrap="square" lIns="91425" tIns="91425" rIns="91425" bIns="91425" anchor="t" anchorCtr="0">
            <a:noAutofit/>
          </a:bodyPr>
          <a:lstStyle/>
          <a:p>
            <a:pPr algn="ctr"/>
            <a:r>
              <a:rPr lang="en" sz="1200">
                <a:solidFill>
                  <a:srgbClr val="FFFFFF"/>
                </a:solidFill>
                <a:latin typeface="Work Sans Light"/>
                <a:ea typeface="Work Sans Light"/>
                <a:cs typeface="Work Sans Light"/>
                <a:sym typeface="Work Sans Light"/>
              </a:rPr>
              <a:t>A product of the</a:t>
            </a:r>
          </a:p>
        </p:txBody>
      </p:sp>
      <p:sp>
        <p:nvSpPr>
          <p:cNvPr id="2" name="TextBox 1">
            <a:extLst>
              <a:ext uri="{FF2B5EF4-FFF2-40B4-BE49-F238E27FC236}">
                <a16:creationId xmlns:a16="http://schemas.microsoft.com/office/drawing/2014/main" id="{87F482D0-E1E9-4F43-A8E6-7249ECA81505}"/>
              </a:ext>
            </a:extLst>
          </p:cNvPr>
          <p:cNvSpPr txBox="1"/>
          <p:nvPr/>
        </p:nvSpPr>
        <p:spPr>
          <a:xfrm>
            <a:off x="1277007" y="5838252"/>
            <a:ext cx="3964623" cy="707886"/>
          </a:xfrm>
          <a:prstGeom prst="rect">
            <a:avLst/>
          </a:prstGeom>
          <a:noFill/>
        </p:spPr>
        <p:txBody>
          <a:bodyPr wrap="square" rtlCol="0">
            <a:spAutoFit/>
          </a:bodyPr>
          <a:lstStyle/>
          <a:p>
            <a:pPr algn="ctr"/>
            <a:r>
              <a:rPr lang="en-US" sz="2000" dirty="0">
                <a:solidFill>
                  <a:schemeClr val="bg1"/>
                </a:solidFill>
              </a:rPr>
              <a:t>For more information, go to </a:t>
            </a:r>
            <a:r>
              <a:rPr lang="en-US" sz="2000" b="1" dirty="0">
                <a:solidFill>
                  <a:schemeClr val="bg1"/>
                </a:solidFill>
              </a:rPr>
              <a:t>https://ikinnectapp.com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97B3-DD5B-4BFF-8CB7-0362F104D42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45B43C2-4B88-466F-8B64-6230409D859A}"/>
              </a:ext>
            </a:extLst>
          </p:cNvPr>
          <p:cNvPicPr>
            <a:picLocks noGrp="1" noChangeAspect="1"/>
          </p:cNvPicPr>
          <p:nvPr>
            <p:ph sz="half" idx="1"/>
          </p:nvPr>
        </p:nvPicPr>
        <p:blipFill>
          <a:blip r:embed="rId3"/>
          <a:stretch>
            <a:fillRect/>
          </a:stretch>
        </p:blipFill>
        <p:spPr>
          <a:xfrm>
            <a:off x="4964824" y="846138"/>
            <a:ext cx="3405352" cy="5843062"/>
          </a:xfrm>
          <a:prstGeom prst="rect">
            <a:avLst/>
          </a:prstGeom>
        </p:spPr>
      </p:pic>
      <p:sp>
        <p:nvSpPr>
          <p:cNvPr id="4" name="Content Placeholder 3">
            <a:extLst>
              <a:ext uri="{FF2B5EF4-FFF2-40B4-BE49-F238E27FC236}">
                <a16:creationId xmlns:a16="http://schemas.microsoft.com/office/drawing/2014/main" id="{DD658984-B9A1-41E5-A636-F4184BCE35AD}"/>
              </a:ext>
            </a:extLst>
          </p:cNvPr>
          <p:cNvSpPr>
            <a:spLocks noGrp="1"/>
          </p:cNvSpPr>
          <p:nvPr>
            <p:ph sz="half" idx="2"/>
          </p:nvPr>
        </p:nvSpPr>
        <p:spPr/>
        <p:txBody>
          <a:bodyPr/>
          <a:lstStyle/>
          <a:p>
            <a:endParaRPr lang="en-US"/>
          </a:p>
        </p:txBody>
      </p:sp>
      <p:sp>
        <p:nvSpPr>
          <p:cNvPr id="6" name="TextBox 5">
            <a:extLst>
              <a:ext uri="{FF2B5EF4-FFF2-40B4-BE49-F238E27FC236}">
                <a16:creationId xmlns:a16="http://schemas.microsoft.com/office/drawing/2014/main" id="{FCC9F81B-1C3F-4C3E-948B-8681DE5AB9CA}"/>
              </a:ext>
            </a:extLst>
          </p:cNvPr>
          <p:cNvSpPr txBox="1"/>
          <p:nvPr/>
        </p:nvSpPr>
        <p:spPr>
          <a:xfrm>
            <a:off x="899291" y="2782669"/>
            <a:ext cx="3294993" cy="1384995"/>
          </a:xfrm>
          <a:prstGeom prst="rect">
            <a:avLst/>
          </a:prstGeom>
          <a:noFill/>
        </p:spPr>
        <p:txBody>
          <a:bodyPr wrap="square" rtlCol="0">
            <a:spAutoFit/>
          </a:bodyPr>
          <a:lstStyle/>
          <a:p>
            <a:pPr algn="ctr"/>
            <a:r>
              <a:rPr lang="en-US" sz="2800" dirty="0" err="1">
                <a:solidFill>
                  <a:schemeClr val="bg1"/>
                </a:solidFill>
              </a:rPr>
              <a:t>KinBot</a:t>
            </a:r>
            <a:r>
              <a:rPr lang="en-US" sz="2800" dirty="0"/>
              <a:t> “chatbot” –the personality of the app</a:t>
            </a:r>
          </a:p>
        </p:txBody>
      </p:sp>
    </p:spTree>
    <p:extLst>
      <p:ext uri="{BB962C8B-B14F-4D97-AF65-F5344CB8AC3E}">
        <p14:creationId xmlns:p14="http://schemas.microsoft.com/office/powerpoint/2010/main" val="2676129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6B2CC"/>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F961C-7B40-440D-A90C-236FA132B734}"/>
              </a:ext>
            </a:extLst>
          </p:cNvPr>
          <p:cNvSpPr>
            <a:spLocks noGrp="1"/>
          </p:cNvSpPr>
          <p:nvPr>
            <p:ph type="title"/>
          </p:nvPr>
        </p:nvSpPr>
        <p:spPr>
          <a:xfrm>
            <a:off x="713390" y="423152"/>
            <a:ext cx="7564819" cy="1143000"/>
          </a:xfrm>
        </p:spPr>
        <p:txBody>
          <a:bodyPr/>
          <a:lstStyle/>
          <a:p>
            <a:r>
              <a:rPr lang="en-US" dirty="0">
                <a:solidFill>
                  <a:schemeClr val="bg1"/>
                </a:solidFill>
              </a:rPr>
              <a:t>iKinnect App Features</a:t>
            </a:r>
          </a:p>
        </p:txBody>
      </p:sp>
      <p:sp>
        <p:nvSpPr>
          <p:cNvPr id="5" name="Content Placeholder 4">
            <a:extLst>
              <a:ext uri="{FF2B5EF4-FFF2-40B4-BE49-F238E27FC236}">
                <a16:creationId xmlns:a16="http://schemas.microsoft.com/office/drawing/2014/main" id="{DB414ABF-EC14-48F3-8A50-3C57965043EB}"/>
              </a:ext>
            </a:extLst>
          </p:cNvPr>
          <p:cNvSpPr>
            <a:spLocks noGrp="1"/>
          </p:cNvSpPr>
          <p:nvPr>
            <p:ph sz="half" idx="1"/>
          </p:nvPr>
        </p:nvSpPr>
        <p:spPr/>
        <p:txBody>
          <a:bodyPr>
            <a:normAutofit lnSpcReduction="10000"/>
          </a:bodyPr>
          <a:lstStyle/>
          <a:p>
            <a:r>
              <a:rPr lang="en-US" b="1" dirty="0">
                <a:solidFill>
                  <a:schemeClr val="bg1"/>
                </a:solidFill>
              </a:rPr>
              <a:t>GPS location on demand </a:t>
            </a:r>
            <a:r>
              <a:rPr lang="en-US" dirty="0"/>
              <a:t>– where’s my teen right now (one click)</a:t>
            </a:r>
          </a:p>
          <a:p>
            <a:r>
              <a:rPr lang="en-US" b="1" dirty="0">
                <a:solidFill>
                  <a:schemeClr val="bg1"/>
                </a:solidFill>
              </a:rPr>
              <a:t>Geofencing</a:t>
            </a:r>
            <a:r>
              <a:rPr lang="en-US" dirty="0"/>
              <a:t> – parents can set geographic boundaries around teen’s required (e.g., school) or off-limits (e.g., city park) locations</a:t>
            </a:r>
          </a:p>
          <a:p>
            <a:endParaRPr lang="en-US" dirty="0"/>
          </a:p>
        </p:txBody>
      </p:sp>
      <p:pic>
        <p:nvPicPr>
          <p:cNvPr id="7" name="Content Placeholder 6">
            <a:extLst>
              <a:ext uri="{FF2B5EF4-FFF2-40B4-BE49-F238E27FC236}">
                <a16:creationId xmlns:a16="http://schemas.microsoft.com/office/drawing/2014/main" id="{534B4731-AF4F-4C2E-987F-7DEF0817EEA8}"/>
              </a:ext>
            </a:extLst>
          </p:cNvPr>
          <p:cNvPicPr>
            <a:picLocks noGrp="1" noChangeAspect="1"/>
          </p:cNvPicPr>
          <p:nvPr>
            <p:ph sz="half" idx="2"/>
          </p:nvPr>
        </p:nvPicPr>
        <p:blipFill>
          <a:blip r:embed="rId3"/>
          <a:stretch>
            <a:fillRect/>
          </a:stretch>
        </p:blipFill>
        <p:spPr>
          <a:xfrm>
            <a:off x="5123794" y="1455793"/>
            <a:ext cx="2862578" cy="4911745"/>
          </a:xfrm>
          <a:prstGeom prst="rect">
            <a:avLst/>
          </a:prstGeom>
        </p:spPr>
      </p:pic>
    </p:spTree>
    <p:extLst>
      <p:ext uri="{BB962C8B-B14F-4D97-AF65-F5344CB8AC3E}">
        <p14:creationId xmlns:p14="http://schemas.microsoft.com/office/powerpoint/2010/main" val="2007941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6B2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D259D-19CA-48F8-96A1-5BB003708E76}"/>
              </a:ext>
            </a:extLst>
          </p:cNvPr>
          <p:cNvSpPr>
            <a:spLocks noGrp="1"/>
          </p:cNvSpPr>
          <p:nvPr>
            <p:ph type="title"/>
          </p:nvPr>
        </p:nvSpPr>
        <p:spPr>
          <a:xfrm>
            <a:off x="1513490" y="274638"/>
            <a:ext cx="5612524" cy="1143000"/>
          </a:xfrm>
        </p:spPr>
        <p:txBody>
          <a:bodyPr/>
          <a:lstStyle/>
          <a:p>
            <a:r>
              <a:rPr lang="en-US" dirty="0">
                <a:solidFill>
                  <a:schemeClr val="bg1"/>
                </a:solidFill>
              </a:rPr>
              <a:t>iKinnect App Features</a:t>
            </a:r>
          </a:p>
        </p:txBody>
      </p:sp>
      <p:sp>
        <p:nvSpPr>
          <p:cNvPr id="3" name="Content Placeholder 2">
            <a:extLst>
              <a:ext uri="{FF2B5EF4-FFF2-40B4-BE49-F238E27FC236}">
                <a16:creationId xmlns:a16="http://schemas.microsoft.com/office/drawing/2014/main" id="{C3BD0776-CC90-4A76-9B20-025CEE278BA4}"/>
              </a:ext>
            </a:extLst>
          </p:cNvPr>
          <p:cNvSpPr>
            <a:spLocks noGrp="1"/>
          </p:cNvSpPr>
          <p:nvPr>
            <p:ph sz="half" idx="1"/>
          </p:nvPr>
        </p:nvSpPr>
        <p:spPr/>
        <p:txBody>
          <a:bodyPr>
            <a:normAutofit/>
          </a:bodyPr>
          <a:lstStyle/>
          <a:p>
            <a:pPr marL="0" indent="0">
              <a:buNone/>
            </a:pPr>
            <a:r>
              <a:rPr lang="en-US" b="1" dirty="0">
                <a:solidFill>
                  <a:schemeClr val="bg1"/>
                </a:solidFill>
              </a:rPr>
              <a:t>Game Plan </a:t>
            </a:r>
            <a:r>
              <a:rPr lang="en-US" dirty="0"/>
              <a:t>– outlines parents’ behavioral expectations for teen throughout the day and the rewards associated with each</a:t>
            </a:r>
          </a:p>
          <a:p>
            <a:pPr marL="0" indent="0">
              <a:buNone/>
            </a:pPr>
            <a:r>
              <a:rPr lang="en-US" dirty="0"/>
              <a:t>Configured modularly using </a:t>
            </a:r>
            <a:r>
              <a:rPr lang="en-US" dirty="0">
                <a:solidFill>
                  <a:schemeClr val="bg1"/>
                </a:solidFill>
              </a:rPr>
              <a:t>Challenge Cards</a:t>
            </a:r>
          </a:p>
          <a:p>
            <a:endParaRPr lang="en-US" dirty="0"/>
          </a:p>
          <a:p>
            <a:endParaRPr lang="en-US" dirty="0"/>
          </a:p>
          <a:p>
            <a:endParaRPr lang="en-US" dirty="0"/>
          </a:p>
        </p:txBody>
      </p:sp>
      <p:pic>
        <p:nvPicPr>
          <p:cNvPr id="5" name="Content Placeholder 4">
            <a:extLst>
              <a:ext uri="{FF2B5EF4-FFF2-40B4-BE49-F238E27FC236}">
                <a16:creationId xmlns:a16="http://schemas.microsoft.com/office/drawing/2014/main" id="{023A4C32-54E0-4C8A-9B53-82277B8518D6}"/>
              </a:ext>
            </a:extLst>
          </p:cNvPr>
          <p:cNvPicPr>
            <a:picLocks noGrp="1" noChangeAspect="1"/>
          </p:cNvPicPr>
          <p:nvPr>
            <p:ph sz="half" idx="2"/>
          </p:nvPr>
        </p:nvPicPr>
        <p:blipFill>
          <a:blip r:embed="rId3"/>
          <a:stretch>
            <a:fillRect/>
          </a:stretch>
        </p:blipFill>
        <p:spPr>
          <a:xfrm>
            <a:off x="5186856" y="1229711"/>
            <a:ext cx="3213382" cy="5524618"/>
          </a:xfrm>
          <a:prstGeom prst="rect">
            <a:avLst/>
          </a:prstGeom>
        </p:spPr>
      </p:pic>
    </p:spTree>
    <p:extLst>
      <p:ext uri="{BB962C8B-B14F-4D97-AF65-F5344CB8AC3E}">
        <p14:creationId xmlns:p14="http://schemas.microsoft.com/office/powerpoint/2010/main" val="144722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6B2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D4B1-6665-4948-AD70-B675AE356B86}"/>
              </a:ext>
            </a:extLst>
          </p:cNvPr>
          <p:cNvSpPr>
            <a:spLocks noGrp="1"/>
          </p:cNvSpPr>
          <p:nvPr>
            <p:ph type="title"/>
          </p:nvPr>
        </p:nvSpPr>
        <p:spPr/>
        <p:txBody>
          <a:bodyPr>
            <a:normAutofit fontScale="90000"/>
          </a:bodyPr>
          <a:lstStyle/>
          <a:p>
            <a:r>
              <a:rPr lang="en-US" dirty="0">
                <a:solidFill>
                  <a:schemeClr val="bg1"/>
                </a:solidFill>
              </a:rPr>
              <a:t>Challenge Cards: Required Activities</a:t>
            </a:r>
          </a:p>
        </p:txBody>
      </p:sp>
      <p:pic>
        <p:nvPicPr>
          <p:cNvPr id="9" name="Content Placeholder 8">
            <a:extLst>
              <a:ext uri="{FF2B5EF4-FFF2-40B4-BE49-F238E27FC236}">
                <a16:creationId xmlns:a16="http://schemas.microsoft.com/office/drawing/2014/main" id="{0D645F4D-F02E-4CEB-9141-D4AE422CAE13}"/>
              </a:ext>
            </a:extLst>
          </p:cNvPr>
          <p:cNvPicPr>
            <a:picLocks noGrp="1" noChangeAspect="1"/>
          </p:cNvPicPr>
          <p:nvPr>
            <p:ph sz="half" idx="2"/>
          </p:nvPr>
        </p:nvPicPr>
        <p:blipFill>
          <a:blip r:embed="rId3"/>
          <a:stretch>
            <a:fillRect/>
          </a:stretch>
        </p:blipFill>
        <p:spPr>
          <a:xfrm>
            <a:off x="4966138" y="1238742"/>
            <a:ext cx="3638866" cy="5613142"/>
          </a:xfrm>
          <a:prstGeom prst="rect">
            <a:avLst/>
          </a:prstGeom>
        </p:spPr>
      </p:pic>
      <p:pic>
        <p:nvPicPr>
          <p:cNvPr id="8" name="Content Placeholder 7">
            <a:extLst>
              <a:ext uri="{FF2B5EF4-FFF2-40B4-BE49-F238E27FC236}">
                <a16:creationId xmlns:a16="http://schemas.microsoft.com/office/drawing/2014/main" id="{65096B52-74BE-49AE-9A6F-803C432F4D40}"/>
              </a:ext>
            </a:extLst>
          </p:cNvPr>
          <p:cNvPicPr>
            <a:picLocks noGrp="1" noChangeAspect="1"/>
          </p:cNvPicPr>
          <p:nvPr>
            <p:ph sz="half" idx="1"/>
          </p:nvPr>
        </p:nvPicPr>
        <p:blipFill>
          <a:blip r:embed="rId4"/>
          <a:stretch>
            <a:fillRect/>
          </a:stretch>
        </p:blipFill>
        <p:spPr>
          <a:xfrm>
            <a:off x="382691" y="1600200"/>
            <a:ext cx="4266450" cy="4983162"/>
          </a:xfrm>
          <a:prstGeom prst="rect">
            <a:avLst/>
          </a:prstGeom>
        </p:spPr>
      </p:pic>
    </p:spTree>
    <p:extLst>
      <p:ext uri="{BB962C8B-B14F-4D97-AF65-F5344CB8AC3E}">
        <p14:creationId xmlns:p14="http://schemas.microsoft.com/office/powerpoint/2010/main" val="1231267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DA01-B3BC-4EF5-9331-978105C53A1E}"/>
              </a:ext>
            </a:extLst>
          </p:cNvPr>
          <p:cNvSpPr>
            <a:spLocks noGrp="1"/>
          </p:cNvSpPr>
          <p:nvPr>
            <p:ph type="title"/>
          </p:nvPr>
        </p:nvSpPr>
        <p:spPr/>
        <p:txBody>
          <a:bodyPr>
            <a:normAutofit fontScale="90000"/>
          </a:bodyPr>
          <a:lstStyle/>
          <a:p>
            <a:r>
              <a:rPr lang="en-US" dirty="0">
                <a:solidFill>
                  <a:schemeClr val="bg1"/>
                </a:solidFill>
              </a:rPr>
              <a:t>Challenge Cards: Off-Limits Locations</a:t>
            </a:r>
          </a:p>
        </p:txBody>
      </p:sp>
      <p:pic>
        <p:nvPicPr>
          <p:cNvPr id="5" name="Content Placeholder 4">
            <a:extLst>
              <a:ext uri="{FF2B5EF4-FFF2-40B4-BE49-F238E27FC236}">
                <a16:creationId xmlns:a16="http://schemas.microsoft.com/office/drawing/2014/main" id="{510FB652-D86F-4348-8716-40CA343E6211}"/>
              </a:ext>
            </a:extLst>
          </p:cNvPr>
          <p:cNvPicPr>
            <a:picLocks noGrp="1" noChangeAspect="1"/>
          </p:cNvPicPr>
          <p:nvPr>
            <p:ph sz="half" idx="1"/>
          </p:nvPr>
        </p:nvPicPr>
        <p:blipFill>
          <a:blip r:embed="rId3"/>
          <a:stretch>
            <a:fillRect/>
          </a:stretch>
        </p:blipFill>
        <p:spPr>
          <a:xfrm>
            <a:off x="520779" y="1600200"/>
            <a:ext cx="3911442" cy="4525963"/>
          </a:xfrm>
          <a:prstGeom prst="rect">
            <a:avLst/>
          </a:prstGeom>
        </p:spPr>
      </p:pic>
      <p:sp>
        <p:nvSpPr>
          <p:cNvPr id="4" name="Content Placeholder 3">
            <a:extLst>
              <a:ext uri="{FF2B5EF4-FFF2-40B4-BE49-F238E27FC236}">
                <a16:creationId xmlns:a16="http://schemas.microsoft.com/office/drawing/2014/main" id="{8C6F66D8-4F0D-4B6B-A7AE-9001D6DE94C6}"/>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C666ADC7-2A79-4498-81B5-A1ECB9FADF4F}"/>
              </a:ext>
            </a:extLst>
          </p:cNvPr>
          <p:cNvPicPr>
            <a:picLocks noChangeAspect="1"/>
          </p:cNvPicPr>
          <p:nvPr/>
        </p:nvPicPr>
        <p:blipFill>
          <a:blip r:embed="rId4"/>
          <a:stretch>
            <a:fillRect/>
          </a:stretch>
        </p:blipFill>
        <p:spPr>
          <a:xfrm>
            <a:off x="5082171" y="1307279"/>
            <a:ext cx="3170657" cy="5440362"/>
          </a:xfrm>
          <a:prstGeom prst="rect">
            <a:avLst/>
          </a:prstGeom>
        </p:spPr>
      </p:pic>
    </p:spTree>
    <p:extLst>
      <p:ext uri="{BB962C8B-B14F-4D97-AF65-F5344CB8AC3E}">
        <p14:creationId xmlns:p14="http://schemas.microsoft.com/office/powerpoint/2010/main" val="3906900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6B2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D422-A4AF-4541-AD9D-912CEF8007B6}"/>
              </a:ext>
            </a:extLst>
          </p:cNvPr>
          <p:cNvSpPr>
            <a:spLocks noGrp="1"/>
          </p:cNvSpPr>
          <p:nvPr>
            <p:ph type="title"/>
          </p:nvPr>
        </p:nvSpPr>
        <p:spPr>
          <a:xfrm>
            <a:off x="457200" y="274638"/>
            <a:ext cx="5801710" cy="1143000"/>
          </a:xfrm>
        </p:spPr>
        <p:txBody>
          <a:bodyPr/>
          <a:lstStyle/>
          <a:p>
            <a:r>
              <a:rPr lang="en-US" dirty="0">
                <a:solidFill>
                  <a:schemeClr val="bg1"/>
                </a:solidFill>
              </a:rPr>
              <a:t>Parent Alerts</a:t>
            </a:r>
          </a:p>
        </p:txBody>
      </p:sp>
      <p:sp>
        <p:nvSpPr>
          <p:cNvPr id="3" name="Content Placeholder 2">
            <a:extLst>
              <a:ext uri="{FF2B5EF4-FFF2-40B4-BE49-F238E27FC236}">
                <a16:creationId xmlns:a16="http://schemas.microsoft.com/office/drawing/2014/main" id="{F4332198-4490-43AD-B7DF-131415EAE9EB}"/>
              </a:ext>
            </a:extLst>
          </p:cNvPr>
          <p:cNvSpPr>
            <a:spLocks noGrp="1"/>
          </p:cNvSpPr>
          <p:nvPr>
            <p:ph sz="half" idx="1"/>
          </p:nvPr>
        </p:nvSpPr>
        <p:spPr/>
        <p:txBody>
          <a:bodyPr>
            <a:normAutofit fontScale="92500"/>
          </a:bodyPr>
          <a:lstStyle/>
          <a:p>
            <a:pPr marL="0" indent="0">
              <a:buNone/>
            </a:pPr>
            <a:r>
              <a:rPr lang="en-US" b="1" dirty="0">
                <a:solidFill>
                  <a:schemeClr val="bg1"/>
                </a:solidFill>
              </a:rPr>
              <a:t>Parent Notifications / Alerts</a:t>
            </a:r>
          </a:p>
          <a:p>
            <a:r>
              <a:rPr lang="en-US" dirty="0"/>
              <a:t>When teens enter or leave geofenced locations (e.g., Your teen is no longer at the required location, “school”)</a:t>
            </a:r>
          </a:p>
          <a:p>
            <a:r>
              <a:rPr lang="en-US" dirty="0"/>
              <a:t>When teens self report on expected behaviors (e.g., “Completed after school chores”)</a:t>
            </a:r>
          </a:p>
          <a:p>
            <a:endParaRPr lang="en-US" dirty="0"/>
          </a:p>
        </p:txBody>
      </p:sp>
      <p:pic>
        <p:nvPicPr>
          <p:cNvPr id="5" name="Content Placeholder 4">
            <a:extLst>
              <a:ext uri="{FF2B5EF4-FFF2-40B4-BE49-F238E27FC236}">
                <a16:creationId xmlns:a16="http://schemas.microsoft.com/office/drawing/2014/main" id="{628B2C3D-0361-45CB-9C13-7ECDFC34AB15}"/>
              </a:ext>
            </a:extLst>
          </p:cNvPr>
          <p:cNvPicPr>
            <a:picLocks noGrp="1" noChangeAspect="1"/>
          </p:cNvPicPr>
          <p:nvPr>
            <p:ph sz="half" idx="2"/>
          </p:nvPr>
        </p:nvPicPr>
        <p:blipFill>
          <a:blip r:embed="rId3"/>
          <a:stretch>
            <a:fillRect/>
          </a:stretch>
        </p:blipFill>
        <p:spPr>
          <a:xfrm>
            <a:off x="5238269" y="1180184"/>
            <a:ext cx="3148986" cy="5403178"/>
          </a:xfrm>
          <a:prstGeom prst="rect">
            <a:avLst/>
          </a:prstGeom>
        </p:spPr>
      </p:pic>
    </p:spTree>
    <p:extLst>
      <p:ext uri="{BB962C8B-B14F-4D97-AF65-F5344CB8AC3E}">
        <p14:creationId xmlns:p14="http://schemas.microsoft.com/office/powerpoint/2010/main" val="1879848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2740-8605-404C-A9C8-7F81970BBB5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C394F85-EFF4-4838-A529-742A129370E1}"/>
              </a:ext>
            </a:extLst>
          </p:cNvPr>
          <p:cNvPicPr>
            <a:picLocks noGrp="1" noChangeAspect="1"/>
          </p:cNvPicPr>
          <p:nvPr>
            <p:ph sz="half" idx="1"/>
          </p:nvPr>
        </p:nvPicPr>
        <p:blipFill>
          <a:blip r:embed="rId3"/>
          <a:stretch>
            <a:fillRect/>
          </a:stretch>
        </p:blipFill>
        <p:spPr>
          <a:xfrm>
            <a:off x="1156897" y="1215884"/>
            <a:ext cx="2863310" cy="4910280"/>
          </a:xfrm>
          <a:prstGeom prst="rect">
            <a:avLst/>
          </a:prstGeom>
        </p:spPr>
      </p:pic>
      <p:sp>
        <p:nvSpPr>
          <p:cNvPr id="4" name="Content Placeholder 3">
            <a:extLst>
              <a:ext uri="{FF2B5EF4-FFF2-40B4-BE49-F238E27FC236}">
                <a16:creationId xmlns:a16="http://schemas.microsoft.com/office/drawing/2014/main" id="{AAFEE520-3033-49C9-B91A-90628DA93BD2}"/>
              </a:ext>
            </a:extLst>
          </p:cNvPr>
          <p:cNvSpPr>
            <a:spLocks noGrp="1"/>
          </p:cNvSpPr>
          <p:nvPr>
            <p:ph sz="half" idx="2"/>
          </p:nvPr>
        </p:nvSpPr>
        <p:spPr>
          <a:xfrm>
            <a:off x="5123794" y="1600200"/>
            <a:ext cx="3563005" cy="4525963"/>
          </a:xfrm>
        </p:spPr>
        <p:txBody>
          <a:bodyP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marL="0" indent="0" algn="ctr">
              <a:buNone/>
            </a:pPr>
            <a:r>
              <a:rPr lang="en-US" dirty="0">
                <a:solidFill>
                  <a:schemeClr val="bg1"/>
                </a:solidFill>
              </a:rPr>
              <a:t>Teen alerts </a:t>
            </a:r>
            <a:r>
              <a:rPr lang="en-US" dirty="0"/>
              <a:t>– prompts and reward notices</a:t>
            </a:r>
          </a:p>
        </p:txBody>
      </p:sp>
    </p:spTree>
    <p:extLst>
      <p:ext uri="{BB962C8B-B14F-4D97-AF65-F5344CB8AC3E}">
        <p14:creationId xmlns:p14="http://schemas.microsoft.com/office/powerpoint/2010/main" val="4048184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6B2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C999-E676-48CD-8BF4-0D78FD98DA0A}"/>
              </a:ext>
            </a:extLst>
          </p:cNvPr>
          <p:cNvSpPr>
            <a:spLocks noGrp="1"/>
          </p:cNvSpPr>
          <p:nvPr>
            <p:ph type="title"/>
          </p:nvPr>
        </p:nvSpPr>
        <p:spPr/>
        <p:txBody>
          <a:bodyPr/>
          <a:lstStyle/>
          <a:p>
            <a:r>
              <a:rPr lang="en-US" dirty="0">
                <a:solidFill>
                  <a:schemeClr val="bg1"/>
                </a:solidFill>
              </a:rPr>
              <a:t>Rewards and Gamification Features</a:t>
            </a:r>
          </a:p>
        </p:txBody>
      </p:sp>
      <p:pic>
        <p:nvPicPr>
          <p:cNvPr id="5" name="Content Placeholder 4">
            <a:extLst>
              <a:ext uri="{FF2B5EF4-FFF2-40B4-BE49-F238E27FC236}">
                <a16:creationId xmlns:a16="http://schemas.microsoft.com/office/drawing/2014/main" id="{A813DD2E-B013-4EA2-84CA-0A61F58718C3}"/>
              </a:ext>
            </a:extLst>
          </p:cNvPr>
          <p:cNvPicPr>
            <a:picLocks noGrp="1" noChangeAspect="1"/>
          </p:cNvPicPr>
          <p:nvPr>
            <p:ph sz="half" idx="1"/>
          </p:nvPr>
        </p:nvPicPr>
        <p:blipFill>
          <a:blip r:embed="rId3"/>
          <a:stretch>
            <a:fillRect/>
          </a:stretch>
        </p:blipFill>
        <p:spPr>
          <a:xfrm>
            <a:off x="930166" y="1209910"/>
            <a:ext cx="3074275" cy="5274985"/>
          </a:xfrm>
          <a:prstGeom prst="rect">
            <a:avLst/>
          </a:prstGeom>
        </p:spPr>
      </p:pic>
      <p:pic>
        <p:nvPicPr>
          <p:cNvPr id="6" name="Content Placeholder 5">
            <a:extLst>
              <a:ext uri="{FF2B5EF4-FFF2-40B4-BE49-F238E27FC236}">
                <a16:creationId xmlns:a16="http://schemas.microsoft.com/office/drawing/2014/main" id="{EBB6A7CF-1E57-4BFF-BACC-FCF1724F04D4}"/>
              </a:ext>
            </a:extLst>
          </p:cNvPr>
          <p:cNvPicPr>
            <a:picLocks noGrp="1" noChangeAspect="1"/>
          </p:cNvPicPr>
          <p:nvPr>
            <p:ph sz="half" idx="2"/>
          </p:nvPr>
        </p:nvPicPr>
        <p:blipFill>
          <a:blip r:embed="rId4"/>
          <a:stretch>
            <a:fillRect/>
          </a:stretch>
        </p:blipFill>
        <p:spPr>
          <a:xfrm>
            <a:off x="5350277" y="1209910"/>
            <a:ext cx="3074275" cy="5281590"/>
          </a:xfrm>
          <a:prstGeom prst="rect">
            <a:avLst/>
          </a:prstGeom>
        </p:spPr>
      </p:pic>
    </p:spTree>
    <p:extLst>
      <p:ext uri="{BB962C8B-B14F-4D97-AF65-F5344CB8AC3E}">
        <p14:creationId xmlns:p14="http://schemas.microsoft.com/office/powerpoint/2010/main" val="1811001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B03C-9D6E-4989-B2DB-ECAA1932F971}"/>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0924D5B0-4FD6-4439-A8D4-2470F9DC6B9E}"/>
              </a:ext>
            </a:extLst>
          </p:cNvPr>
          <p:cNvSpPr>
            <a:spLocks noGrp="1"/>
          </p:cNvSpPr>
          <p:nvPr>
            <p:ph idx="1"/>
          </p:nvPr>
        </p:nvSpPr>
        <p:spPr/>
        <p:txBody>
          <a:bodyPr>
            <a:normAutofit fontScale="92500" lnSpcReduction="20000"/>
          </a:bodyPr>
          <a:lstStyle/>
          <a:p>
            <a:pPr marL="0" indent="0">
              <a:buNone/>
            </a:pPr>
            <a:r>
              <a:rPr lang="en-US" i="1" dirty="0"/>
              <a:t>Participants will be able to</a:t>
            </a:r>
            <a:r>
              <a:rPr lang="en-US" dirty="0"/>
              <a:t>:</a:t>
            </a:r>
          </a:p>
          <a:p>
            <a:pPr lvl="0"/>
            <a:r>
              <a:rPr lang="en-US" dirty="0"/>
              <a:t>List available component technologies that can be incorporated into digital health interventions</a:t>
            </a:r>
          </a:p>
          <a:p>
            <a:pPr lvl="0"/>
            <a:r>
              <a:rPr lang="en-US" dirty="0"/>
              <a:t>Evaluate their own digital health intervention ideas against some key acceptability and feasibility considerations likely to be important to funders</a:t>
            </a:r>
          </a:p>
          <a:p>
            <a:r>
              <a:rPr lang="en-US" dirty="0"/>
              <a:t>Understand how they might find technology partners, funding sources, and other critical partners for  digital health technology projects</a:t>
            </a:r>
          </a:p>
          <a:p>
            <a:pPr lvl="0"/>
            <a:endParaRPr lang="en-US" dirty="0"/>
          </a:p>
          <a:p>
            <a:endParaRPr lang="en-US" dirty="0"/>
          </a:p>
        </p:txBody>
      </p:sp>
    </p:spTree>
    <p:extLst>
      <p:ext uri="{BB962C8B-B14F-4D97-AF65-F5344CB8AC3E}">
        <p14:creationId xmlns:p14="http://schemas.microsoft.com/office/powerpoint/2010/main" val="3469724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9168" y="-4635"/>
            <a:ext cx="4504831" cy="254487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9169" y="2422396"/>
            <a:ext cx="4504830" cy="242239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39168" y="4753134"/>
            <a:ext cx="4504831" cy="2227346"/>
          </a:xfrm>
          <a:prstGeom prst="rect">
            <a:avLst/>
          </a:prstGeom>
        </p:spPr>
      </p:pic>
      <p:pic>
        <p:nvPicPr>
          <p:cNvPr id="7" name="Picture 6" descr="Screen Shot 2015-05-19 at 1.57.5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316948"/>
            <a:ext cx="4639169" cy="2629951"/>
          </a:xfrm>
          <a:prstGeom prst="rect">
            <a:avLst/>
          </a:prstGeom>
        </p:spPr>
      </p:pic>
      <p:pic>
        <p:nvPicPr>
          <p:cNvPr id="8" name="Picture 7" descr="Screen Shot 2015-05-19 at 2.01.3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14600"/>
            <a:ext cx="4639168" cy="2144984"/>
          </a:xfrm>
          <a:prstGeom prst="rect">
            <a:avLst/>
          </a:prstGeom>
        </p:spPr>
      </p:pic>
      <p:sp>
        <p:nvSpPr>
          <p:cNvPr id="2" name="Title 1"/>
          <p:cNvSpPr>
            <a:spLocks noGrp="1"/>
          </p:cNvSpPr>
          <p:nvPr>
            <p:ph type="title"/>
          </p:nvPr>
        </p:nvSpPr>
        <p:spPr>
          <a:xfrm>
            <a:off x="-2" y="1403130"/>
            <a:ext cx="4639171" cy="781269"/>
          </a:xfrm>
        </p:spPr>
        <p:txBody>
          <a:bodyPr>
            <a:noAutofit/>
          </a:bodyPr>
          <a:lstStyle/>
          <a:p>
            <a:r>
              <a:rPr lang="en-US" sz="3200" b="1" dirty="0">
                <a:solidFill>
                  <a:schemeClr val="bg2">
                    <a:lumMod val="25000"/>
                  </a:schemeClr>
                </a:solidFill>
              </a:rPr>
              <a:t> </a:t>
            </a:r>
            <a:r>
              <a:rPr lang="en-US" sz="4000" b="1" dirty="0"/>
              <a:t>In-Your-Pocket</a:t>
            </a:r>
            <a:br>
              <a:rPr lang="en-US" sz="4000" b="1" dirty="0"/>
            </a:br>
            <a:r>
              <a:rPr lang="en-US" sz="4000" b="1" dirty="0"/>
              <a:t>Parental Coach</a:t>
            </a:r>
            <a:br>
              <a:rPr lang="en-US" sz="4000" b="1" dirty="0">
                <a:solidFill>
                  <a:srgbClr val="B54119"/>
                </a:solidFill>
              </a:rPr>
            </a:br>
            <a:endParaRPr lang="en-US" sz="4000" b="1" dirty="0">
              <a:solidFill>
                <a:srgbClr val="B54119"/>
              </a:solidFill>
            </a:endParaRPr>
          </a:p>
        </p:txBody>
      </p:sp>
      <p:sp>
        <p:nvSpPr>
          <p:cNvPr id="10" name="TextBox 9"/>
          <p:cNvSpPr txBox="1"/>
          <p:nvPr/>
        </p:nvSpPr>
        <p:spPr>
          <a:xfrm>
            <a:off x="4715368" y="2053064"/>
            <a:ext cx="4544745" cy="369332"/>
          </a:xfrm>
          <a:prstGeom prst="rect">
            <a:avLst/>
          </a:prstGeom>
          <a:noFill/>
        </p:spPr>
        <p:txBody>
          <a:bodyPr wrap="square" rtlCol="0">
            <a:spAutoFit/>
          </a:bodyPr>
          <a:lstStyle/>
          <a:p>
            <a:r>
              <a:rPr lang="en-US" b="1" dirty="0">
                <a:solidFill>
                  <a:srgbClr val="FFFF00"/>
                </a:solidFill>
              </a:rPr>
              <a:t>Extracting a Teen from a Risky Peer Situation </a:t>
            </a:r>
          </a:p>
        </p:txBody>
      </p:sp>
      <p:sp>
        <p:nvSpPr>
          <p:cNvPr id="11" name="TextBox 10"/>
          <p:cNvSpPr txBox="1"/>
          <p:nvPr/>
        </p:nvSpPr>
        <p:spPr>
          <a:xfrm>
            <a:off x="4689969" y="4351764"/>
            <a:ext cx="4454030" cy="369332"/>
          </a:xfrm>
          <a:prstGeom prst="rect">
            <a:avLst/>
          </a:prstGeom>
          <a:noFill/>
        </p:spPr>
        <p:txBody>
          <a:bodyPr wrap="square" rtlCol="0">
            <a:spAutoFit/>
          </a:bodyPr>
          <a:lstStyle/>
          <a:p>
            <a:r>
              <a:rPr lang="en-US" b="1" dirty="0">
                <a:solidFill>
                  <a:srgbClr val="FFFF00"/>
                </a:solidFill>
              </a:rPr>
              <a:t>Asking Questions &amp; Verifying Information</a:t>
            </a:r>
          </a:p>
        </p:txBody>
      </p:sp>
      <p:sp>
        <p:nvSpPr>
          <p:cNvPr id="12" name="TextBox 11"/>
          <p:cNvSpPr txBox="1"/>
          <p:nvPr/>
        </p:nvSpPr>
        <p:spPr>
          <a:xfrm>
            <a:off x="4689969" y="6510764"/>
            <a:ext cx="4454030" cy="369332"/>
          </a:xfrm>
          <a:prstGeom prst="rect">
            <a:avLst/>
          </a:prstGeom>
          <a:noFill/>
        </p:spPr>
        <p:txBody>
          <a:bodyPr wrap="square" rtlCol="0">
            <a:spAutoFit/>
          </a:bodyPr>
          <a:lstStyle/>
          <a:p>
            <a:r>
              <a:rPr lang="en-US" b="1" dirty="0">
                <a:solidFill>
                  <a:srgbClr val="FFFF00"/>
                </a:solidFill>
              </a:rPr>
              <a:t>Staying Firm and Calm when Teen Protests</a:t>
            </a:r>
          </a:p>
        </p:txBody>
      </p:sp>
      <p:sp>
        <p:nvSpPr>
          <p:cNvPr id="13" name="TextBox 12"/>
          <p:cNvSpPr txBox="1"/>
          <p:nvPr/>
        </p:nvSpPr>
        <p:spPr>
          <a:xfrm>
            <a:off x="0" y="4290252"/>
            <a:ext cx="4454030" cy="369332"/>
          </a:xfrm>
          <a:prstGeom prst="rect">
            <a:avLst/>
          </a:prstGeom>
          <a:noFill/>
        </p:spPr>
        <p:txBody>
          <a:bodyPr wrap="square" rtlCol="0">
            <a:spAutoFit/>
          </a:bodyPr>
          <a:lstStyle/>
          <a:p>
            <a:r>
              <a:rPr lang="en-US" b="1" dirty="0">
                <a:solidFill>
                  <a:srgbClr val="FFFF00"/>
                </a:solidFill>
              </a:rPr>
              <a:t>Showing Affection to a Teenager</a:t>
            </a:r>
          </a:p>
        </p:txBody>
      </p:sp>
      <p:sp>
        <p:nvSpPr>
          <p:cNvPr id="14" name="TextBox 13"/>
          <p:cNvSpPr txBox="1"/>
          <p:nvPr/>
        </p:nvSpPr>
        <p:spPr>
          <a:xfrm>
            <a:off x="12700" y="6563552"/>
            <a:ext cx="4454030" cy="369332"/>
          </a:xfrm>
          <a:prstGeom prst="rect">
            <a:avLst/>
          </a:prstGeom>
          <a:noFill/>
        </p:spPr>
        <p:txBody>
          <a:bodyPr wrap="square" rtlCol="0">
            <a:spAutoFit/>
          </a:bodyPr>
          <a:lstStyle/>
          <a:p>
            <a:r>
              <a:rPr lang="en-US" b="1" dirty="0">
                <a:solidFill>
                  <a:srgbClr val="FFFF00"/>
                </a:solidFill>
              </a:rPr>
              <a:t>Calming Down after Difficulty Interaction</a:t>
            </a:r>
          </a:p>
        </p:txBody>
      </p:sp>
    </p:spTree>
    <p:extLst>
      <p:ext uri="{BB962C8B-B14F-4D97-AF65-F5344CB8AC3E}">
        <p14:creationId xmlns:p14="http://schemas.microsoft.com/office/powerpoint/2010/main" val="3245478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Phase 1 Pilot Study Design</a:t>
            </a:r>
          </a:p>
        </p:txBody>
      </p:sp>
      <p:sp>
        <p:nvSpPr>
          <p:cNvPr id="3" name="Content Placeholder 2"/>
          <p:cNvSpPr>
            <a:spLocks noGrp="1"/>
          </p:cNvSpPr>
          <p:nvPr>
            <p:ph idx="1"/>
          </p:nvPr>
        </p:nvSpPr>
        <p:spPr/>
        <p:txBody>
          <a:bodyPr>
            <a:normAutofit fontScale="85000" lnSpcReduction="20000"/>
          </a:bodyPr>
          <a:lstStyle/>
          <a:p>
            <a:r>
              <a:rPr lang="en-US" i="1" dirty="0"/>
              <a:t>N</a:t>
            </a:r>
            <a:r>
              <a:rPr lang="en-US" dirty="0"/>
              <a:t> = 16 parent-youth dyads receiving MST for a serious youth conduct problem and their therapist</a:t>
            </a:r>
          </a:p>
          <a:p>
            <a:r>
              <a:rPr lang="en-US" dirty="0"/>
              <a:t>Baseline assessment</a:t>
            </a:r>
          </a:p>
          <a:p>
            <a:pPr lvl="1"/>
            <a:r>
              <a:rPr lang="en-US" dirty="0"/>
              <a:t>Battery of instruments</a:t>
            </a:r>
          </a:p>
          <a:p>
            <a:r>
              <a:rPr lang="en-US" dirty="0"/>
              <a:t>Use app as you wish for 4 weeks</a:t>
            </a:r>
          </a:p>
          <a:p>
            <a:pPr lvl="1"/>
            <a:r>
              <a:rPr lang="en-US" dirty="0"/>
              <a:t>Phone prompts for satisfaction ratings 3xs/week</a:t>
            </a:r>
          </a:p>
          <a:p>
            <a:pPr lvl="1"/>
            <a:r>
              <a:rPr lang="en-US" dirty="0"/>
              <a:t>App usage data – what features used</a:t>
            </a:r>
          </a:p>
          <a:p>
            <a:r>
              <a:rPr lang="en-US" dirty="0"/>
              <a:t>Post-usage assessment</a:t>
            </a:r>
          </a:p>
          <a:p>
            <a:pPr lvl="1"/>
            <a:r>
              <a:rPr lang="en-US" dirty="0"/>
              <a:t>Battery of instruments</a:t>
            </a:r>
          </a:p>
          <a:p>
            <a:pPr lvl="1"/>
            <a:r>
              <a:rPr lang="en-US" dirty="0"/>
              <a:t>Qualitative interview by phone</a:t>
            </a:r>
          </a:p>
        </p:txBody>
      </p:sp>
    </p:spTree>
    <p:extLst>
      <p:ext uri="{BB962C8B-B14F-4D97-AF65-F5344CB8AC3E}">
        <p14:creationId xmlns:p14="http://schemas.microsoft.com/office/powerpoint/2010/main" val="2975494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Phase 1 Sample Characteristics</a:t>
            </a:r>
          </a:p>
        </p:txBody>
      </p:sp>
      <p:sp>
        <p:nvSpPr>
          <p:cNvPr id="3" name="Content Placeholder 2"/>
          <p:cNvSpPr>
            <a:spLocks noGrp="1"/>
          </p:cNvSpPr>
          <p:nvPr>
            <p:ph idx="1"/>
          </p:nvPr>
        </p:nvSpPr>
        <p:spPr>
          <a:xfrm>
            <a:off x="457200" y="1844566"/>
            <a:ext cx="8418786" cy="4603531"/>
          </a:xfrm>
        </p:spPr>
        <p:txBody>
          <a:bodyPr>
            <a:normAutofit fontScale="70000" lnSpcReduction="20000"/>
          </a:bodyPr>
          <a:lstStyle/>
          <a:p>
            <a:pPr marL="0" indent="0">
              <a:buNone/>
            </a:pPr>
            <a:r>
              <a:rPr lang="en-US" dirty="0"/>
              <a:t>Parents</a:t>
            </a:r>
          </a:p>
          <a:p>
            <a:r>
              <a:rPr lang="en-US" dirty="0"/>
              <a:t>88% female</a:t>
            </a:r>
          </a:p>
          <a:p>
            <a:r>
              <a:rPr lang="en-US" dirty="0"/>
              <a:t>Average age: 41.7 years</a:t>
            </a:r>
          </a:p>
          <a:p>
            <a:r>
              <a:rPr lang="en-US" dirty="0"/>
              <a:t>58% less than high school education</a:t>
            </a:r>
          </a:p>
          <a:p>
            <a:r>
              <a:rPr lang="en-US" dirty="0"/>
              <a:t>44% unemployed</a:t>
            </a:r>
          </a:p>
          <a:p>
            <a:pPr marL="0" indent="0">
              <a:buNone/>
            </a:pPr>
            <a:r>
              <a:rPr lang="en-US" dirty="0"/>
              <a:t>Youth</a:t>
            </a:r>
          </a:p>
          <a:p>
            <a:r>
              <a:rPr lang="en-US" dirty="0"/>
              <a:t>Average age = 14.6 years, SD = 1.6 years</a:t>
            </a:r>
          </a:p>
          <a:p>
            <a:r>
              <a:rPr lang="en-US" dirty="0"/>
              <a:t>52% male</a:t>
            </a:r>
          </a:p>
          <a:p>
            <a:r>
              <a:rPr lang="en-US" dirty="0"/>
              <a:t>56% African American, 40% Caucasian, 4% Native American</a:t>
            </a:r>
          </a:p>
          <a:p>
            <a:pPr lvl="1"/>
            <a:r>
              <a:rPr lang="en-US" dirty="0"/>
              <a:t>20% of youths also identified as Hispanic/Latino</a:t>
            </a:r>
          </a:p>
          <a:p>
            <a:r>
              <a:rPr lang="en-US" dirty="0"/>
              <a:t>63% previously arrested</a:t>
            </a:r>
          </a:p>
          <a:p>
            <a:r>
              <a:rPr lang="en-US" dirty="0"/>
              <a:t>32% previously detained</a:t>
            </a:r>
          </a:p>
          <a:p>
            <a:r>
              <a:rPr lang="en-US" dirty="0"/>
              <a:t>Average CBCL externalizing score in 95</a:t>
            </a:r>
            <a:r>
              <a:rPr lang="en-US" baseline="30000" dirty="0"/>
              <a:t>th</a:t>
            </a:r>
            <a:r>
              <a:rPr lang="en-US" dirty="0"/>
              <a:t> percentile (T &gt; 70)</a:t>
            </a:r>
          </a:p>
          <a:p>
            <a:endParaRPr lang="en-US" dirty="0"/>
          </a:p>
        </p:txBody>
      </p:sp>
    </p:spTree>
    <p:extLst>
      <p:ext uri="{BB962C8B-B14F-4D97-AF65-F5344CB8AC3E}">
        <p14:creationId xmlns:p14="http://schemas.microsoft.com/office/powerpoint/2010/main" val="703870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8A53-92CF-49D8-A71C-C1746596D29F}"/>
              </a:ext>
            </a:extLst>
          </p:cNvPr>
          <p:cNvSpPr>
            <a:spLocks noGrp="1"/>
          </p:cNvSpPr>
          <p:nvPr>
            <p:ph type="title"/>
          </p:nvPr>
        </p:nvSpPr>
        <p:spPr>
          <a:xfrm>
            <a:off x="457200" y="887592"/>
            <a:ext cx="8229600" cy="716125"/>
          </a:xfrm>
        </p:spPr>
        <p:txBody>
          <a:bodyPr>
            <a:normAutofit fontScale="90000"/>
          </a:bodyPr>
          <a:lstStyle/>
          <a:p>
            <a:r>
              <a:rPr lang="en-US" b="1" dirty="0"/>
              <a:t>Pilot Study Outcomes</a:t>
            </a:r>
          </a:p>
        </p:txBody>
      </p:sp>
      <p:sp>
        <p:nvSpPr>
          <p:cNvPr id="3" name="Content Placeholder 2">
            <a:extLst>
              <a:ext uri="{FF2B5EF4-FFF2-40B4-BE49-F238E27FC236}">
                <a16:creationId xmlns:a16="http://schemas.microsoft.com/office/drawing/2014/main" id="{FBF62B95-BC4F-4881-B787-C91800A06102}"/>
              </a:ext>
            </a:extLst>
          </p:cNvPr>
          <p:cNvSpPr>
            <a:spLocks noGrp="1"/>
          </p:cNvSpPr>
          <p:nvPr>
            <p:ph idx="1"/>
          </p:nvPr>
        </p:nvSpPr>
        <p:spPr>
          <a:xfrm>
            <a:off x="457200" y="1702192"/>
            <a:ext cx="8229600" cy="4423972"/>
          </a:xfrm>
        </p:spPr>
        <p:txBody>
          <a:bodyPr>
            <a:normAutofit fontScale="92500" lnSpcReduction="20000"/>
          </a:bodyPr>
          <a:lstStyle/>
          <a:p>
            <a:r>
              <a:rPr lang="en-US" dirty="0"/>
              <a:t>Families used it: Across 4 weeks, youth 4xs/day, parents 2.5xs/day</a:t>
            </a:r>
          </a:p>
          <a:p>
            <a:r>
              <a:rPr lang="en-US" dirty="0"/>
              <a:t>Families liked it: Avg. satisfaction ratings, parents = 6.0, youth = 6.2 on 7pt scale</a:t>
            </a:r>
          </a:p>
          <a:p>
            <a:r>
              <a:rPr lang="en-US" dirty="0"/>
              <a:t>Evidence for small pre- to post-usage change on key clinical indicators: average effect sizes parents </a:t>
            </a:r>
            <a:r>
              <a:rPr lang="en-US" i="1" dirty="0"/>
              <a:t>d</a:t>
            </a:r>
            <a:r>
              <a:rPr lang="en-US" dirty="0"/>
              <a:t> = .35, youth </a:t>
            </a:r>
            <a:r>
              <a:rPr lang="en-US" i="1" dirty="0"/>
              <a:t>d</a:t>
            </a:r>
            <a:r>
              <a:rPr lang="en-US" dirty="0"/>
              <a:t> = .29 </a:t>
            </a:r>
          </a:p>
          <a:p>
            <a:r>
              <a:rPr lang="en-US" dirty="0"/>
              <a:t>Qualitative feedback positive</a:t>
            </a:r>
          </a:p>
          <a:p>
            <a:r>
              <a:rPr lang="en-US" dirty="0"/>
              <a:t>Led to a Phase II SBIR award, RCT completed in late 2019</a:t>
            </a:r>
          </a:p>
          <a:p>
            <a:endParaRPr lang="en-US" dirty="0"/>
          </a:p>
        </p:txBody>
      </p:sp>
    </p:spTree>
    <p:extLst>
      <p:ext uri="{BB962C8B-B14F-4D97-AF65-F5344CB8AC3E}">
        <p14:creationId xmlns:p14="http://schemas.microsoft.com/office/powerpoint/2010/main" val="2818148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8362-136E-4877-A97F-D8628CB3E50B}"/>
              </a:ext>
            </a:extLst>
          </p:cNvPr>
          <p:cNvSpPr>
            <a:spLocks noGrp="1"/>
          </p:cNvSpPr>
          <p:nvPr>
            <p:ph type="title"/>
          </p:nvPr>
        </p:nvSpPr>
        <p:spPr/>
        <p:txBody>
          <a:bodyPr>
            <a:normAutofit/>
          </a:bodyPr>
          <a:lstStyle/>
          <a:p>
            <a:r>
              <a:rPr lang="en-US" dirty="0"/>
              <a:t>Our interventionist’s score…</a:t>
            </a:r>
          </a:p>
        </p:txBody>
      </p:sp>
      <p:sp>
        <p:nvSpPr>
          <p:cNvPr id="3" name="Content Placeholder 2">
            <a:extLst>
              <a:ext uri="{FF2B5EF4-FFF2-40B4-BE49-F238E27FC236}">
                <a16:creationId xmlns:a16="http://schemas.microsoft.com/office/drawing/2014/main" id="{AA42F64C-47F9-4CA0-B40C-CD421F78EED0}"/>
              </a:ext>
            </a:extLst>
          </p:cNvPr>
          <p:cNvSpPr>
            <a:spLocks noGrp="1"/>
          </p:cNvSpPr>
          <p:nvPr>
            <p:ph idx="1"/>
          </p:nvPr>
        </p:nvSpPr>
        <p:spPr>
          <a:solidFill>
            <a:schemeClr val="accent6">
              <a:lumMod val="40000"/>
              <a:lumOff val="60000"/>
            </a:schemeClr>
          </a:solidFill>
        </p:spPr>
        <p:txBody>
          <a:bodyPr>
            <a:normAutofit/>
          </a:bodyPr>
          <a:lstStyle/>
          <a:p>
            <a:pPr marL="0" indent="0">
              <a:buNone/>
            </a:pPr>
            <a:r>
              <a:rPr lang="en-US" dirty="0"/>
              <a:t>Consideration 3: The user</a:t>
            </a:r>
          </a:p>
          <a:p>
            <a:pPr marL="0" indent="0">
              <a:buNone/>
            </a:pPr>
            <a:r>
              <a:rPr lang="en-US" dirty="0"/>
              <a:t>What is the likelihood that users will want to use / actually use this technology?</a:t>
            </a:r>
          </a:p>
          <a:p>
            <a:r>
              <a:rPr lang="en-US" dirty="0"/>
              <a:t>How do you imaging the user interacting with it? Settings, frequency, duration</a:t>
            </a:r>
          </a:p>
          <a:p>
            <a:r>
              <a:rPr lang="en-US" dirty="0"/>
              <a:t>What is the user’s motivation to use this technology?</a:t>
            </a:r>
          </a:p>
        </p:txBody>
      </p:sp>
      <p:pic>
        <p:nvPicPr>
          <p:cNvPr id="4" name="Picture 3">
            <a:extLst>
              <a:ext uri="{FF2B5EF4-FFF2-40B4-BE49-F238E27FC236}">
                <a16:creationId xmlns:a16="http://schemas.microsoft.com/office/drawing/2014/main" id="{8E06F142-B8E5-4BFD-A413-93F88872881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42582" y="2644409"/>
            <a:ext cx="1861888" cy="2131255"/>
          </a:xfrm>
          <a:prstGeom prst="rect">
            <a:avLst/>
          </a:prstGeom>
        </p:spPr>
      </p:pic>
    </p:spTree>
    <p:extLst>
      <p:ext uri="{BB962C8B-B14F-4D97-AF65-F5344CB8AC3E}">
        <p14:creationId xmlns:p14="http://schemas.microsoft.com/office/powerpoint/2010/main" val="20214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8362-136E-4877-A97F-D8628CB3E50B}"/>
              </a:ext>
            </a:extLst>
          </p:cNvPr>
          <p:cNvSpPr>
            <a:spLocks noGrp="1"/>
          </p:cNvSpPr>
          <p:nvPr>
            <p:ph type="title"/>
          </p:nvPr>
        </p:nvSpPr>
        <p:spPr/>
        <p:txBody>
          <a:bodyPr>
            <a:normAutofit fontScale="90000"/>
          </a:bodyPr>
          <a:lstStyle/>
          <a:p>
            <a:r>
              <a:rPr lang="en-US" dirty="0"/>
              <a:t>We CAN do these things; should we?</a:t>
            </a:r>
          </a:p>
        </p:txBody>
      </p:sp>
      <p:sp>
        <p:nvSpPr>
          <p:cNvPr id="3" name="Content Placeholder 2">
            <a:extLst>
              <a:ext uri="{FF2B5EF4-FFF2-40B4-BE49-F238E27FC236}">
                <a16:creationId xmlns:a16="http://schemas.microsoft.com/office/drawing/2014/main" id="{AA42F64C-47F9-4CA0-B40C-CD421F78EED0}"/>
              </a:ext>
            </a:extLst>
          </p:cNvPr>
          <p:cNvSpPr>
            <a:spLocks noGrp="1"/>
          </p:cNvSpPr>
          <p:nvPr>
            <p:ph idx="1"/>
          </p:nvPr>
        </p:nvSpPr>
        <p:spPr>
          <a:xfrm>
            <a:off x="457200" y="2030592"/>
            <a:ext cx="8229600" cy="4271734"/>
          </a:xfrm>
          <a:solidFill>
            <a:schemeClr val="accent6">
              <a:lumMod val="40000"/>
              <a:lumOff val="60000"/>
            </a:schemeClr>
          </a:solidFill>
        </p:spPr>
        <p:txBody>
          <a:bodyPr>
            <a:normAutofit fontScale="85000" lnSpcReduction="10000"/>
          </a:bodyPr>
          <a:lstStyle/>
          <a:p>
            <a:pPr marL="0" indent="0">
              <a:buNone/>
            </a:pPr>
            <a:r>
              <a:rPr lang="en-US" dirty="0"/>
              <a:t>Consideration 4: The marketplace</a:t>
            </a:r>
          </a:p>
          <a:p>
            <a:pPr marL="0" indent="0">
              <a:buNone/>
            </a:pPr>
            <a:r>
              <a:rPr lang="en-US" dirty="0"/>
              <a:t>What is the realistic marketability / dissemination potential of this technology? (commercialization planning)?</a:t>
            </a:r>
          </a:p>
          <a:p>
            <a:r>
              <a:rPr lang="en-US" dirty="0"/>
              <a:t>What are the markets / who are the purchasers?</a:t>
            </a:r>
          </a:p>
          <a:p>
            <a:pPr lvl="1"/>
            <a:r>
              <a:rPr lang="en-US" dirty="0"/>
              <a:t>How broad or narrow (specialized) are these?</a:t>
            </a:r>
          </a:p>
          <a:p>
            <a:r>
              <a:rPr lang="en-US" dirty="0"/>
              <a:t>How will dissemination be monetized? Enough for maintenance/upkeep? </a:t>
            </a:r>
          </a:p>
          <a:p>
            <a:r>
              <a:rPr lang="en-US" dirty="0"/>
              <a:t>How does this product interface with other products?</a:t>
            </a:r>
          </a:p>
          <a:p>
            <a:r>
              <a:rPr lang="en-US" dirty="0"/>
              <a:t>What is the likelihood for product obsolescence? </a:t>
            </a:r>
          </a:p>
          <a:p>
            <a:endParaRPr lang="en-US" dirty="0"/>
          </a:p>
          <a:p>
            <a:endParaRPr lang="en-US" dirty="0"/>
          </a:p>
        </p:txBody>
      </p:sp>
    </p:spTree>
    <p:extLst>
      <p:ext uri="{BB962C8B-B14F-4D97-AF65-F5344CB8AC3E}">
        <p14:creationId xmlns:p14="http://schemas.microsoft.com/office/powerpoint/2010/main" val="250807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42EF0-3DFB-4DD1-AA05-74E33B7C7415}"/>
              </a:ext>
            </a:extLst>
          </p:cNvPr>
          <p:cNvSpPr>
            <a:spLocks noGrp="1"/>
          </p:cNvSpPr>
          <p:nvPr>
            <p:ph type="title"/>
          </p:nvPr>
        </p:nvSpPr>
        <p:spPr/>
        <p:txBody>
          <a:bodyPr/>
          <a:lstStyle/>
          <a:p>
            <a:r>
              <a:rPr lang="en-US" dirty="0"/>
              <a:t>iKinnect Dissemination Potential</a:t>
            </a:r>
          </a:p>
        </p:txBody>
      </p:sp>
      <p:sp>
        <p:nvSpPr>
          <p:cNvPr id="3" name="Content Placeholder 2">
            <a:extLst>
              <a:ext uri="{FF2B5EF4-FFF2-40B4-BE49-F238E27FC236}">
                <a16:creationId xmlns:a16="http://schemas.microsoft.com/office/drawing/2014/main" id="{02C7934E-7BBC-494A-89CD-180694A1B3C0}"/>
              </a:ext>
            </a:extLst>
          </p:cNvPr>
          <p:cNvSpPr>
            <a:spLocks noGrp="1"/>
          </p:cNvSpPr>
          <p:nvPr>
            <p:ph idx="1"/>
          </p:nvPr>
        </p:nvSpPr>
        <p:spPr>
          <a:xfrm>
            <a:off x="457200" y="2030592"/>
            <a:ext cx="8229600" cy="4426479"/>
          </a:xfrm>
        </p:spPr>
        <p:txBody>
          <a:bodyPr>
            <a:normAutofit fontScale="77500" lnSpcReduction="20000"/>
          </a:bodyPr>
          <a:lstStyle/>
          <a:p>
            <a:pPr marL="0" indent="0">
              <a:buNone/>
            </a:pPr>
            <a:r>
              <a:rPr lang="en-US" dirty="0"/>
              <a:t>“Any provider working with youth involved in criminal behavior, drug use, or at high risk for such”</a:t>
            </a:r>
          </a:p>
          <a:p>
            <a:r>
              <a:rPr lang="en-US" dirty="0"/>
              <a:t>Large juvenile justice organizations – alternatives to MST or incarceration</a:t>
            </a:r>
          </a:p>
          <a:p>
            <a:r>
              <a:rPr lang="en-US" dirty="0"/>
              <a:t>Large treatment provider organizations – treatment supplement, aftercare</a:t>
            </a:r>
          </a:p>
          <a:p>
            <a:r>
              <a:rPr lang="en-US" dirty="0"/>
              <a:t>Hook up with some other product / commercial interest? E.g., providers of other juvenile justice technologies such as ankle bracelets, home drug test kits (channel company)</a:t>
            </a:r>
          </a:p>
          <a:p>
            <a:r>
              <a:rPr lang="en-US" dirty="0"/>
              <a:t>Direct to consumer? - App Store or Play Store</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 Need additional features for wide-scale implementation?</a:t>
            </a:r>
            <a:endParaRPr lang="en-US" dirty="0"/>
          </a:p>
          <a:p>
            <a:endParaRPr lang="en-US" dirty="0"/>
          </a:p>
          <a:p>
            <a:endParaRPr lang="en-US" dirty="0"/>
          </a:p>
        </p:txBody>
      </p:sp>
    </p:spTree>
    <p:extLst>
      <p:ext uri="{BB962C8B-B14F-4D97-AF65-F5344CB8AC3E}">
        <p14:creationId xmlns:p14="http://schemas.microsoft.com/office/powerpoint/2010/main" val="1110438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C756E-84A4-417F-BE84-1156DE4BA4F3}"/>
              </a:ext>
            </a:extLst>
          </p:cNvPr>
          <p:cNvSpPr>
            <a:spLocks noGrp="1"/>
          </p:cNvSpPr>
          <p:nvPr>
            <p:ph type="title"/>
          </p:nvPr>
        </p:nvSpPr>
        <p:spPr/>
        <p:txBody>
          <a:bodyPr>
            <a:normAutofit/>
          </a:bodyPr>
          <a:lstStyle/>
          <a:p>
            <a:r>
              <a:rPr lang="en-US" dirty="0"/>
              <a:t>Future Development of iKinnect</a:t>
            </a:r>
          </a:p>
        </p:txBody>
      </p:sp>
      <p:sp>
        <p:nvSpPr>
          <p:cNvPr id="3" name="Content Placeholder 2">
            <a:extLst>
              <a:ext uri="{FF2B5EF4-FFF2-40B4-BE49-F238E27FC236}">
                <a16:creationId xmlns:a16="http://schemas.microsoft.com/office/drawing/2014/main" id="{20661F86-7FD1-441E-9438-469DC9CE1AB0}"/>
              </a:ext>
            </a:extLst>
          </p:cNvPr>
          <p:cNvSpPr>
            <a:spLocks noGrp="1"/>
          </p:cNvSpPr>
          <p:nvPr>
            <p:ph idx="1"/>
          </p:nvPr>
        </p:nvSpPr>
        <p:spPr/>
        <p:txBody>
          <a:bodyPr>
            <a:normAutofit lnSpcReduction="10000"/>
          </a:bodyPr>
          <a:lstStyle/>
          <a:p>
            <a:r>
              <a:rPr lang="en-US" dirty="0"/>
              <a:t>Expand gamification features</a:t>
            </a:r>
          </a:p>
          <a:p>
            <a:r>
              <a:rPr lang="en-US" dirty="0"/>
              <a:t>Use objective data to do full digital phenotyping with ecological momentary interventions</a:t>
            </a:r>
          </a:p>
          <a:p>
            <a:r>
              <a:rPr lang="en-US" dirty="0"/>
              <a:t>Use as a platform for fully automated treatment – expand </a:t>
            </a:r>
            <a:r>
              <a:rPr lang="en-US" dirty="0" err="1"/>
              <a:t>KinBot</a:t>
            </a:r>
            <a:r>
              <a:rPr lang="en-US" dirty="0"/>
              <a:t> setup function</a:t>
            </a:r>
          </a:p>
          <a:p>
            <a:r>
              <a:rPr lang="en-US" dirty="0"/>
              <a:t>Dashboard interface for large organizational management</a:t>
            </a:r>
          </a:p>
          <a:p>
            <a:endParaRPr lang="en-US" dirty="0"/>
          </a:p>
        </p:txBody>
      </p:sp>
    </p:spTree>
    <p:extLst>
      <p:ext uri="{BB962C8B-B14F-4D97-AF65-F5344CB8AC3E}">
        <p14:creationId xmlns:p14="http://schemas.microsoft.com/office/powerpoint/2010/main" val="2043059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8362-136E-4877-A97F-D8628CB3E50B}"/>
              </a:ext>
            </a:extLst>
          </p:cNvPr>
          <p:cNvSpPr>
            <a:spLocks noGrp="1"/>
          </p:cNvSpPr>
          <p:nvPr>
            <p:ph type="title"/>
          </p:nvPr>
        </p:nvSpPr>
        <p:spPr/>
        <p:txBody>
          <a:bodyPr>
            <a:normAutofit/>
          </a:bodyPr>
          <a:lstStyle/>
          <a:p>
            <a:r>
              <a:rPr lang="en-US" dirty="0"/>
              <a:t>Our interventionist’s score…</a:t>
            </a:r>
          </a:p>
        </p:txBody>
      </p:sp>
      <p:sp>
        <p:nvSpPr>
          <p:cNvPr id="3" name="Content Placeholder 2">
            <a:extLst>
              <a:ext uri="{FF2B5EF4-FFF2-40B4-BE49-F238E27FC236}">
                <a16:creationId xmlns:a16="http://schemas.microsoft.com/office/drawing/2014/main" id="{AA42F64C-47F9-4CA0-B40C-CD421F78EED0}"/>
              </a:ext>
            </a:extLst>
          </p:cNvPr>
          <p:cNvSpPr>
            <a:spLocks noGrp="1"/>
          </p:cNvSpPr>
          <p:nvPr>
            <p:ph idx="1"/>
          </p:nvPr>
        </p:nvSpPr>
        <p:spPr>
          <a:solidFill>
            <a:schemeClr val="accent6">
              <a:lumMod val="40000"/>
              <a:lumOff val="60000"/>
            </a:schemeClr>
          </a:solidFill>
        </p:spPr>
        <p:txBody>
          <a:bodyPr>
            <a:normAutofit fontScale="92500"/>
          </a:bodyPr>
          <a:lstStyle/>
          <a:p>
            <a:pPr marL="0" indent="0">
              <a:buNone/>
            </a:pPr>
            <a:r>
              <a:rPr lang="en-US" dirty="0"/>
              <a:t>Consideration 4: What is the realistic marketability / dissemination potential of this technology?</a:t>
            </a:r>
          </a:p>
          <a:p>
            <a:r>
              <a:rPr lang="en-US" dirty="0"/>
              <a:t>What are the markets / who are the purchasers?</a:t>
            </a:r>
          </a:p>
          <a:p>
            <a:r>
              <a:rPr lang="en-US" dirty="0"/>
              <a:t>How will dissemination be monetized?</a:t>
            </a:r>
          </a:p>
          <a:p>
            <a:r>
              <a:rPr lang="en-US" dirty="0"/>
              <a:t>How does this product interface with other products?</a:t>
            </a:r>
          </a:p>
          <a:p>
            <a:r>
              <a:rPr lang="en-US" dirty="0"/>
              <a:t>What is the likelihood for obsolescence? </a:t>
            </a:r>
          </a:p>
          <a:p>
            <a:pPr marL="0" indent="0">
              <a:buNone/>
            </a:pPr>
            <a:endParaRPr lang="en-US" dirty="0"/>
          </a:p>
          <a:p>
            <a:endParaRPr lang="en-US" dirty="0"/>
          </a:p>
          <a:p>
            <a:endParaRPr lang="en-US" dirty="0"/>
          </a:p>
        </p:txBody>
      </p:sp>
      <p:pic>
        <p:nvPicPr>
          <p:cNvPr id="6" name="Picture 5">
            <a:extLst>
              <a:ext uri="{FF2B5EF4-FFF2-40B4-BE49-F238E27FC236}">
                <a16:creationId xmlns:a16="http://schemas.microsoft.com/office/drawing/2014/main" id="{7EA080E6-75B4-4B59-9A78-553A67BE8CB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80824" y="2634175"/>
            <a:ext cx="2556803" cy="2556803"/>
          </a:xfrm>
          <a:prstGeom prst="rect">
            <a:avLst/>
          </a:prstGeom>
        </p:spPr>
      </p:pic>
    </p:spTree>
    <p:extLst>
      <p:ext uri="{BB962C8B-B14F-4D97-AF65-F5344CB8AC3E}">
        <p14:creationId xmlns:p14="http://schemas.microsoft.com/office/powerpoint/2010/main" val="242141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7265-B59A-4B3C-B6BB-4CF5B8E939C3}"/>
              </a:ext>
            </a:extLst>
          </p:cNvPr>
          <p:cNvSpPr>
            <a:spLocks noGrp="1"/>
          </p:cNvSpPr>
          <p:nvPr>
            <p:ph type="title"/>
          </p:nvPr>
        </p:nvSpPr>
        <p:spPr/>
        <p:txBody>
          <a:bodyPr>
            <a:normAutofit fontScale="90000"/>
          </a:bodyPr>
          <a:lstStyle/>
          <a:p>
            <a:r>
              <a:rPr lang="en-US" dirty="0"/>
              <a:t>One Model for Successful (?) Development and Implementation</a:t>
            </a:r>
          </a:p>
        </p:txBody>
      </p:sp>
      <p:sp>
        <p:nvSpPr>
          <p:cNvPr id="3" name="Content Placeholder 2">
            <a:extLst>
              <a:ext uri="{FF2B5EF4-FFF2-40B4-BE49-F238E27FC236}">
                <a16:creationId xmlns:a16="http://schemas.microsoft.com/office/drawing/2014/main" id="{3CE4C1DE-90F2-45F3-9A92-E0D65ECC2186}"/>
              </a:ext>
            </a:extLst>
          </p:cNvPr>
          <p:cNvSpPr>
            <a:spLocks noGrp="1"/>
          </p:cNvSpPr>
          <p:nvPr>
            <p:ph idx="1"/>
          </p:nvPr>
        </p:nvSpPr>
        <p:spPr>
          <a:xfrm>
            <a:off x="457200" y="2030592"/>
            <a:ext cx="8229600" cy="4827408"/>
          </a:xfrm>
        </p:spPr>
        <p:txBody>
          <a:bodyPr>
            <a:normAutofit fontScale="85000" lnSpcReduction="10000"/>
          </a:bodyPr>
          <a:lstStyle/>
          <a:p>
            <a:r>
              <a:rPr lang="en-US" dirty="0"/>
              <a:t>Empirically sound conceptual basis (clear mechanisms of change identified)</a:t>
            </a:r>
          </a:p>
          <a:p>
            <a:r>
              <a:rPr lang="en-US" dirty="0"/>
              <a:t>Fills a space not already filled by a competitor product</a:t>
            </a:r>
          </a:p>
          <a:p>
            <a:r>
              <a:rPr lang="en-US" dirty="0"/>
              <a:t>Rigorous user-centered design process (N = 73 people in Phase I; N 200+ in Phase II)</a:t>
            </a:r>
          </a:p>
          <a:p>
            <a:pPr lvl="1"/>
            <a:r>
              <a:rPr lang="en-US" dirty="0"/>
              <a:t>Youth with clinically-significant conduct problems and their parents</a:t>
            </a:r>
          </a:p>
          <a:p>
            <a:pPr lvl="1"/>
            <a:r>
              <a:rPr lang="en-US" dirty="0"/>
              <a:t>From paper prototyping through field testing</a:t>
            </a:r>
          </a:p>
          <a:p>
            <a:r>
              <a:rPr lang="en-US" dirty="0"/>
              <a:t>Rigorous evaluation (RCT)</a:t>
            </a:r>
          </a:p>
          <a:p>
            <a:r>
              <a:rPr lang="en-US" dirty="0"/>
              <a:t>Untethered to a specific EBT or treatment setting</a:t>
            </a:r>
          </a:p>
          <a:p>
            <a:r>
              <a:rPr lang="en-US" dirty="0"/>
              <a:t>Multiple potential applications</a:t>
            </a:r>
          </a:p>
        </p:txBody>
      </p:sp>
    </p:spTree>
    <p:extLst>
      <p:ext uri="{BB962C8B-B14F-4D97-AF65-F5344CB8AC3E}">
        <p14:creationId xmlns:p14="http://schemas.microsoft.com/office/powerpoint/2010/main" val="255002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34D9A-C6D9-44A2-9767-6CB28FEC6574}"/>
              </a:ext>
            </a:extLst>
          </p:cNvPr>
          <p:cNvSpPr>
            <a:spLocks noGrp="1"/>
          </p:cNvSpPr>
          <p:nvPr>
            <p:ph type="title"/>
          </p:nvPr>
        </p:nvSpPr>
        <p:spPr>
          <a:xfrm>
            <a:off x="457200" y="1139840"/>
            <a:ext cx="8229600" cy="1143000"/>
          </a:xfrm>
        </p:spPr>
        <p:txBody>
          <a:bodyPr>
            <a:normAutofit/>
          </a:bodyPr>
          <a:lstStyle/>
          <a:p>
            <a:endParaRPr lang="en-US" dirty="0"/>
          </a:p>
        </p:txBody>
      </p:sp>
      <p:sp>
        <p:nvSpPr>
          <p:cNvPr id="3" name="Content Placeholder 2">
            <a:extLst>
              <a:ext uri="{FF2B5EF4-FFF2-40B4-BE49-F238E27FC236}">
                <a16:creationId xmlns:a16="http://schemas.microsoft.com/office/drawing/2014/main" id="{31A43BA3-0287-4B88-BB09-A628F9303DE0}"/>
              </a:ext>
            </a:extLst>
          </p:cNvPr>
          <p:cNvSpPr>
            <a:spLocks noGrp="1"/>
          </p:cNvSpPr>
          <p:nvPr>
            <p:ph idx="1"/>
          </p:nvPr>
        </p:nvSpPr>
        <p:spPr/>
        <p:txBody>
          <a:bodyPr anchor="ctr"/>
          <a:lstStyle/>
          <a:p>
            <a:pPr marL="0" indent="0" algn="ctr">
              <a:buNone/>
            </a:pPr>
            <a:r>
              <a:rPr lang="en-US" dirty="0"/>
              <a:t>“In the space of 50 years, the digital world has grown to become crucial to the functioning of society.”</a:t>
            </a:r>
          </a:p>
          <a:p>
            <a:pPr marL="0" indent="0" algn="ctr">
              <a:buNone/>
            </a:pPr>
            <a:r>
              <a:rPr lang="en-US" sz="2400" dirty="0"/>
              <a:t>Hodson, R.</a:t>
            </a:r>
            <a:r>
              <a:rPr lang="en-US" sz="2400" i="1" dirty="0"/>
              <a:t> </a:t>
            </a:r>
            <a:r>
              <a:rPr lang="en-US" sz="2400" dirty="0"/>
              <a:t>(2018). </a:t>
            </a:r>
            <a:r>
              <a:rPr lang="en-US" sz="2400" i="1" dirty="0"/>
              <a:t>The Digital Revolution</a:t>
            </a:r>
            <a:r>
              <a:rPr lang="en-US" sz="2400" dirty="0"/>
              <a:t>. </a:t>
            </a:r>
            <a:r>
              <a:rPr lang="en-US" sz="2400" i="1" dirty="0"/>
              <a:t>Nature,</a:t>
            </a:r>
            <a:r>
              <a:rPr lang="en-US" sz="2400" dirty="0"/>
              <a:t> </a:t>
            </a:r>
            <a:r>
              <a:rPr lang="en-US" sz="2400" i="1" dirty="0"/>
              <a:t>563,</a:t>
            </a:r>
            <a:r>
              <a:rPr lang="en-US" sz="2400" dirty="0"/>
              <a:t> S131</a:t>
            </a:r>
          </a:p>
          <a:p>
            <a:pPr marL="0" indent="0" algn="ctr">
              <a:buNone/>
            </a:pPr>
            <a:endParaRPr lang="en-US" sz="2400" dirty="0"/>
          </a:p>
          <a:p>
            <a:pPr marL="0" indent="0" algn="ctr">
              <a:buNone/>
            </a:pPr>
            <a:endParaRPr lang="en-US" sz="2400" dirty="0"/>
          </a:p>
        </p:txBody>
      </p:sp>
      <p:cxnSp>
        <p:nvCxnSpPr>
          <p:cNvPr id="5" name="Straight Connector 4">
            <a:extLst>
              <a:ext uri="{FF2B5EF4-FFF2-40B4-BE49-F238E27FC236}">
                <a16:creationId xmlns:a16="http://schemas.microsoft.com/office/drawing/2014/main" id="{2E23718A-AF3C-4063-9E8D-3C63C8F17F32}"/>
              </a:ext>
            </a:extLst>
          </p:cNvPr>
          <p:cNvCxnSpPr/>
          <p:nvPr/>
        </p:nvCxnSpPr>
        <p:spPr>
          <a:xfrm>
            <a:off x="3825551" y="3620278"/>
            <a:ext cx="4572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73EDBD88-2690-419E-A9AC-EE63B4BA2FE5}"/>
              </a:ext>
            </a:extLst>
          </p:cNvPr>
          <p:cNvCxnSpPr/>
          <p:nvPr/>
        </p:nvCxnSpPr>
        <p:spPr>
          <a:xfrm>
            <a:off x="3825551" y="4105469"/>
            <a:ext cx="138093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1343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B65C-55E6-4AEE-A14E-D0643C69F486}"/>
              </a:ext>
            </a:extLst>
          </p:cNvPr>
          <p:cNvSpPr>
            <a:spLocks noGrp="1"/>
          </p:cNvSpPr>
          <p:nvPr>
            <p:ph type="title"/>
          </p:nvPr>
        </p:nvSpPr>
        <p:spPr/>
        <p:txBody>
          <a:bodyPr/>
          <a:lstStyle/>
          <a:p>
            <a:r>
              <a:rPr lang="en-US" dirty="0"/>
              <a:t>HOW do we do these things?</a:t>
            </a:r>
          </a:p>
        </p:txBody>
      </p:sp>
      <p:sp>
        <p:nvSpPr>
          <p:cNvPr id="3" name="Content Placeholder 2">
            <a:extLst>
              <a:ext uri="{FF2B5EF4-FFF2-40B4-BE49-F238E27FC236}">
                <a16:creationId xmlns:a16="http://schemas.microsoft.com/office/drawing/2014/main" id="{2393373D-ADF9-48D9-85E7-72D64A862FE9}"/>
              </a:ext>
            </a:extLst>
          </p:cNvPr>
          <p:cNvSpPr>
            <a:spLocks noGrp="1"/>
          </p:cNvSpPr>
          <p:nvPr>
            <p:ph idx="1"/>
          </p:nvPr>
        </p:nvSpPr>
        <p:spPr/>
        <p:txBody>
          <a:bodyPr>
            <a:normAutofit lnSpcReduction="10000"/>
          </a:bodyPr>
          <a:lstStyle/>
          <a:p>
            <a:r>
              <a:rPr lang="en-US" dirty="0"/>
              <a:t>Finding funding sources</a:t>
            </a:r>
          </a:p>
          <a:p>
            <a:pPr lvl="1"/>
            <a:r>
              <a:rPr lang="en-US" dirty="0"/>
              <a:t>SBIR</a:t>
            </a:r>
          </a:p>
          <a:p>
            <a:pPr lvl="1"/>
            <a:r>
              <a:rPr lang="en-US" dirty="0"/>
              <a:t>STTR</a:t>
            </a:r>
          </a:p>
          <a:p>
            <a:pPr lvl="1"/>
            <a:r>
              <a:rPr lang="en-US" dirty="0"/>
              <a:t>RO1s and other standard mechanisms</a:t>
            </a:r>
          </a:p>
          <a:p>
            <a:pPr lvl="1"/>
            <a:r>
              <a:rPr lang="en-US" dirty="0"/>
              <a:t>Foundation grants</a:t>
            </a:r>
          </a:p>
          <a:p>
            <a:r>
              <a:rPr lang="en-US" dirty="0"/>
              <a:t>Finding technology company partners</a:t>
            </a:r>
          </a:p>
          <a:p>
            <a:pPr lvl="1"/>
            <a:r>
              <a:rPr lang="en-US" dirty="0">
                <a:hlinkClick r:id="rId3"/>
              </a:rPr>
              <a:t>https://www.sbir.gov/</a:t>
            </a:r>
            <a:endParaRPr lang="en-US" dirty="0"/>
          </a:p>
          <a:p>
            <a:pPr lvl="1"/>
            <a:r>
              <a:rPr lang="en-US" dirty="0"/>
              <a:t>Analogous products / developers</a:t>
            </a:r>
          </a:p>
        </p:txBody>
      </p:sp>
    </p:spTree>
    <p:extLst>
      <p:ext uri="{BB962C8B-B14F-4D97-AF65-F5344CB8AC3E}">
        <p14:creationId xmlns:p14="http://schemas.microsoft.com/office/powerpoint/2010/main" val="2765211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236B2-BCE6-47E8-992C-9BC224A0D306}"/>
              </a:ext>
            </a:extLst>
          </p:cNvPr>
          <p:cNvSpPr>
            <a:spLocks noGrp="1"/>
          </p:cNvSpPr>
          <p:nvPr>
            <p:ph type="title"/>
          </p:nvPr>
        </p:nvSpPr>
        <p:spPr/>
        <p:txBody>
          <a:bodyPr/>
          <a:lstStyle/>
          <a:p>
            <a:r>
              <a:rPr lang="en-US" dirty="0"/>
              <a:t>Campus Resources</a:t>
            </a:r>
          </a:p>
        </p:txBody>
      </p:sp>
      <p:sp>
        <p:nvSpPr>
          <p:cNvPr id="3" name="Content Placeholder 2">
            <a:extLst>
              <a:ext uri="{FF2B5EF4-FFF2-40B4-BE49-F238E27FC236}">
                <a16:creationId xmlns:a16="http://schemas.microsoft.com/office/drawing/2014/main" id="{C20195DF-0D9C-440C-B1E5-C8D6D7CB9D8D}"/>
              </a:ext>
            </a:extLst>
          </p:cNvPr>
          <p:cNvSpPr>
            <a:spLocks noGrp="1"/>
          </p:cNvSpPr>
          <p:nvPr>
            <p:ph idx="1"/>
          </p:nvPr>
        </p:nvSpPr>
        <p:spPr/>
        <p:txBody>
          <a:bodyPr/>
          <a:lstStyle/>
          <a:p>
            <a:r>
              <a:rPr lang="en-US" dirty="0">
                <a:hlinkClick r:id="rId3"/>
              </a:rPr>
              <a:t>https://www.umaryland.edu/ictr/investigator-resources/ictr-informatics-core-services/</a:t>
            </a:r>
            <a:endParaRPr lang="en-US" dirty="0"/>
          </a:p>
          <a:p>
            <a:endParaRPr lang="en-US" dirty="0">
              <a:hlinkClick r:id="rId4"/>
            </a:endParaRPr>
          </a:p>
          <a:p>
            <a:r>
              <a:rPr lang="en-US" dirty="0">
                <a:hlinkClick r:id="rId4"/>
              </a:rPr>
              <a:t>https://www.umaryland.edu/research/offices-and-contacts/contact-us/technology-transfer-um-ventures-contacts/</a:t>
            </a:r>
            <a:endParaRPr lang="en-US" dirty="0"/>
          </a:p>
        </p:txBody>
      </p:sp>
    </p:spTree>
    <p:extLst>
      <p:ext uri="{BB962C8B-B14F-4D97-AF65-F5344CB8AC3E}">
        <p14:creationId xmlns:p14="http://schemas.microsoft.com/office/powerpoint/2010/main" val="3863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me pla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294" y="759797"/>
            <a:ext cx="3713356" cy="6030163"/>
          </a:xfrm>
          <a:prstGeom prst="rect">
            <a:avLst/>
          </a:prstGeom>
        </p:spPr>
      </p:pic>
      <p:pic>
        <p:nvPicPr>
          <p:cNvPr id="10" name="Picture 9" descr="Notifications.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4884" y="-73005"/>
            <a:ext cx="1665601" cy="1665604"/>
          </a:xfrm>
          <a:prstGeom prst="rect">
            <a:avLst/>
          </a:prstGeom>
          <a:effectLst>
            <a:softEdge rad="330200"/>
          </a:effectLst>
        </p:spPr>
      </p:pic>
      <p:pic>
        <p:nvPicPr>
          <p:cNvPr id="9" name="Picture 8" descr="the nightwatch kid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118205"/>
            <a:ext cx="4495799" cy="7665659"/>
          </a:xfrm>
          <a:prstGeom prst="rect">
            <a:avLst/>
          </a:prstGeom>
        </p:spPr>
      </p:pic>
      <p:sp>
        <p:nvSpPr>
          <p:cNvPr id="5" name="Content Placeholder 4"/>
          <p:cNvSpPr>
            <a:spLocks noGrp="1"/>
          </p:cNvSpPr>
          <p:nvPr>
            <p:ph sz="half" idx="2"/>
          </p:nvPr>
        </p:nvSpPr>
        <p:spPr>
          <a:xfrm>
            <a:off x="4733943" y="300260"/>
            <a:ext cx="4229100" cy="6489700"/>
          </a:xfrm>
        </p:spPr>
        <p:txBody>
          <a:bodyPr>
            <a:normAutofit fontScale="77500" lnSpcReduction="20000"/>
          </a:bodyPr>
          <a:lstStyle/>
          <a:p>
            <a:pPr marL="0" indent="0" algn="ctr">
              <a:buNone/>
            </a:pPr>
            <a:r>
              <a:rPr lang="en-US" sz="2400" b="1" dirty="0"/>
              <a:t>Smartphone use, 2018</a:t>
            </a:r>
          </a:p>
          <a:p>
            <a:pPr marL="0" indent="0">
              <a:buNone/>
            </a:pPr>
            <a:r>
              <a:rPr lang="en-US" sz="2400" b="1" dirty="0"/>
              <a:t>Teens</a:t>
            </a:r>
          </a:p>
          <a:p>
            <a:r>
              <a:rPr lang="en-US" sz="2400" dirty="0"/>
              <a:t>95% of U.S. teens have a smartphone</a:t>
            </a:r>
          </a:p>
          <a:p>
            <a:pPr lvl="1"/>
            <a:r>
              <a:rPr lang="en-US" sz="2000" dirty="0"/>
              <a:t>95% of Hispanic youth</a:t>
            </a:r>
          </a:p>
          <a:p>
            <a:pPr lvl="1"/>
            <a:r>
              <a:rPr lang="en-US" sz="2000" dirty="0"/>
              <a:t>94% of African-American youth</a:t>
            </a:r>
          </a:p>
          <a:p>
            <a:r>
              <a:rPr lang="en-US" sz="2400" dirty="0"/>
              <a:t>An equal opportunity device - in households earning less than $30,000/year:</a:t>
            </a:r>
          </a:p>
          <a:p>
            <a:pPr lvl="1"/>
            <a:r>
              <a:rPr lang="en-US" dirty="0"/>
              <a:t>93% of teens own smartphones </a:t>
            </a:r>
          </a:p>
          <a:p>
            <a:pPr lvl="1"/>
            <a:r>
              <a:rPr lang="en-US" dirty="0"/>
              <a:t>Only 75% of teens have access to a computer</a:t>
            </a:r>
          </a:p>
          <a:p>
            <a:r>
              <a:rPr lang="en-US" sz="2400" dirty="0"/>
              <a:t>45% of teens report using their phones “almost constantly”</a:t>
            </a:r>
          </a:p>
          <a:p>
            <a:pPr marL="0" indent="0">
              <a:buNone/>
            </a:pPr>
            <a:endParaRPr lang="en-US" sz="2400" dirty="0"/>
          </a:p>
          <a:p>
            <a:pPr marL="0" indent="0">
              <a:buNone/>
            </a:pPr>
            <a:r>
              <a:rPr lang="en-US" sz="2400" b="1" dirty="0"/>
              <a:t>Adults</a:t>
            </a:r>
          </a:p>
          <a:p>
            <a:r>
              <a:rPr lang="en-US" sz="2400" dirty="0"/>
              <a:t>81% own a smartphone:</a:t>
            </a:r>
          </a:p>
          <a:p>
            <a:pPr lvl="1"/>
            <a:r>
              <a:rPr lang="en-US" sz="2300" dirty="0"/>
              <a:t>71% of rural Americans</a:t>
            </a:r>
          </a:p>
          <a:p>
            <a:pPr lvl="1"/>
            <a:r>
              <a:rPr lang="en-US" sz="2300" dirty="0"/>
              <a:t>71% of adults in households earning less than $30,000</a:t>
            </a:r>
          </a:p>
          <a:p>
            <a:pPr lvl="1"/>
            <a:r>
              <a:rPr lang="en-US" sz="2300" dirty="0"/>
              <a:t>25% on their phones “almost constantly”</a:t>
            </a:r>
          </a:p>
          <a:p>
            <a:pPr marL="0" indent="0">
              <a:buNone/>
            </a:pPr>
            <a:endParaRPr lang="en-US" sz="1400" dirty="0"/>
          </a:p>
          <a:p>
            <a:pPr marL="0" indent="0">
              <a:buNone/>
            </a:pPr>
            <a:r>
              <a:rPr lang="en-US" sz="1400" dirty="0"/>
              <a:t>Sources: Pew Research Center: Teens &amp; Technology, 2019; Internet, Broadband, and Social Media, 2019 </a:t>
            </a:r>
          </a:p>
        </p:txBody>
      </p:sp>
    </p:spTree>
    <p:extLst>
      <p:ext uri="{BB962C8B-B14F-4D97-AF65-F5344CB8AC3E}">
        <p14:creationId xmlns:p14="http://schemas.microsoft.com/office/powerpoint/2010/main" val="3387804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46D48-FA6C-47A8-B4E6-80C1C8860774}"/>
              </a:ext>
            </a:extLst>
          </p:cNvPr>
          <p:cNvSpPr>
            <a:spLocks noGrp="1"/>
          </p:cNvSpPr>
          <p:nvPr>
            <p:ph type="title"/>
          </p:nvPr>
        </p:nvSpPr>
        <p:spPr>
          <a:xfrm>
            <a:off x="457200" y="1329026"/>
            <a:ext cx="8229600" cy="1143000"/>
          </a:xfrm>
        </p:spPr>
        <p:txBody>
          <a:bodyPr>
            <a:normAutofit fontScale="90000"/>
          </a:bodyPr>
          <a:lstStyle/>
          <a:p>
            <a:r>
              <a:rPr lang="en-US" dirty="0"/>
              <a:t>The Digital Revolution </a:t>
            </a:r>
            <a:br>
              <a:rPr lang="en-US" dirty="0"/>
            </a:br>
            <a:r>
              <a:rPr lang="en-US" dirty="0"/>
              <a:t>The Information Era</a:t>
            </a:r>
          </a:p>
        </p:txBody>
      </p:sp>
      <p:sp>
        <p:nvSpPr>
          <p:cNvPr id="3" name="Content Placeholder 2">
            <a:extLst>
              <a:ext uri="{FF2B5EF4-FFF2-40B4-BE49-F238E27FC236}">
                <a16:creationId xmlns:a16="http://schemas.microsoft.com/office/drawing/2014/main" id="{32817301-48EE-43D5-B49A-2730B88D9594}"/>
              </a:ext>
            </a:extLst>
          </p:cNvPr>
          <p:cNvSpPr>
            <a:spLocks noGrp="1"/>
          </p:cNvSpPr>
          <p:nvPr>
            <p:ph idx="1"/>
          </p:nvPr>
        </p:nvSpPr>
        <p:spPr/>
        <p:txBody>
          <a:bodyPr anchor="ctr"/>
          <a:lstStyle/>
          <a:p>
            <a:pPr marL="0" indent="0" algn="ctr">
              <a:buNone/>
            </a:pPr>
            <a:r>
              <a:rPr lang="en-US" dirty="0"/>
              <a:t>A Public Health Opportunity</a:t>
            </a:r>
          </a:p>
          <a:p>
            <a:pPr marL="0" indent="0" algn="ctr">
              <a:buNone/>
            </a:pPr>
            <a:endParaRPr lang="en-US" dirty="0"/>
          </a:p>
        </p:txBody>
      </p:sp>
    </p:spTree>
    <p:extLst>
      <p:ext uri="{BB962C8B-B14F-4D97-AF65-F5344CB8AC3E}">
        <p14:creationId xmlns:p14="http://schemas.microsoft.com/office/powerpoint/2010/main" val="2994573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0487-0314-40A2-AB18-99A2DAB3D1B9}"/>
              </a:ext>
            </a:extLst>
          </p:cNvPr>
          <p:cNvSpPr>
            <a:spLocks noGrp="1"/>
          </p:cNvSpPr>
          <p:nvPr>
            <p:ph type="title"/>
          </p:nvPr>
        </p:nvSpPr>
        <p:spPr/>
        <p:txBody>
          <a:bodyPr/>
          <a:lstStyle/>
          <a:p>
            <a:r>
              <a:rPr lang="en-US" dirty="0"/>
              <a:t>Wide Range of Possibilities</a:t>
            </a:r>
          </a:p>
        </p:txBody>
      </p:sp>
      <p:sp>
        <p:nvSpPr>
          <p:cNvPr id="3" name="Content Placeholder 2">
            <a:extLst>
              <a:ext uri="{FF2B5EF4-FFF2-40B4-BE49-F238E27FC236}">
                <a16:creationId xmlns:a16="http://schemas.microsoft.com/office/drawing/2014/main" id="{287ED5D8-9F10-4942-B042-092063630B60}"/>
              </a:ext>
            </a:extLst>
          </p:cNvPr>
          <p:cNvSpPr>
            <a:spLocks noGrp="1"/>
          </p:cNvSpPr>
          <p:nvPr>
            <p:ph idx="1"/>
          </p:nvPr>
        </p:nvSpPr>
        <p:spPr/>
        <p:txBody>
          <a:bodyPr>
            <a:normAutofit fontScale="92500" lnSpcReduction="10000"/>
          </a:bodyPr>
          <a:lstStyle/>
          <a:p>
            <a:r>
              <a:rPr lang="en-US" dirty="0"/>
              <a:t>To facilitate a treatment – e.g., real-time support to a therapist during a session</a:t>
            </a:r>
          </a:p>
          <a:p>
            <a:r>
              <a:rPr lang="en-US" dirty="0"/>
              <a:t>To augment a treatment – e.g., online psychoeducational homework assignments</a:t>
            </a:r>
          </a:p>
          <a:p>
            <a:r>
              <a:rPr lang="en-US" dirty="0"/>
              <a:t>To fully deliver (replace) a treatment – e.g., a computer-delivered version of CBT</a:t>
            </a:r>
          </a:p>
          <a:p>
            <a:r>
              <a:rPr lang="en-US" dirty="0"/>
              <a:t>To disrupt and reimagine conventional treatment paradigms altogether – e.g., on demand crowdsource support</a:t>
            </a:r>
          </a:p>
          <a:p>
            <a:endParaRPr lang="en-US" dirty="0"/>
          </a:p>
        </p:txBody>
      </p:sp>
    </p:spTree>
    <p:extLst>
      <p:ext uri="{BB962C8B-B14F-4D97-AF65-F5344CB8AC3E}">
        <p14:creationId xmlns:p14="http://schemas.microsoft.com/office/powerpoint/2010/main" val="3489266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798C-3F99-45F1-88E6-45D926B8C5ED}"/>
              </a:ext>
            </a:extLst>
          </p:cNvPr>
          <p:cNvSpPr>
            <a:spLocks noGrp="1"/>
          </p:cNvSpPr>
          <p:nvPr>
            <p:ph type="title"/>
          </p:nvPr>
        </p:nvSpPr>
        <p:spPr/>
        <p:txBody>
          <a:bodyPr/>
          <a:lstStyle/>
          <a:p>
            <a:r>
              <a:rPr lang="en-US" dirty="0"/>
              <a:t>These Possibilities Can Be:</a:t>
            </a:r>
          </a:p>
        </p:txBody>
      </p:sp>
      <p:sp>
        <p:nvSpPr>
          <p:cNvPr id="3" name="Content Placeholder 2">
            <a:extLst>
              <a:ext uri="{FF2B5EF4-FFF2-40B4-BE49-F238E27FC236}">
                <a16:creationId xmlns:a16="http://schemas.microsoft.com/office/drawing/2014/main" id="{F7D4A762-0935-418B-8BE4-FB9E5528771C}"/>
              </a:ext>
            </a:extLst>
          </p:cNvPr>
          <p:cNvSpPr>
            <a:spLocks noGrp="1"/>
          </p:cNvSpPr>
          <p:nvPr>
            <p:ph idx="1"/>
          </p:nvPr>
        </p:nvSpPr>
        <p:spPr/>
        <p:txBody>
          <a:bodyPr/>
          <a:lstStyle/>
          <a:p>
            <a:r>
              <a:rPr lang="en-US" dirty="0"/>
              <a:t>Entirely provider-facing</a:t>
            </a:r>
          </a:p>
          <a:p>
            <a:r>
              <a:rPr lang="en-US" dirty="0"/>
              <a:t>Entirely patient-facing</a:t>
            </a:r>
          </a:p>
          <a:p>
            <a:r>
              <a:rPr lang="en-US" dirty="0"/>
              <a:t>Hybrid – interactions between provider and patient / client</a:t>
            </a:r>
          </a:p>
          <a:p>
            <a:endParaRPr lang="en-US" dirty="0"/>
          </a:p>
        </p:txBody>
      </p:sp>
    </p:spTree>
    <p:extLst>
      <p:ext uri="{BB962C8B-B14F-4D97-AF65-F5344CB8AC3E}">
        <p14:creationId xmlns:p14="http://schemas.microsoft.com/office/powerpoint/2010/main" val="314453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3581</Words>
  <Application>Microsoft Office PowerPoint</Application>
  <PresentationFormat>On-screen Show (4:3)</PresentationFormat>
  <Paragraphs>425</Paragraphs>
  <Slides>51</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Avenir Light</vt:lpstr>
      <vt:lpstr>Calibri</vt:lpstr>
      <vt:lpstr>Work Sans Light</vt:lpstr>
      <vt:lpstr>Office Theme</vt:lpstr>
      <vt:lpstr>SHOULD there be an app for that? Tips for success in funding and developing digital technology-based interventions</vt:lpstr>
      <vt:lpstr>Acknowledgments and Disclosures</vt:lpstr>
      <vt:lpstr>Defining Digital Health Technology</vt:lpstr>
      <vt:lpstr>Learning Objectives</vt:lpstr>
      <vt:lpstr>PowerPoint Presentation</vt:lpstr>
      <vt:lpstr>PowerPoint Presentation</vt:lpstr>
      <vt:lpstr>The Digital Revolution  The Information Era</vt:lpstr>
      <vt:lpstr>Wide Range of Possibilities</vt:lpstr>
      <vt:lpstr>These Possibilities Can Be:</vt:lpstr>
      <vt:lpstr>Review of the Reviews – Last 3 Years:</vt:lpstr>
      <vt:lpstr>A Functions-Based Review (Tuerk, Schaeffer, et al., 2019, Current Psychiatry Reports)</vt:lpstr>
      <vt:lpstr>PowerPoint Presentation</vt:lpstr>
      <vt:lpstr>We CAN do these things; should we?</vt:lpstr>
      <vt:lpstr>One interventionist’s story…</vt:lpstr>
      <vt:lpstr>Our Funding</vt:lpstr>
      <vt:lpstr>Conduct Disorder and other  Conduct Problems</vt:lpstr>
      <vt:lpstr>Our interventionist’s score…</vt:lpstr>
      <vt:lpstr>We CAN do these things; should we?</vt:lpstr>
      <vt:lpstr>Conduct Problem Etiology –  Risk Factors Across Systems</vt:lpstr>
      <vt:lpstr>Effective Treatments for  Conduct Problems</vt:lpstr>
      <vt:lpstr>Treatment Mechanisms:  Reversal of Key Risk Factors</vt:lpstr>
      <vt:lpstr>Our Goals</vt:lpstr>
      <vt:lpstr>Our interventionist’s score…</vt:lpstr>
      <vt:lpstr>We CAN do these things; should we?</vt:lpstr>
      <vt:lpstr>Acknowledgments</vt:lpstr>
      <vt:lpstr>History and Development of iKinnect</vt:lpstr>
      <vt:lpstr>Phase 1 Launch:  NYC, Jan 6-8, 2014</vt:lpstr>
      <vt:lpstr>PowerPoint Presentation</vt:lpstr>
      <vt:lpstr>Our interventionist’s score…</vt:lpstr>
      <vt:lpstr>PowerPoint Presentation</vt:lpstr>
      <vt:lpstr>PowerPoint Presentation</vt:lpstr>
      <vt:lpstr>PowerPoint Presentation</vt:lpstr>
      <vt:lpstr>iKinnect App Features</vt:lpstr>
      <vt:lpstr>iKinnect App Features</vt:lpstr>
      <vt:lpstr>Challenge Cards: Required Activities</vt:lpstr>
      <vt:lpstr>Challenge Cards: Off-Limits Locations</vt:lpstr>
      <vt:lpstr>Parent Alerts</vt:lpstr>
      <vt:lpstr>PowerPoint Presentation</vt:lpstr>
      <vt:lpstr>Rewards and Gamification Features</vt:lpstr>
      <vt:lpstr> In-Your-Pocket Parental Coach </vt:lpstr>
      <vt:lpstr>Phase 1 Pilot Study Design</vt:lpstr>
      <vt:lpstr>Phase 1 Sample Characteristics</vt:lpstr>
      <vt:lpstr>Pilot Study Outcomes</vt:lpstr>
      <vt:lpstr>Our interventionist’s score…</vt:lpstr>
      <vt:lpstr>We CAN do these things; should we?</vt:lpstr>
      <vt:lpstr>iKinnect Dissemination Potential</vt:lpstr>
      <vt:lpstr>Future Development of iKinnect</vt:lpstr>
      <vt:lpstr>Our interventionist’s score…</vt:lpstr>
      <vt:lpstr>One Model for Successful (?) Development and Implementation</vt:lpstr>
      <vt:lpstr>HOW do we do these things?</vt:lpstr>
      <vt:lpstr>Campus Resources</vt:lpstr>
    </vt:vector>
  </TitlesOfParts>
  <Company>Univ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 Meol</dc:creator>
  <cp:lastModifiedBy>Schaeffer, Cindy</cp:lastModifiedBy>
  <cp:revision>131</cp:revision>
  <cp:lastPrinted>2020-04-14T15:44:44Z</cp:lastPrinted>
  <dcterms:created xsi:type="dcterms:W3CDTF">2011-06-24T14:29:15Z</dcterms:created>
  <dcterms:modified xsi:type="dcterms:W3CDTF">2020-04-14T15:51:46Z</dcterms:modified>
</cp:coreProperties>
</file>