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3" r:id="rId2"/>
    <p:sldMasterId id="2147483679" r:id="rId3"/>
  </p:sldMasterIdLst>
  <p:notesMasterIdLst>
    <p:notesMasterId r:id="rId41"/>
  </p:notesMasterIdLst>
  <p:handoutMasterIdLst>
    <p:handoutMasterId r:id="rId42"/>
  </p:handoutMasterIdLst>
  <p:sldIdLst>
    <p:sldId id="350" r:id="rId4"/>
    <p:sldId id="337" r:id="rId5"/>
    <p:sldId id="352" r:id="rId6"/>
    <p:sldId id="258" r:id="rId7"/>
    <p:sldId id="261" r:id="rId8"/>
    <p:sldId id="379" r:id="rId9"/>
    <p:sldId id="380" r:id="rId10"/>
    <p:sldId id="367" r:id="rId11"/>
    <p:sldId id="354" r:id="rId12"/>
    <p:sldId id="371" r:id="rId13"/>
    <p:sldId id="353" r:id="rId14"/>
    <p:sldId id="372" r:id="rId15"/>
    <p:sldId id="391" r:id="rId16"/>
    <p:sldId id="383" r:id="rId17"/>
    <p:sldId id="385" r:id="rId18"/>
    <p:sldId id="386" r:id="rId19"/>
    <p:sldId id="390" r:id="rId20"/>
    <p:sldId id="384" r:id="rId21"/>
    <p:sldId id="349" r:id="rId22"/>
    <p:sldId id="387" r:id="rId23"/>
    <p:sldId id="388" r:id="rId24"/>
    <p:sldId id="373" r:id="rId25"/>
    <p:sldId id="382" r:id="rId26"/>
    <p:sldId id="389" r:id="rId27"/>
    <p:sldId id="374" r:id="rId28"/>
    <p:sldId id="378" r:id="rId29"/>
    <p:sldId id="392" r:id="rId30"/>
    <p:sldId id="393" r:id="rId31"/>
    <p:sldId id="394" r:id="rId32"/>
    <p:sldId id="355" r:id="rId33"/>
    <p:sldId id="381" r:id="rId34"/>
    <p:sldId id="362" r:id="rId35"/>
    <p:sldId id="336" r:id="rId36"/>
    <p:sldId id="334" r:id="rId37"/>
    <p:sldId id="338" r:id="rId38"/>
    <p:sldId id="331" r:id="rId39"/>
    <p:sldId id="330" r:id="rId40"/>
  </p:sldIdLst>
  <p:sldSz cx="9144000" cy="6858000" type="screen4x3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berechukwu Onukwugha" initials="EO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173"/>
    <p:restoredTop sz="95332" autoAdjust="0"/>
  </p:normalViewPr>
  <p:slideViewPr>
    <p:cSldViewPr snapToGrid="0" snapToObjects="1">
      <p:cViewPr varScale="1">
        <p:scale>
          <a:sx n="92" d="100"/>
          <a:sy n="92" d="100"/>
        </p:scale>
        <p:origin x="72" y="7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-50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binet.rx.umaryland.edu\Shared\PHSR\PHSR%20Faculty\Onukwugha\Postdoc%20Fellowship\Madhu\IMSHealth\from%20Jummy\pop%20frequenc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binet.rx.umaryland.edu\Shared\PHSR\PHSR%20Faculty\Onukwugha\Postdoc%20Fellowship\Madhu\IMSHealth\from%20Jummy\pop%20frequenc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binet.rx.umaryland.edu\Shared\PHSR\PHSR%20Faculty\Onukwugha\Postdoc%20Fellowship\Madhu\IMSHealth\from%20Jummy\pop%20frequenc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binet.rx.umaryland.edu\Shared\PHSR\PHSR%20Faculty\Onukwugha\Postdoc%20Fellowship\Madhu\IMSHealth\from%20Jummy\pop%20frequenc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binet.rx.umaryland.edu\Shared\studentCollaboration\dosReis%20Summer%20Students\IMS%20Analyses\Psych%20Med%20Usage%20by%20State\Analytic%20Notes\Analytic%20note_Excel\Analysis%20Table%20&amp;%20Figur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binet.rx.umaryland.edu\Shared\studentCollaboration\dosReis%20Summer%20Students\IMS%20Analyses\Psych%20Med%20Usage%20by%20State\Analytic%20Notes\Analytic%20note_Excel\Analysis%20Table%20&amp;%20Figur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binet.rx.umaryland.edu\Shared\PHSR\PHSR%20Faculty\Onukwugha\Postdoc%20Fellowship\Madhu\IMSHealth\from%20Jummy\pop%20frequency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binet.rx.umaryland.edu\Shared\PHSR\PHSR%20Faculty\Onukwugha\Postdoc%20Fellowship\Madhu\IMSHealth\from%20Jummy\pop%20frequency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Decade</a:t>
            </a:r>
            <a:r>
              <a:rPr lang="en-US" sz="2000" b="1" baseline="0" dirty="0"/>
              <a:t> Of Birth Frequency</a:t>
            </a:r>
            <a:endParaRPr lang="en-US" sz="2000" b="1" dirty="0"/>
          </a:p>
        </c:rich>
      </c:tx>
      <c:layout>
        <c:manualLayout>
          <c:xMode val="edge"/>
          <c:yMode val="edge"/>
          <c:x val="0.1418187514241615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026431457024046"/>
          <c:y val="0.2236965864903"/>
          <c:w val="0.73648167609526893"/>
          <c:h val="0.479842238418027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3.2773457731401202E-3"/>
                  <c:y val="-2.29591836734693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53-484E-9D6F-45E5045698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der_yob!$A$107:$A$116</c:f>
              <c:strCache>
                <c:ptCount val="10"/>
                <c:pt idx="0">
                  <c:v>Missing</c:v>
                </c:pt>
                <c:pt idx="1">
                  <c:v>1931-1940</c:v>
                </c:pt>
                <c:pt idx="2">
                  <c:v>1941-1950</c:v>
                </c:pt>
                <c:pt idx="3">
                  <c:v>1951-1960</c:v>
                </c:pt>
                <c:pt idx="4">
                  <c:v>1961-1970</c:v>
                </c:pt>
                <c:pt idx="5">
                  <c:v>1971-1980</c:v>
                </c:pt>
                <c:pt idx="6">
                  <c:v>1981-1990</c:v>
                </c:pt>
                <c:pt idx="7">
                  <c:v>1991-2000</c:v>
                </c:pt>
                <c:pt idx="8">
                  <c:v>2001-2010</c:v>
                </c:pt>
                <c:pt idx="9">
                  <c:v>2011-2015*</c:v>
                </c:pt>
              </c:strCache>
            </c:strRef>
          </c:cat>
          <c:val>
            <c:numRef>
              <c:f>der_yob!$B$107:$B$116</c:f>
              <c:numCache>
                <c:formatCode>General</c:formatCode>
                <c:ptCount val="10"/>
                <c:pt idx="0">
                  <c:v>3970</c:v>
                </c:pt>
                <c:pt idx="1">
                  <c:v>324422</c:v>
                </c:pt>
                <c:pt idx="2">
                  <c:v>879212</c:v>
                </c:pt>
                <c:pt idx="3">
                  <c:v>1743710</c:v>
                </c:pt>
                <c:pt idx="4">
                  <c:v>1895709</c:v>
                </c:pt>
                <c:pt idx="5">
                  <c:v>1830491</c:v>
                </c:pt>
                <c:pt idx="6">
                  <c:v>2165577</c:v>
                </c:pt>
                <c:pt idx="7">
                  <c:v>1773535</c:v>
                </c:pt>
                <c:pt idx="8">
                  <c:v>1484693</c:v>
                </c:pt>
                <c:pt idx="9">
                  <c:v>315281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53-484E-9D6F-45E5045698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2012288"/>
        <c:axId val="174103168"/>
      </c:barChart>
      <c:catAx>
        <c:axId val="17201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103168"/>
        <c:crosses val="autoZero"/>
        <c:auto val="1"/>
        <c:lblAlgn val="ctr"/>
        <c:lblOffset val="100"/>
        <c:noMultiLvlLbl val="0"/>
      </c:catAx>
      <c:valAx>
        <c:axId val="17410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/>
                  <a:t>Frequency</a:t>
                </a:r>
              </a:p>
            </c:rich>
          </c:tx>
          <c:layout>
            <c:manualLayout>
              <c:xMode val="edge"/>
              <c:yMode val="edge"/>
              <c:x val="0"/>
              <c:y val="0.347917126871961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01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Decade Of Birth Percentage</a:t>
            </a:r>
          </a:p>
        </c:rich>
      </c:tx>
      <c:layout>
        <c:manualLayout>
          <c:xMode val="edge"/>
          <c:yMode val="edge"/>
          <c:x val="0.1542155945877874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4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E3-4635-B012-EB8ECBD27CFD}"/>
              </c:ext>
            </c:extLst>
          </c:dPt>
          <c:dPt>
            <c:idx val="1"/>
            <c:bubble3D val="0"/>
            <c:spPr>
              <a:solidFill>
                <a:schemeClr val="accent5">
                  <a:shade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E3-4635-B012-EB8ECBD27CFD}"/>
              </c:ext>
            </c:extLst>
          </c:dPt>
          <c:dPt>
            <c:idx val="2"/>
            <c:bubble3D val="0"/>
            <c:spPr>
              <a:solidFill>
                <a:schemeClr val="accent5">
                  <a:shade val="6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E3-4635-B012-EB8ECBD27CFD}"/>
              </c:ext>
            </c:extLst>
          </c:dPt>
          <c:dPt>
            <c:idx val="3"/>
            <c:bubble3D val="0"/>
            <c:spPr>
              <a:solidFill>
                <a:schemeClr val="accent5">
                  <a:shade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E3-4635-B012-EB8ECBD27CFD}"/>
              </c:ext>
            </c:extLst>
          </c:dPt>
          <c:dPt>
            <c:idx val="4"/>
            <c:bubble3D val="0"/>
            <c:spPr>
              <a:solidFill>
                <a:schemeClr val="accent5">
                  <a:shade val="9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4E3-4635-B012-EB8ECBD27CFD}"/>
              </c:ext>
            </c:extLst>
          </c:dPt>
          <c:dPt>
            <c:idx val="5"/>
            <c:bubble3D val="0"/>
            <c:spPr>
              <a:solidFill>
                <a:schemeClr val="accent5">
                  <a:tint val="9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4E3-4635-B012-EB8ECBD27CFD}"/>
              </c:ext>
            </c:extLst>
          </c:dPt>
          <c:dPt>
            <c:idx val="6"/>
            <c:bubble3D val="0"/>
            <c:spPr>
              <a:solidFill>
                <a:schemeClr val="accent5">
                  <a:tint val="8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4E3-4635-B012-EB8ECBD27CFD}"/>
              </c:ext>
            </c:extLst>
          </c:dPt>
          <c:dPt>
            <c:idx val="7"/>
            <c:bubble3D val="0"/>
            <c:spPr>
              <a:solidFill>
                <a:schemeClr val="accent5">
                  <a:tint val="69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4E3-4635-B012-EB8ECBD27CFD}"/>
              </c:ext>
            </c:extLst>
          </c:dPt>
          <c:dPt>
            <c:idx val="8"/>
            <c:bubble3D val="0"/>
            <c:spPr>
              <a:solidFill>
                <a:schemeClr val="accent5">
                  <a:tint val="5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4E3-4635-B012-EB8ECBD27CFD}"/>
              </c:ext>
            </c:extLst>
          </c:dPt>
          <c:dPt>
            <c:idx val="9"/>
            <c:bubble3D val="0"/>
            <c:spPr>
              <a:solidFill>
                <a:schemeClr val="accent5">
                  <a:tint val="4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4E3-4635-B012-EB8ECBD27CFD}"/>
              </c:ext>
            </c:extLst>
          </c:dPt>
          <c:dLbls>
            <c:dLbl>
              <c:idx val="0"/>
              <c:layout>
                <c:manualLayout>
                  <c:x val="1.3652752680733101E-2"/>
                  <c:y val="-2.050751840182889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Missing</a:t>
                    </a:r>
                  </a:p>
                  <a:p>
                    <a:fld id="{907AC318-B2C5-428D-86A8-9AAE1B1DE2ED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4E3-4635-B012-EB8ECBD27CFD}"/>
                </c:ext>
              </c:extLst>
            </c:dLbl>
            <c:dLbl>
              <c:idx val="1"/>
              <c:layout>
                <c:manualLayout>
                  <c:x val="0.19795849156438999"/>
                  <c:y val="-2.542227134836309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1931-1940</a:t>
                    </a:r>
                  </a:p>
                  <a:p>
                    <a:fld id="{A55F6A39-F681-4B8D-A07B-764EACCB8BDB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4E3-4635-B012-EB8ECBD27CF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1941-1950</a:t>
                    </a:r>
                  </a:p>
                  <a:p>
                    <a:fld id="{F7F8E98D-2648-460F-A13F-1ADF1F7D6C36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4E3-4635-B012-EB8ECBD27CF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1951-1960</a:t>
                    </a:r>
                  </a:p>
                  <a:p>
                    <a:fld id="{D5056822-8233-41D5-BFE7-213D2FEB2ABE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4E3-4635-B012-EB8ECBD27CF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1961-1970</a:t>
                    </a:r>
                  </a:p>
                  <a:p>
                    <a:fld id="{CDCDCE50-D275-4165-A800-B57B11A0FB64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4E3-4635-B012-EB8ECBD27CF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1971-1980</a:t>
                    </a:r>
                  </a:p>
                  <a:p>
                    <a:fld id="{D57F2DB4-102B-4E29-9756-888310A4B1CD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4E3-4635-B012-EB8ECBD27CF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1981-1990</a:t>
                    </a:r>
                  </a:p>
                  <a:p>
                    <a:fld id="{0CA9D39E-6727-4154-AF47-CA405D11F902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14E3-4635-B012-EB8ECBD27CF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1991-2000</a:t>
                    </a:r>
                  </a:p>
                  <a:p>
                    <a:fld id="{830A5D1E-EE45-42A3-BEE3-FEA91A734A93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14E3-4635-B012-EB8ECBD27CF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2001-2010</a:t>
                    </a:r>
                  </a:p>
                  <a:p>
                    <a:fld id="{40148314-6B03-4AD2-A5A6-2FBF2E0DAD92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14E3-4635-B012-EB8ECBD27CFD}"/>
                </c:ext>
              </c:extLst>
            </c:dLbl>
            <c:dLbl>
              <c:idx val="9"/>
              <c:layout>
                <c:manualLayout>
                  <c:x val="-0.119274268691097"/>
                  <c:y val="-2.7861411261531802E-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2011-2015*</a:t>
                    </a:r>
                  </a:p>
                  <a:p>
                    <a:fld id="{65B74BA6-8776-4394-9561-D025FD379311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14E3-4635-B012-EB8ECBD27C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der_yob!$C$107:$C$116</c:f>
              <c:numCache>
                <c:formatCode>General</c:formatCode>
                <c:ptCount val="10"/>
                <c:pt idx="0">
                  <c:v>0.03</c:v>
                </c:pt>
                <c:pt idx="1">
                  <c:v>2.61</c:v>
                </c:pt>
                <c:pt idx="2">
                  <c:v>7.09</c:v>
                </c:pt>
                <c:pt idx="3">
                  <c:v>14.06</c:v>
                </c:pt>
                <c:pt idx="4">
                  <c:v>15.28</c:v>
                </c:pt>
                <c:pt idx="5">
                  <c:v>14.75</c:v>
                </c:pt>
                <c:pt idx="6">
                  <c:v>17.45</c:v>
                </c:pt>
                <c:pt idx="7">
                  <c:v>14.27</c:v>
                </c:pt>
                <c:pt idx="8">
                  <c:v>11.96</c:v>
                </c:pt>
                <c:pt idx="9">
                  <c:v>2.54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4E3-4635-B012-EB8ECBD27C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Patient</a:t>
            </a:r>
            <a:r>
              <a:rPr lang="en-US" sz="2000" b="1" baseline="0" dirty="0"/>
              <a:t> Region Percentage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15-4B48-B739-8448AF44C95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15-4B48-B739-8448AF44C95D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15-4B48-B739-8448AF44C95D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B15-4B48-B739-8448AF44C95D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B15-4B48-B739-8448AF44C95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East</a:t>
                    </a:r>
                  </a:p>
                  <a:p>
                    <a:fld id="{B0201EC9-6584-4273-B828-CFBDA054F8F7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B15-4B48-B739-8448AF44C95D}"/>
                </c:ext>
              </c:extLst>
            </c:dLbl>
            <c:dLbl>
              <c:idx val="1"/>
              <c:layout>
                <c:manualLayout>
                  <c:x val="-0.21296296296296297"/>
                  <c:y val="-0.190436284750120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MId-West</a:t>
                    </a:r>
                  </a:p>
                  <a:p>
                    <a:pPr>
                      <a:defRPr sz="2000" b="1">
                        <a:solidFill>
                          <a:schemeClr val="bg1"/>
                        </a:solidFill>
                      </a:defRPr>
                    </a:pPr>
                    <a:fld id="{A88C4AB6-2161-420D-86D2-06D6FA13FF82}" type="VALUE">
                      <a:rPr lang="en-US"/>
                      <a:pPr>
                        <a:defRPr sz="20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93827160493829"/>
                      <c:h val="0.2512755102040816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B15-4B48-B739-8448AF44C95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15-4B48-B739-8448AF44C95D}"/>
                </c:ext>
              </c:extLst>
            </c:dLbl>
            <c:dLbl>
              <c:idx val="3"/>
              <c:layout>
                <c:manualLayout>
                  <c:x val="0.16049382716049382"/>
                  <c:y val="-0.1344835690181584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South</a:t>
                    </a:r>
                  </a:p>
                  <a:p>
                    <a:fld id="{429C3A1D-127C-4EE7-812D-CD482BC23CAD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31481481481483"/>
                      <c:h val="0.19515306122448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B15-4B48-B739-8448AF44C95D}"/>
                </c:ext>
              </c:extLst>
            </c:dLbl>
            <c:dLbl>
              <c:idx val="4"/>
              <c:layout>
                <c:manualLayout>
                  <c:x val="0.20833333333333334"/>
                  <c:y val="0.214396091113610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West</a:t>
                    </a:r>
                  </a:p>
                  <a:p>
                    <a:fld id="{B98784B5-4CFA-4616-8BE4-E7E3BD8A5AA8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40123456790126"/>
                      <c:h val="0.193239795918367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B15-4B48-B739-8448AF44C9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pat_region!$C$3:$C$7</c:f>
              <c:numCache>
                <c:formatCode>General</c:formatCode>
                <c:ptCount val="5"/>
                <c:pt idx="0">
                  <c:v>21.59</c:v>
                </c:pt>
                <c:pt idx="1">
                  <c:v>28.01</c:v>
                </c:pt>
                <c:pt idx="2">
                  <c:v>0</c:v>
                </c:pt>
                <c:pt idx="3">
                  <c:v>35.840000000000003</c:v>
                </c:pt>
                <c:pt idx="4">
                  <c:v>14.56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B15-4B48-B739-8448AF44C95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Patient Region Frequency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pat_region!$B$2</c:f>
              <c:strCache>
                <c:ptCount val="1"/>
                <c:pt idx="0">
                  <c:v>Frequency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8B-48E9-9794-BC24089E7B1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D8B-48E9-9794-BC24089E7B1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D8B-48E9-9794-BC24089E7B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pat_region!$A$3:$A$7</c:f>
              <c:strCache>
                <c:ptCount val="5"/>
                <c:pt idx="0">
                  <c:v>E</c:v>
                </c:pt>
                <c:pt idx="1">
                  <c:v>MW</c:v>
                </c:pt>
                <c:pt idx="2">
                  <c:v>O</c:v>
                </c:pt>
                <c:pt idx="3">
                  <c:v>S</c:v>
                </c:pt>
                <c:pt idx="4">
                  <c:v>W</c:v>
                </c:pt>
              </c:strCache>
            </c:strRef>
          </c:cat>
          <c:val>
            <c:numRef>
              <c:f>pat_region!$B$3:$B$7</c:f>
              <c:numCache>
                <c:formatCode>General</c:formatCode>
                <c:ptCount val="5"/>
                <c:pt idx="0">
                  <c:v>2680377</c:v>
                </c:pt>
                <c:pt idx="1">
                  <c:v>3477657</c:v>
                </c:pt>
                <c:pt idx="2">
                  <c:v>95</c:v>
                </c:pt>
                <c:pt idx="3">
                  <c:v>4450423</c:v>
                </c:pt>
                <c:pt idx="4">
                  <c:v>1808048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8B-48E9-9794-BC24089E7B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822464"/>
        <c:axId val="189843328"/>
      </c:barChart>
      <c:catAx>
        <c:axId val="1898224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Region</a:t>
                </a:r>
                <a:r>
                  <a:rPr lang="en-US" baseline="0"/>
                  <a:t> code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843328"/>
        <c:crosses val="autoZero"/>
        <c:auto val="1"/>
        <c:lblAlgn val="ctr"/>
        <c:lblOffset val="100"/>
        <c:noMultiLvlLbl val="0"/>
      </c:catAx>
      <c:valAx>
        <c:axId val="18984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822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Annual</a:t>
            </a:r>
            <a:r>
              <a:rPr lang="en-US" baseline="0" dirty="0"/>
              <a:t> prevalence in Males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Stimulants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Sheet1!$C$7:$K$7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Sheet1!$C$8:$K$8</c:f>
              <c:numCache>
                <c:formatCode>General</c:formatCode>
                <c:ptCount val="9"/>
                <c:pt idx="0">
                  <c:v>4.4400000000000004</c:v>
                </c:pt>
                <c:pt idx="1">
                  <c:v>4.57</c:v>
                </c:pt>
                <c:pt idx="2">
                  <c:v>4.93</c:v>
                </c:pt>
                <c:pt idx="3">
                  <c:v>4.99</c:v>
                </c:pt>
                <c:pt idx="4">
                  <c:v>5.23</c:v>
                </c:pt>
                <c:pt idx="5">
                  <c:v>5.54</c:v>
                </c:pt>
                <c:pt idx="6">
                  <c:v>5.81</c:v>
                </c:pt>
                <c:pt idx="7">
                  <c:v>5.88</c:v>
                </c:pt>
                <c:pt idx="8">
                  <c:v>5.85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CD-429C-BBB3-B50DDE5BCBBF}"/>
            </c:ext>
          </c:extLst>
        </c:ser>
        <c:ser>
          <c:idx val="1"/>
          <c:order val="1"/>
          <c:tx>
            <c:strRef>
              <c:f>Sheet1!$B$9</c:f>
              <c:strCache>
                <c:ptCount val="1"/>
                <c:pt idx="0">
                  <c:v>Antidepressants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Sheet1!$C$7:$K$7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Sheet1!$C$9:$K$9</c:f>
              <c:numCache>
                <c:formatCode>General</c:formatCode>
                <c:ptCount val="9"/>
                <c:pt idx="0">
                  <c:v>1.48</c:v>
                </c:pt>
                <c:pt idx="1">
                  <c:v>1.48</c:v>
                </c:pt>
                <c:pt idx="2">
                  <c:v>1.55</c:v>
                </c:pt>
                <c:pt idx="3">
                  <c:v>1.57</c:v>
                </c:pt>
                <c:pt idx="4">
                  <c:v>1.62</c:v>
                </c:pt>
                <c:pt idx="5">
                  <c:v>1.72</c:v>
                </c:pt>
                <c:pt idx="6">
                  <c:v>1.83</c:v>
                </c:pt>
                <c:pt idx="7">
                  <c:v>1.98</c:v>
                </c:pt>
                <c:pt idx="8">
                  <c:v>2.0299999999999998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CD-429C-BBB3-B50DDE5BCBBF}"/>
            </c:ext>
          </c:extLst>
        </c:ser>
        <c:ser>
          <c:idx val="2"/>
          <c:order val="2"/>
          <c:tx>
            <c:strRef>
              <c:f>Sheet1!$B$10</c:f>
              <c:strCache>
                <c:ptCount val="1"/>
                <c:pt idx="0">
                  <c:v>Anxiolytics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Sheet1!$C$7:$K$7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Sheet1!$C$10:$K$10</c:f>
              <c:numCache>
                <c:formatCode>General</c:formatCode>
                <c:ptCount val="9"/>
                <c:pt idx="0" formatCode="0.00_ ">
                  <c:v>1</c:v>
                </c:pt>
                <c:pt idx="1">
                  <c:v>0.92</c:v>
                </c:pt>
                <c:pt idx="2">
                  <c:v>0.98</c:v>
                </c:pt>
                <c:pt idx="3">
                  <c:v>0.98</c:v>
                </c:pt>
                <c:pt idx="4">
                  <c:v>1.02</c:v>
                </c:pt>
                <c:pt idx="5">
                  <c:v>1.1299999999999999</c:v>
                </c:pt>
                <c:pt idx="6">
                  <c:v>1.17</c:v>
                </c:pt>
                <c:pt idx="7">
                  <c:v>1.1399999999999999</c:v>
                </c:pt>
                <c:pt idx="8">
                  <c:v>1.1499999999999999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CD-429C-BBB3-B50DDE5BCBBF}"/>
            </c:ext>
          </c:extLst>
        </c:ser>
        <c:ser>
          <c:idx val="3"/>
          <c:order val="3"/>
          <c:tx>
            <c:strRef>
              <c:f>Sheet1!$B$11</c:f>
              <c:strCache>
                <c:ptCount val="1"/>
                <c:pt idx="0">
                  <c:v>Antipsychotics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Sheet1!$C$7:$K$7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Sheet1!$C$11:$K$11</c:f>
              <c:numCache>
                <c:formatCode>General</c:formatCode>
                <c:ptCount val="9"/>
                <c:pt idx="0">
                  <c:v>0.72</c:v>
                </c:pt>
                <c:pt idx="1">
                  <c:v>0.77</c:v>
                </c:pt>
                <c:pt idx="2">
                  <c:v>0.82</c:v>
                </c:pt>
                <c:pt idx="3">
                  <c:v>0.76</c:v>
                </c:pt>
                <c:pt idx="4">
                  <c:v>0.72</c:v>
                </c:pt>
                <c:pt idx="5">
                  <c:v>0.74</c:v>
                </c:pt>
                <c:pt idx="6">
                  <c:v>0.75</c:v>
                </c:pt>
                <c:pt idx="7">
                  <c:v>0.72</c:v>
                </c:pt>
                <c:pt idx="8">
                  <c:v>0.64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2CD-429C-BBB3-B50DDE5BCBBF}"/>
            </c:ext>
          </c:extLst>
        </c:ser>
        <c:ser>
          <c:idx val="4"/>
          <c:order val="4"/>
          <c:tx>
            <c:strRef>
              <c:f>Sheet1!$B$12</c:f>
              <c:strCache>
                <c:ptCount val="1"/>
                <c:pt idx="0">
                  <c:v>Mood stabilizers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Sheet1!$C$7:$K$7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Sheet1!$C$12:$K$12</c:f>
              <c:numCache>
                <c:formatCode>General</c:formatCode>
                <c:ptCount val="9"/>
                <c:pt idx="0">
                  <c:v>0.53</c:v>
                </c:pt>
                <c:pt idx="1">
                  <c:v>0.49</c:v>
                </c:pt>
                <c:pt idx="2">
                  <c:v>0.52</c:v>
                </c:pt>
                <c:pt idx="3">
                  <c:v>0.49</c:v>
                </c:pt>
                <c:pt idx="4">
                  <c:v>0.45</c:v>
                </c:pt>
                <c:pt idx="5">
                  <c:v>0.46</c:v>
                </c:pt>
                <c:pt idx="6">
                  <c:v>0.47</c:v>
                </c:pt>
                <c:pt idx="7">
                  <c:v>0.48</c:v>
                </c:pt>
                <c:pt idx="8">
                  <c:v>0.46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2CD-429C-BBB3-B50DDE5BCBBF}"/>
            </c:ext>
          </c:extLst>
        </c:ser>
        <c:ser>
          <c:idx val="5"/>
          <c:order val="5"/>
          <c:tx>
            <c:strRef>
              <c:f>Sheet1!$B$13</c:f>
              <c:strCache>
                <c:ptCount val="1"/>
                <c:pt idx="0">
                  <c:v>Sedatives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Sheet1!$C$7:$K$7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Sheet1!$C$13:$K$13</c:f>
              <c:numCache>
                <c:formatCode>General</c:formatCode>
                <c:ptCount val="9"/>
                <c:pt idx="0">
                  <c:v>0.13</c:v>
                </c:pt>
                <c:pt idx="1">
                  <c:v>0.11</c:v>
                </c:pt>
                <c:pt idx="2">
                  <c:v>0.09</c:v>
                </c:pt>
                <c:pt idx="3">
                  <c:v>0.09</c:v>
                </c:pt>
                <c:pt idx="4">
                  <c:v>0.08</c:v>
                </c:pt>
                <c:pt idx="5">
                  <c:v>0.08</c:v>
                </c:pt>
                <c:pt idx="6">
                  <c:v>7.0000000000000007E-2</c:v>
                </c:pt>
                <c:pt idx="7">
                  <c:v>0.06</c:v>
                </c:pt>
                <c:pt idx="8">
                  <c:v>7.0000000000000007E-2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2CD-429C-BBB3-B50DDE5BC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0753920"/>
        <c:axId val="200755456"/>
      </c:lineChart>
      <c:catAx>
        <c:axId val="20075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755456"/>
        <c:crosses val="autoZero"/>
        <c:auto val="1"/>
        <c:lblAlgn val="ctr"/>
        <c:lblOffset val="100"/>
        <c:noMultiLvlLbl val="0"/>
      </c:catAx>
      <c:valAx>
        <c:axId val="200755456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753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Annual Prevalence in Females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Sheet1!$B$21</c:f>
              <c:strCache>
                <c:ptCount val="1"/>
                <c:pt idx="0">
                  <c:v>Stimulants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Sheet1!$C$20:$K$20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Sheet1!$C$21:$K$21</c:f>
              <c:numCache>
                <c:formatCode>General</c:formatCode>
                <c:ptCount val="9"/>
                <c:pt idx="0">
                  <c:v>1.87</c:v>
                </c:pt>
                <c:pt idx="1">
                  <c:v>1.95</c:v>
                </c:pt>
                <c:pt idx="2">
                  <c:v>2.16</c:v>
                </c:pt>
                <c:pt idx="3">
                  <c:v>2.27</c:v>
                </c:pt>
                <c:pt idx="4">
                  <c:v>2.35</c:v>
                </c:pt>
                <c:pt idx="5">
                  <c:v>2.5</c:v>
                </c:pt>
                <c:pt idx="6">
                  <c:v>2.63</c:v>
                </c:pt>
                <c:pt idx="7">
                  <c:v>2.68</c:v>
                </c:pt>
                <c:pt idx="8">
                  <c:v>2.63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2F-4A8A-B899-DC81D335D140}"/>
            </c:ext>
          </c:extLst>
        </c:ser>
        <c:ser>
          <c:idx val="1"/>
          <c:order val="1"/>
          <c:tx>
            <c:strRef>
              <c:f>Sheet1!$B$22</c:f>
              <c:strCache>
                <c:ptCount val="1"/>
                <c:pt idx="0">
                  <c:v>Antidepressants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Sheet1!$C$20:$K$20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Sheet1!$C$22:$K$22</c:f>
              <c:numCache>
                <c:formatCode>General</c:formatCode>
                <c:ptCount val="9"/>
                <c:pt idx="0">
                  <c:v>1.67</c:v>
                </c:pt>
                <c:pt idx="1">
                  <c:v>1.64</c:v>
                </c:pt>
                <c:pt idx="2">
                  <c:v>1.74</c:v>
                </c:pt>
                <c:pt idx="3">
                  <c:v>1.81</c:v>
                </c:pt>
                <c:pt idx="4" formatCode="0.00_ ">
                  <c:v>1.9</c:v>
                </c:pt>
                <c:pt idx="5">
                  <c:v>2.06</c:v>
                </c:pt>
                <c:pt idx="6">
                  <c:v>2.31</c:v>
                </c:pt>
                <c:pt idx="7">
                  <c:v>2.63</c:v>
                </c:pt>
                <c:pt idx="8">
                  <c:v>2.81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22F-4A8A-B899-DC81D335D140}"/>
            </c:ext>
          </c:extLst>
        </c:ser>
        <c:ser>
          <c:idx val="2"/>
          <c:order val="2"/>
          <c:tx>
            <c:strRef>
              <c:f>Sheet1!$B$23</c:f>
              <c:strCache>
                <c:ptCount val="1"/>
                <c:pt idx="0">
                  <c:v>Anxiolytics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Sheet1!$C$20:$K$20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Sheet1!$C$23:$K$23</c:f>
              <c:numCache>
                <c:formatCode>General</c:formatCode>
                <c:ptCount val="9"/>
                <c:pt idx="0">
                  <c:v>1.08</c:v>
                </c:pt>
                <c:pt idx="1">
                  <c:v>1.05</c:v>
                </c:pt>
                <c:pt idx="2" formatCode="0.00_ ">
                  <c:v>1.1000000000000001</c:v>
                </c:pt>
                <c:pt idx="3">
                  <c:v>1.1200000000000001</c:v>
                </c:pt>
                <c:pt idx="4">
                  <c:v>1.18</c:v>
                </c:pt>
                <c:pt idx="5">
                  <c:v>1.28</c:v>
                </c:pt>
                <c:pt idx="6">
                  <c:v>1.36</c:v>
                </c:pt>
                <c:pt idx="7">
                  <c:v>1.38</c:v>
                </c:pt>
                <c:pt idx="8">
                  <c:v>1.44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22F-4A8A-B899-DC81D335D140}"/>
            </c:ext>
          </c:extLst>
        </c:ser>
        <c:ser>
          <c:idx val="3"/>
          <c:order val="3"/>
          <c:tx>
            <c:strRef>
              <c:f>Sheet1!$B$24</c:f>
              <c:strCache>
                <c:ptCount val="1"/>
                <c:pt idx="0">
                  <c:v>Mood stabilizers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Sheet1!$C$20:$K$20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Sheet1!$C$24:$K$24</c:f>
              <c:numCache>
                <c:formatCode>0.00_ </c:formatCode>
                <c:ptCount val="9"/>
                <c:pt idx="0">
                  <c:v>0.4</c:v>
                </c:pt>
                <c:pt idx="1">
                  <c:v>0.4</c:v>
                </c:pt>
                <c:pt idx="2" formatCode="General">
                  <c:v>0.41</c:v>
                </c:pt>
                <c:pt idx="3" formatCode="General">
                  <c:v>0.39</c:v>
                </c:pt>
                <c:pt idx="4" formatCode="General">
                  <c:v>0.38</c:v>
                </c:pt>
                <c:pt idx="5" formatCode="General">
                  <c:v>0.38</c:v>
                </c:pt>
                <c:pt idx="6">
                  <c:v>0.4</c:v>
                </c:pt>
                <c:pt idx="7" formatCode="General">
                  <c:v>0.41</c:v>
                </c:pt>
                <c:pt idx="8" formatCode="General">
                  <c:v>0.42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22F-4A8A-B899-DC81D335D140}"/>
            </c:ext>
          </c:extLst>
        </c:ser>
        <c:ser>
          <c:idx val="4"/>
          <c:order val="4"/>
          <c:tx>
            <c:strRef>
              <c:f>Sheet1!$B$25</c:f>
              <c:strCache>
                <c:ptCount val="1"/>
                <c:pt idx="0">
                  <c:v>Antipsychotics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Sheet1!$C$20:$K$20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Sheet1!$C$25:$K$25</c:f>
              <c:numCache>
                <c:formatCode>General</c:formatCode>
                <c:ptCount val="9"/>
                <c:pt idx="0">
                  <c:v>0.35</c:v>
                </c:pt>
                <c:pt idx="1">
                  <c:v>0.38</c:v>
                </c:pt>
                <c:pt idx="2">
                  <c:v>0.43</c:v>
                </c:pt>
                <c:pt idx="3">
                  <c:v>0.41</c:v>
                </c:pt>
                <c:pt idx="4">
                  <c:v>0.37</c:v>
                </c:pt>
                <c:pt idx="5" formatCode="0.00_ ">
                  <c:v>0.4</c:v>
                </c:pt>
                <c:pt idx="6">
                  <c:v>0.42</c:v>
                </c:pt>
                <c:pt idx="7">
                  <c:v>0.42</c:v>
                </c:pt>
                <c:pt idx="8">
                  <c:v>0.43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22F-4A8A-B899-DC81D335D140}"/>
            </c:ext>
          </c:extLst>
        </c:ser>
        <c:ser>
          <c:idx val="5"/>
          <c:order val="5"/>
          <c:tx>
            <c:strRef>
              <c:f>Sheet1!$B$26</c:f>
              <c:strCache>
                <c:ptCount val="1"/>
                <c:pt idx="0">
                  <c:v>Sedatives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Sheet1!$C$20:$K$20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Sheet1!$C$26:$K$26</c:f>
              <c:numCache>
                <c:formatCode>General</c:formatCode>
                <c:ptCount val="9"/>
                <c:pt idx="0">
                  <c:v>0.15</c:v>
                </c:pt>
                <c:pt idx="1">
                  <c:v>0.13</c:v>
                </c:pt>
                <c:pt idx="2">
                  <c:v>0.12</c:v>
                </c:pt>
                <c:pt idx="3">
                  <c:v>0.12</c:v>
                </c:pt>
                <c:pt idx="4">
                  <c:v>0.11</c:v>
                </c:pt>
                <c:pt idx="5">
                  <c:v>0.09</c:v>
                </c:pt>
                <c:pt idx="6">
                  <c:v>0.09</c:v>
                </c:pt>
                <c:pt idx="7">
                  <c:v>0.09</c:v>
                </c:pt>
                <c:pt idx="8">
                  <c:v>0.09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22F-4A8A-B899-DC81D335D1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0811264"/>
        <c:axId val="200812800"/>
      </c:lineChart>
      <c:catAx>
        <c:axId val="20081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812800"/>
        <c:crosses val="autoZero"/>
        <c:auto val="1"/>
        <c:lblAlgn val="ctr"/>
        <c:lblOffset val="100"/>
        <c:noMultiLvlLbl val="0"/>
      </c:catAx>
      <c:valAx>
        <c:axId val="200812800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81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80159424516401"/>
          <c:y val="2.86316696919982E-2"/>
          <c:w val="0.84364902303878697"/>
          <c:h val="0.9293715038726333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pat_state!$A$4:$A$54</c:f>
              <c:strCache>
                <c:ptCount val="51"/>
                <c:pt idx="0">
                  <c:v>AK</c:v>
                </c:pt>
                <c:pt idx="1">
                  <c:v>AL</c:v>
                </c:pt>
                <c:pt idx="2">
                  <c:v>AR</c:v>
                </c:pt>
                <c:pt idx="3">
                  <c:v>AZ</c:v>
                </c:pt>
                <c:pt idx="4">
                  <c:v>CA</c:v>
                </c:pt>
                <c:pt idx="5">
                  <c:v>CO</c:v>
                </c:pt>
                <c:pt idx="6">
                  <c:v>CT</c:v>
                </c:pt>
                <c:pt idx="7">
                  <c:v>DC</c:v>
                </c:pt>
                <c:pt idx="8">
                  <c:v>DE</c:v>
                </c:pt>
                <c:pt idx="9">
                  <c:v>FL</c:v>
                </c:pt>
                <c:pt idx="10">
                  <c:v>GA</c:v>
                </c:pt>
                <c:pt idx="11">
                  <c:v>HI</c:v>
                </c:pt>
                <c:pt idx="12">
                  <c:v>IA</c:v>
                </c:pt>
                <c:pt idx="13">
                  <c:v>ID</c:v>
                </c:pt>
                <c:pt idx="14">
                  <c:v>IL</c:v>
                </c:pt>
                <c:pt idx="15">
                  <c:v>IN</c:v>
                </c:pt>
                <c:pt idx="16">
                  <c:v>KS</c:v>
                </c:pt>
                <c:pt idx="17">
                  <c:v>KY</c:v>
                </c:pt>
                <c:pt idx="18">
                  <c:v>LA</c:v>
                </c:pt>
                <c:pt idx="19">
                  <c:v>MA</c:v>
                </c:pt>
                <c:pt idx="20">
                  <c:v>MD</c:v>
                </c:pt>
                <c:pt idx="21">
                  <c:v>ME</c:v>
                </c:pt>
                <c:pt idx="22">
                  <c:v>MI</c:v>
                </c:pt>
                <c:pt idx="23">
                  <c:v>MN</c:v>
                </c:pt>
                <c:pt idx="24">
                  <c:v>MO</c:v>
                </c:pt>
                <c:pt idx="25">
                  <c:v>MS</c:v>
                </c:pt>
                <c:pt idx="26">
                  <c:v>MT</c:v>
                </c:pt>
                <c:pt idx="27">
                  <c:v>NC</c:v>
                </c:pt>
                <c:pt idx="28">
                  <c:v>ND</c:v>
                </c:pt>
                <c:pt idx="29">
                  <c:v>NE</c:v>
                </c:pt>
                <c:pt idx="30">
                  <c:v>NH</c:v>
                </c:pt>
                <c:pt idx="31">
                  <c:v>NJ</c:v>
                </c:pt>
                <c:pt idx="32">
                  <c:v>NM</c:v>
                </c:pt>
                <c:pt idx="33">
                  <c:v>NV</c:v>
                </c:pt>
                <c:pt idx="34">
                  <c:v>NY</c:v>
                </c:pt>
                <c:pt idx="35">
                  <c:v>OH</c:v>
                </c:pt>
                <c:pt idx="36">
                  <c:v>OK</c:v>
                </c:pt>
                <c:pt idx="37">
                  <c:v>OR</c:v>
                </c:pt>
                <c:pt idx="38">
                  <c:v>PA</c:v>
                </c:pt>
                <c:pt idx="39">
                  <c:v>RI</c:v>
                </c:pt>
                <c:pt idx="40">
                  <c:v>SC</c:v>
                </c:pt>
                <c:pt idx="41">
                  <c:v>SD</c:v>
                </c:pt>
                <c:pt idx="42">
                  <c:v>TN</c:v>
                </c:pt>
                <c:pt idx="43">
                  <c:v>TX</c:v>
                </c:pt>
                <c:pt idx="44">
                  <c:v>UT</c:v>
                </c:pt>
                <c:pt idx="45">
                  <c:v>VA</c:v>
                </c:pt>
                <c:pt idx="46">
                  <c:v>VT</c:v>
                </c:pt>
                <c:pt idx="47">
                  <c:v>WA</c:v>
                </c:pt>
                <c:pt idx="48">
                  <c:v>WI</c:v>
                </c:pt>
                <c:pt idx="49">
                  <c:v>WV</c:v>
                </c:pt>
                <c:pt idx="50">
                  <c:v>WY</c:v>
                </c:pt>
              </c:strCache>
            </c:strRef>
          </c:cat>
          <c:val>
            <c:numRef>
              <c:f>pat_state!$C$4:$C$54</c:f>
              <c:numCache>
                <c:formatCode>General</c:formatCode>
                <c:ptCount val="51"/>
                <c:pt idx="0">
                  <c:v>0.24</c:v>
                </c:pt>
                <c:pt idx="1">
                  <c:v>2.52</c:v>
                </c:pt>
                <c:pt idx="2">
                  <c:v>1.23</c:v>
                </c:pt>
                <c:pt idx="3">
                  <c:v>0.57999999999999996</c:v>
                </c:pt>
                <c:pt idx="4">
                  <c:v>3.01</c:v>
                </c:pt>
                <c:pt idx="5">
                  <c:v>0.56000000000000005</c:v>
                </c:pt>
                <c:pt idx="6">
                  <c:v>0.94</c:v>
                </c:pt>
                <c:pt idx="7">
                  <c:v>0.05</c:v>
                </c:pt>
                <c:pt idx="8">
                  <c:v>0.27</c:v>
                </c:pt>
                <c:pt idx="9">
                  <c:v>6.01</c:v>
                </c:pt>
                <c:pt idx="10">
                  <c:v>1.2</c:v>
                </c:pt>
                <c:pt idx="11">
                  <c:v>0.68</c:v>
                </c:pt>
                <c:pt idx="12">
                  <c:v>0.44</c:v>
                </c:pt>
                <c:pt idx="13">
                  <c:v>1.1200000000000001</c:v>
                </c:pt>
                <c:pt idx="14">
                  <c:v>5.46</c:v>
                </c:pt>
                <c:pt idx="15">
                  <c:v>1.39</c:v>
                </c:pt>
                <c:pt idx="16">
                  <c:v>0.88</c:v>
                </c:pt>
                <c:pt idx="17">
                  <c:v>0.54</c:v>
                </c:pt>
                <c:pt idx="18">
                  <c:v>2.21</c:v>
                </c:pt>
                <c:pt idx="19">
                  <c:v>3.07</c:v>
                </c:pt>
                <c:pt idx="20">
                  <c:v>0.76</c:v>
                </c:pt>
                <c:pt idx="21">
                  <c:v>0.16</c:v>
                </c:pt>
                <c:pt idx="22">
                  <c:v>5.1899999999999986</c:v>
                </c:pt>
                <c:pt idx="23">
                  <c:v>4.3</c:v>
                </c:pt>
                <c:pt idx="24">
                  <c:v>0.95</c:v>
                </c:pt>
                <c:pt idx="25">
                  <c:v>0.42</c:v>
                </c:pt>
                <c:pt idx="26">
                  <c:v>0.21</c:v>
                </c:pt>
                <c:pt idx="27">
                  <c:v>3.3</c:v>
                </c:pt>
                <c:pt idx="28">
                  <c:v>0.76</c:v>
                </c:pt>
                <c:pt idx="29">
                  <c:v>0.94</c:v>
                </c:pt>
                <c:pt idx="30">
                  <c:v>0.3</c:v>
                </c:pt>
                <c:pt idx="31">
                  <c:v>4.41</c:v>
                </c:pt>
                <c:pt idx="32">
                  <c:v>1.53</c:v>
                </c:pt>
                <c:pt idx="33">
                  <c:v>0.22</c:v>
                </c:pt>
                <c:pt idx="34">
                  <c:v>5.54</c:v>
                </c:pt>
                <c:pt idx="35">
                  <c:v>5.1099999999999994</c:v>
                </c:pt>
                <c:pt idx="36">
                  <c:v>1.44</c:v>
                </c:pt>
                <c:pt idx="37">
                  <c:v>1.1200000000000001</c:v>
                </c:pt>
                <c:pt idx="38">
                  <c:v>6.24</c:v>
                </c:pt>
                <c:pt idx="39">
                  <c:v>0.56999999999999995</c:v>
                </c:pt>
                <c:pt idx="40">
                  <c:v>1.38</c:v>
                </c:pt>
                <c:pt idx="41">
                  <c:v>0.13</c:v>
                </c:pt>
                <c:pt idx="42">
                  <c:v>2.98</c:v>
                </c:pt>
                <c:pt idx="43">
                  <c:v>8.99</c:v>
                </c:pt>
                <c:pt idx="44">
                  <c:v>1.33</c:v>
                </c:pt>
                <c:pt idx="45">
                  <c:v>1.4</c:v>
                </c:pt>
                <c:pt idx="46">
                  <c:v>0.34</c:v>
                </c:pt>
                <c:pt idx="47">
                  <c:v>3.71</c:v>
                </c:pt>
                <c:pt idx="48">
                  <c:v>1.23</c:v>
                </c:pt>
                <c:pt idx="49">
                  <c:v>0.86</c:v>
                </c:pt>
                <c:pt idx="5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AA-4752-A1E1-83D360F28B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1391232"/>
        <c:axId val="211393920"/>
      </c:barChart>
      <c:catAx>
        <c:axId val="2113912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393920"/>
        <c:crosses val="autoZero"/>
        <c:auto val="1"/>
        <c:lblAlgn val="ctr"/>
        <c:lblOffset val="100"/>
        <c:tickLblSkip val="1"/>
        <c:noMultiLvlLbl val="0"/>
      </c:catAx>
      <c:valAx>
        <c:axId val="211393920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high"/>
        <c:spPr>
          <a:noFill/>
          <a:ln>
            <a:noFill/>
          </a:ln>
          <a:effectLst/>
        </c:spPr>
        <c:txPr>
          <a:bodyPr rot="0" spcFirstLastPara="1" vertOverflow="ellipsis" wrap="square" anchor="b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391232"/>
        <c:crosses val="max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007047730144794E-2"/>
          <c:y val="4.3388679158854589E-2"/>
          <c:w val="0.84721517449207695"/>
          <c:h val="0.9376075832473043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pat_state!$A$4:$A$54</c:f>
              <c:strCache>
                <c:ptCount val="51"/>
                <c:pt idx="0">
                  <c:v>AK</c:v>
                </c:pt>
                <c:pt idx="1">
                  <c:v>AL</c:v>
                </c:pt>
                <c:pt idx="2">
                  <c:v>AR</c:v>
                </c:pt>
                <c:pt idx="3">
                  <c:v>AZ</c:v>
                </c:pt>
                <c:pt idx="4">
                  <c:v>CA</c:v>
                </c:pt>
                <c:pt idx="5">
                  <c:v>CO</c:v>
                </c:pt>
                <c:pt idx="6">
                  <c:v>CT</c:v>
                </c:pt>
                <c:pt idx="7">
                  <c:v>DC</c:v>
                </c:pt>
                <c:pt idx="8">
                  <c:v>DE</c:v>
                </c:pt>
                <c:pt idx="9">
                  <c:v>FL</c:v>
                </c:pt>
                <c:pt idx="10">
                  <c:v>GA</c:v>
                </c:pt>
                <c:pt idx="11">
                  <c:v>HI</c:v>
                </c:pt>
                <c:pt idx="12">
                  <c:v>IA</c:v>
                </c:pt>
                <c:pt idx="13">
                  <c:v>ID</c:v>
                </c:pt>
                <c:pt idx="14">
                  <c:v>IL</c:v>
                </c:pt>
                <c:pt idx="15">
                  <c:v>IN</c:v>
                </c:pt>
                <c:pt idx="16">
                  <c:v>KS</c:v>
                </c:pt>
                <c:pt idx="17">
                  <c:v>KY</c:v>
                </c:pt>
                <c:pt idx="18">
                  <c:v>LA</c:v>
                </c:pt>
                <c:pt idx="19">
                  <c:v>MA</c:v>
                </c:pt>
                <c:pt idx="20">
                  <c:v>MD</c:v>
                </c:pt>
                <c:pt idx="21">
                  <c:v>ME</c:v>
                </c:pt>
                <c:pt idx="22">
                  <c:v>MI</c:v>
                </c:pt>
                <c:pt idx="23">
                  <c:v>MN</c:v>
                </c:pt>
                <c:pt idx="24">
                  <c:v>MO</c:v>
                </c:pt>
                <c:pt idx="25">
                  <c:v>MS</c:v>
                </c:pt>
                <c:pt idx="26">
                  <c:v>MT</c:v>
                </c:pt>
                <c:pt idx="27">
                  <c:v>NC</c:v>
                </c:pt>
                <c:pt idx="28">
                  <c:v>ND</c:v>
                </c:pt>
                <c:pt idx="29">
                  <c:v>NE</c:v>
                </c:pt>
                <c:pt idx="30">
                  <c:v>NH</c:v>
                </c:pt>
                <c:pt idx="31">
                  <c:v>NJ</c:v>
                </c:pt>
                <c:pt idx="32">
                  <c:v>NM</c:v>
                </c:pt>
                <c:pt idx="33">
                  <c:v>NV</c:v>
                </c:pt>
                <c:pt idx="34">
                  <c:v>NY</c:v>
                </c:pt>
                <c:pt idx="35">
                  <c:v>OH</c:v>
                </c:pt>
                <c:pt idx="36">
                  <c:v>OK</c:v>
                </c:pt>
                <c:pt idx="37">
                  <c:v>OR</c:v>
                </c:pt>
                <c:pt idx="38">
                  <c:v>PA</c:v>
                </c:pt>
                <c:pt idx="39">
                  <c:v>RI</c:v>
                </c:pt>
                <c:pt idx="40">
                  <c:v>SC</c:v>
                </c:pt>
                <c:pt idx="41">
                  <c:v>SD</c:v>
                </c:pt>
                <c:pt idx="42">
                  <c:v>TN</c:v>
                </c:pt>
                <c:pt idx="43">
                  <c:v>TX</c:v>
                </c:pt>
                <c:pt idx="44">
                  <c:v>UT</c:v>
                </c:pt>
                <c:pt idx="45">
                  <c:v>VA</c:v>
                </c:pt>
                <c:pt idx="46">
                  <c:v>VT</c:v>
                </c:pt>
                <c:pt idx="47">
                  <c:v>WA</c:v>
                </c:pt>
                <c:pt idx="48">
                  <c:v>WI</c:v>
                </c:pt>
                <c:pt idx="49">
                  <c:v>WV</c:v>
                </c:pt>
                <c:pt idx="50">
                  <c:v>WY</c:v>
                </c:pt>
              </c:strCache>
            </c:strRef>
          </c:cat>
          <c:val>
            <c:numRef>
              <c:f>pat_state!$B$4:$B$54</c:f>
              <c:numCache>
                <c:formatCode>General</c:formatCode>
                <c:ptCount val="51"/>
                <c:pt idx="0">
                  <c:v>30288</c:v>
                </c:pt>
                <c:pt idx="1">
                  <c:v>312613</c:v>
                </c:pt>
                <c:pt idx="2">
                  <c:v>153024</c:v>
                </c:pt>
                <c:pt idx="3">
                  <c:v>71712</c:v>
                </c:pt>
                <c:pt idx="4">
                  <c:v>373701</c:v>
                </c:pt>
                <c:pt idx="5">
                  <c:v>69442</c:v>
                </c:pt>
                <c:pt idx="6">
                  <c:v>116792</c:v>
                </c:pt>
                <c:pt idx="7">
                  <c:v>6541</c:v>
                </c:pt>
                <c:pt idx="8">
                  <c:v>33020</c:v>
                </c:pt>
                <c:pt idx="9">
                  <c:v>746238</c:v>
                </c:pt>
                <c:pt idx="10">
                  <c:v>149499</c:v>
                </c:pt>
                <c:pt idx="11">
                  <c:v>83929</c:v>
                </c:pt>
                <c:pt idx="12">
                  <c:v>55060</c:v>
                </c:pt>
                <c:pt idx="13">
                  <c:v>138596</c:v>
                </c:pt>
                <c:pt idx="14">
                  <c:v>677609</c:v>
                </c:pt>
                <c:pt idx="15">
                  <c:v>172479</c:v>
                </c:pt>
                <c:pt idx="16">
                  <c:v>109556</c:v>
                </c:pt>
                <c:pt idx="17">
                  <c:v>67223</c:v>
                </c:pt>
                <c:pt idx="18">
                  <c:v>274619</c:v>
                </c:pt>
                <c:pt idx="19">
                  <c:v>381545</c:v>
                </c:pt>
                <c:pt idx="20">
                  <c:v>94031</c:v>
                </c:pt>
                <c:pt idx="21">
                  <c:v>20369</c:v>
                </c:pt>
                <c:pt idx="22">
                  <c:v>644717</c:v>
                </c:pt>
                <c:pt idx="23">
                  <c:v>533309</c:v>
                </c:pt>
                <c:pt idx="24">
                  <c:v>117503</c:v>
                </c:pt>
                <c:pt idx="25">
                  <c:v>52459</c:v>
                </c:pt>
                <c:pt idx="26">
                  <c:v>25519</c:v>
                </c:pt>
                <c:pt idx="27">
                  <c:v>409392</c:v>
                </c:pt>
                <c:pt idx="28">
                  <c:v>94749</c:v>
                </c:pt>
                <c:pt idx="29">
                  <c:v>116867</c:v>
                </c:pt>
                <c:pt idx="30">
                  <c:v>36820</c:v>
                </c:pt>
                <c:pt idx="31">
                  <c:v>548135</c:v>
                </c:pt>
                <c:pt idx="32">
                  <c:v>189981</c:v>
                </c:pt>
                <c:pt idx="33">
                  <c:v>27621</c:v>
                </c:pt>
                <c:pt idx="34">
                  <c:v>687940</c:v>
                </c:pt>
                <c:pt idx="35">
                  <c:v>634471</c:v>
                </c:pt>
                <c:pt idx="36">
                  <c:v>179221</c:v>
                </c:pt>
                <c:pt idx="37">
                  <c:v>139050</c:v>
                </c:pt>
                <c:pt idx="38">
                  <c:v>774897</c:v>
                </c:pt>
                <c:pt idx="39">
                  <c:v>70219</c:v>
                </c:pt>
                <c:pt idx="40">
                  <c:v>171300</c:v>
                </c:pt>
                <c:pt idx="41">
                  <c:v>15964</c:v>
                </c:pt>
                <c:pt idx="42">
                  <c:v>370306</c:v>
                </c:pt>
                <c:pt idx="43">
                  <c:v>1116416</c:v>
                </c:pt>
                <c:pt idx="44">
                  <c:v>165753</c:v>
                </c:pt>
                <c:pt idx="45">
                  <c:v>173918</c:v>
                </c:pt>
                <c:pt idx="46">
                  <c:v>42254</c:v>
                </c:pt>
                <c:pt idx="47">
                  <c:v>460159</c:v>
                </c:pt>
                <c:pt idx="48">
                  <c:v>152607</c:v>
                </c:pt>
                <c:pt idx="49">
                  <c:v>106432</c:v>
                </c:pt>
                <c:pt idx="50">
                  <c:v>27953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7E-4A6F-96B7-E4FEA7B976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1433728"/>
        <c:axId val="211453056"/>
      </c:barChart>
      <c:catAx>
        <c:axId val="211433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453056"/>
        <c:crosses val="autoZero"/>
        <c:auto val="0"/>
        <c:lblAlgn val="ctr"/>
        <c:lblOffset val="100"/>
        <c:tickLblSkip val="1"/>
        <c:noMultiLvlLbl val="0"/>
      </c:catAx>
      <c:valAx>
        <c:axId val="21145305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433728"/>
        <c:crosses val="max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93C47D-4786-4C46-9626-F4137942D073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46E10F1-FAF2-4592-97CC-EAFE5430E5FF}">
      <dgm:prSet phldrT="[Text]"/>
      <dgm:spPr/>
      <dgm:t>
        <a:bodyPr/>
        <a:lstStyle/>
        <a:p>
          <a:r>
            <a:rPr lang="en-US" dirty="0"/>
            <a:t>Complete the ICTR </a:t>
          </a:r>
          <a:r>
            <a:rPr lang="en-US" dirty="0" err="1"/>
            <a:t>REDCap</a:t>
          </a:r>
          <a:r>
            <a:rPr lang="en-US" dirty="0"/>
            <a:t> Request</a:t>
          </a:r>
        </a:p>
      </dgm:t>
    </dgm:pt>
    <dgm:pt modelId="{39181A19-3CCA-400B-972A-1FA26A542BB9}" type="parTrans" cxnId="{47859377-6DA4-4587-B8E4-4FBEB406D947}">
      <dgm:prSet/>
      <dgm:spPr/>
      <dgm:t>
        <a:bodyPr/>
        <a:lstStyle/>
        <a:p>
          <a:endParaRPr lang="en-US"/>
        </a:p>
      </dgm:t>
    </dgm:pt>
    <dgm:pt modelId="{1C8C808F-111B-4F72-96CC-5BFDD820FBF7}" type="sibTrans" cxnId="{47859377-6DA4-4587-B8E4-4FBEB406D947}">
      <dgm:prSet/>
      <dgm:spPr/>
      <dgm:t>
        <a:bodyPr/>
        <a:lstStyle/>
        <a:p>
          <a:endParaRPr lang="en-US"/>
        </a:p>
      </dgm:t>
    </dgm:pt>
    <dgm:pt modelId="{3B16725E-73D8-4327-B158-7801EDD69546}">
      <dgm:prSet phldrT="[Text]"/>
      <dgm:spPr/>
      <dgm:t>
        <a:bodyPr/>
        <a:lstStyle/>
        <a:p>
          <a:r>
            <a:rPr lang="en-US" dirty="0"/>
            <a:t>Consultation with the UM IQVIA</a:t>
          </a:r>
          <a:r>
            <a:rPr lang="en-US" baseline="30000" dirty="0"/>
            <a:t>TM</a:t>
          </a:r>
          <a:r>
            <a:rPr lang="en-US" dirty="0"/>
            <a:t> Access Support </a:t>
          </a:r>
          <a:r>
            <a:rPr lang="en-US" dirty="0" smtClean="0"/>
            <a:t>Faculty (ICTR Bioinformatics Core)</a:t>
          </a:r>
          <a:endParaRPr lang="en-US" dirty="0"/>
        </a:p>
      </dgm:t>
    </dgm:pt>
    <dgm:pt modelId="{6DE436A6-13E4-42AA-8DAD-1D472F6FC993}" type="parTrans" cxnId="{14F1D7F1-98A2-48DD-9BE9-19555FDB080A}">
      <dgm:prSet/>
      <dgm:spPr/>
      <dgm:t>
        <a:bodyPr/>
        <a:lstStyle/>
        <a:p>
          <a:endParaRPr lang="en-US"/>
        </a:p>
      </dgm:t>
    </dgm:pt>
    <dgm:pt modelId="{71EA5D01-C322-43F1-85A8-9A3E19E96BAB}" type="sibTrans" cxnId="{14F1D7F1-98A2-48DD-9BE9-19555FDB080A}">
      <dgm:prSet/>
      <dgm:spPr/>
      <dgm:t>
        <a:bodyPr/>
        <a:lstStyle/>
        <a:p>
          <a:endParaRPr lang="en-US"/>
        </a:p>
      </dgm:t>
    </dgm:pt>
    <dgm:pt modelId="{8C3FD833-2510-4139-B14C-EB13D0CC6D71}">
      <dgm:prSet/>
      <dgm:spPr/>
      <dgm:t>
        <a:bodyPr/>
        <a:lstStyle/>
        <a:p>
          <a:r>
            <a:rPr lang="en-US" dirty="0"/>
            <a:t>Select ‘Non-EHR Data’ under the Informatics Core</a:t>
          </a:r>
        </a:p>
      </dgm:t>
    </dgm:pt>
    <dgm:pt modelId="{63C45510-FC0F-4299-B1A2-9B7D56ABB699}" type="parTrans" cxnId="{F4F5D1F2-BBB7-436A-8440-6B85889AF65A}">
      <dgm:prSet/>
      <dgm:spPr/>
      <dgm:t>
        <a:bodyPr/>
        <a:lstStyle/>
        <a:p>
          <a:endParaRPr lang="en-US"/>
        </a:p>
      </dgm:t>
    </dgm:pt>
    <dgm:pt modelId="{E3934CD1-D230-4755-902B-4178CBDC6AC9}" type="sibTrans" cxnId="{F4F5D1F2-BBB7-436A-8440-6B85889AF65A}">
      <dgm:prSet/>
      <dgm:spPr/>
      <dgm:t>
        <a:bodyPr/>
        <a:lstStyle/>
        <a:p>
          <a:endParaRPr lang="en-US"/>
        </a:p>
      </dgm:t>
    </dgm:pt>
    <dgm:pt modelId="{242CEF6A-D254-4EC5-A688-CC001D5388A1}">
      <dgm:prSet/>
      <dgm:spPr/>
      <dgm:t>
        <a:bodyPr/>
        <a:lstStyle/>
        <a:p>
          <a:r>
            <a:rPr lang="en-US" dirty="0"/>
            <a:t>Determination of Tier 1 or Tier 2 </a:t>
          </a:r>
        </a:p>
      </dgm:t>
    </dgm:pt>
    <dgm:pt modelId="{FEA6CD50-6488-4B50-9912-6105EC6994E1}" type="parTrans" cxnId="{A5A5F5E0-AA62-4814-9263-0B44DE0095B3}">
      <dgm:prSet/>
      <dgm:spPr/>
      <dgm:t>
        <a:bodyPr/>
        <a:lstStyle/>
        <a:p>
          <a:endParaRPr lang="en-US"/>
        </a:p>
      </dgm:t>
    </dgm:pt>
    <dgm:pt modelId="{08F524AE-FBDB-4C5F-8D23-B03B4ADE227B}" type="sibTrans" cxnId="{A5A5F5E0-AA62-4814-9263-0B44DE0095B3}">
      <dgm:prSet/>
      <dgm:spPr/>
      <dgm:t>
        <a:bodyPr/>
        <a:lstStyle/>
        <a:p>
          <a:endParaRPr lang="en-US"/>
        </a:p>
      </dgm:t>
    </dgm:pt>
    <dgm:pt modelId="{B89CA771-7F44-8D4C-BF09-7A6E03333B3E}">
      <dgm:prSet/>
      <dgm:spPr/>
      <dgm:t>
        <a:bodyPr/>
        <a:lstStyle/>
        <a:p>
          <a:r>
            <a:rPr lang="en-US" dirty="0"/>
            <a:t>Work  with PHSR Vice Chair for Research to Complete the Project</a:t>
          </a:r>
        </a:p>
      </dgm:t>
    </dgm:pt>
    <dgm:pt modelId="{A9745208-590C-2145-8693-233B780E67D6}" type="parTrans" cxnId="{A66697AD-F9EF-3746-9E86-BCA441E3BA82}">
      <dgm:prSet/>
      <dgm:spPr/>
      <dgm:t>
        <a:bodyPr/>
        <a:lstStyle/>
        <a:p>
          <a:endParaRPr lang="en-US"/>
        </a:p>
      </dgm:t>
    </dgm:pt>
    <dgm:pt modelId="{F3A6D29D-951E-5945-BD82-02F8C153D955}" type="sibTrans" cxnId="{A66697AD-F9EF-3746-9E86-BCA441E3BA82}">
      <dgm:prSet/>
      <dgm:spPr/>
      <dgm:t>
        <a:bodyPr/>
        <a:lstStyle/>
        <a:p>
          <a:endParaRPr lang="en-US"/>
        </a:p>
      </dgm:t>
    </dgm:pt>
    <dgm:pt modelId="{06A92A87-4D28-4CF6-98F1-282A511B217A}" type="pres">
      <dgm:prSet presAssocID="{D993C47D-4786-4C46-9626-F4137942D07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B8A324-E6A9-4F39-9171-E1A13F156338}" type="pres">
      <dgm:prSet presAssocID="{D993C47D-4786-4C46-9626-F4137942D073}" presName="dummyMaxCanvas" presStyleCnt="0">
        <dgm:presLayoutVars/>
      </dgm:prSet>
      <dgm:spPr/>
    </dgm:pt>
    <dgm:pt modelId="{64E28726-148D-554B-BB4A-F69B40A4EF4A}" type="pres">
      <dgm:prSet presAssocID="{D993C47D-4786-4C46-9626-F4137942D07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D4356-7346-A84D-BC60-8AE9833AD974}" type="pres">
      <dgm:prSet presAssocID="{D993C47D-4786-4C46-9626-F4137942D07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F1F21E-4639-1244-AC8B-D7EDDA5DF1A0}" type="pres">
      <dgm:prSet presAssocID="{D993C47D-4786-4C46-9626-F4137942D07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4C395-C652-484E-8DBB-34E95CD62F74}" type="pres">
      <dgm:prSet presAssocID="{D993C47D-4786-4C46-9626-F4137942D07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4AF51-346E-E047-A3CA-ACECED91884F}" type="pres">
      <dgm:prSet presAssocID="{D993C47D-4786-4C46-9626-F4137942D07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6044A-AC12-4942-8C53-B2DA9E53CB64}" type="pres">
      <dgm:prSet presAssocID="{D993C47D-4786-4C46-9626-F4137942D07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D52D9-A5E5-B945-890A-FEFE8A0C0FFC}" type="pres">
      <dgm:prSet presAssocID="{D993C47D-4786-4C46-9626-F4137942D07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F0FA1-97E7-FE47-B11D-D52A7ADFF0D1}" type="pres">
      <dgm:prSet presAssocID="{D993C47D-4786-4C46-9626-F4137942D07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3C695-F857-7346-BDC4-8677FC71D364}" type="pres">
      <dgm:prSet presAssocID="{D993C47D-4786-4C46-9626-F4137942D07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A15CF-E56B-5846-9AC5-1C12647AB58E}" type="pres">
      <dgm:prSet presAssocID="{D993C47D-4786-4C46-9626-F4137942D07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4BECD3-393C-9B42-86CF-2BB10F3BFF25}" type="pres">
      <dgm:prSet presAssocID="{D993C47D-4786-4C46-9626-F4137942D07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A5C16-279F-0644-892D-28C023DC9288}" type="pres">
      <dgm:prSet presAssocID="{D993C47D-4786-4C46-9626-F4137942D07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C9091A-1D87-7644-8A41-74920AB1861C}" type="pres">
      <dgm:prSet presAssocID="{D993C47D-4786-4C46-9626-F4137942D07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21DE65-9A2B-1A47-8882-73B05AE83506}" type="pres">
      <dgm:prSet presAssocID="{D993C47D-4786-4C46-9626-F4137942D07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357987-DAA5-C141-804C-1E02408D9FBF}" type="presOf" srcId="{8C3FD833-2510-4139-B14C-EB13D0CC6D71}" destId="{A24BECD3-393C-9B42-86CF-2BB10F3BFF25}" srcOrd="1" destOrd="0" presId="urn:microsoft.com/office/officeart/2005/8/layout/vProcess5"/>
    <dgm:cxn modelId="{7402C36D-4B80-E943-8603-8E1F6A62821B}" type="presOf" srcId="{242CEF6A-D254-4EC5-A688-CC001D5388A1}" destId="{DF64C395-C652-484E-8DBB-34E95CD62F74}" srcOrd="0" destOrd="0" presId="urn:microsoft.com/office/officeart/2005/8/layout/vProcess5"/>
    <dgm:cxn modelId="{47859377-6DA4-4587-B8E4-4FBEB406D947}" srcId="{D993C47D-4786-4C46-9626-F4137942D073}" destId="{946E10F1-FAF2-4592-97CC-EAFE5430E5FF}" srcOrd="0" destOrd="0" parTransId="{39181A19-3CCA-400B-972A-1FA26A542BB9}" sibTransId="{1C8C808F-111B-4F72-96CC-5BFDD820FBF7}"/>
    <dgm:cxn modelId="{5CF28A30-CA77-AC4E-80C0-B6F293448A45}" type="presOf" srcId="{242CEF6A-D254-4EC5-A688-CC001D5388A1}" destId="{94C9091A-1D87-7644-8A41-74920AB1861C}" srcOrd="1" destOrd="0" presId="urn:microsoft.com/office/officeart/2005/8/layout/vProcess5"/>
    <dgm:cxn modelId="{EEED894D-B800-4E9F-B8D2-606190C56541}" type="presOf" srcId="{D993C47D-4786-4C46-9626-F4137942D073}" destId="{06A92A87-4D28-4CF6-98F1-282A511B217A}" srcOrd="0" destOrd="0" presId="urn:microsoft.com/office/officeart/2005/8/layout/vProcess5"/>
    <dgm:cxn modelId="{647B0B7C-D94D-5043-A709-F9531652F1A9}" type="presOf" srcId="{71EA5D01-C322-43F1-85A8-9A3E19E96BAB}" destId="{334F0FA1-97E7-FE47-B11D-D52A7ADFF0D1}" srcOrd="0" destOrd="0" presId="urn:microsoft.com/office/officeart/2005/8/layout/vProcess5"/>
    <dgm:cxn modelId="{EFF313D9-2948-E747-BFD8-DDC009970E98}" type="presOf" srcId="{B89CA771-7F44-8D4C-BF09-7A6E03333B3E}" destId="{9554AF51-346E-E047-A3CA-ACECED91884F}" srcOrd="0" destOrd="0" presId="urn:microsoft.com/office/officeart/2005/8/layout/vProcess5"/>
    <dgm:cxn modelId="{F4F5D1F2-BBB7-436A-8440-6B85889AF65A}" srcId="{D993C47D-4786-4C46-9626-F4137942D073}" destId="{8C3FD833-2510-4139-B14C-EB13D0CC6D71}" srcOrd="1" destOrd="0" parTransId="{63C45510-FC0F-4299-B1A2-9B7D56ABB699}" sibTransId="{E3934CD1-D230-4755-902B-4178CBDC6AC9}"/>
    <dgm:cxn modelId="{14F1D7F1-98A2-48DD-9BE9-19555FDB080A}" srcId="{D993C47D-4786-4C46-9626-F4137942D073}" destId="{3B16725E-73D8-4327-B158-7801EDD69546}" srcOrd="2" destOrd="0" parTransId="{6DE436A6-13E4-42AA-8DAD-1D472F6FC993}" sibTransId="{71EA5D01-C322-43F1-85A8-9A3E19E96BAB}"/>
    <dgm:cxn modelId="{F41CC309-D0A1-9140-B77B-7258E9672288}" type="presOf" srcId="{B89CA771-7F44-8D4C-BF09-7A6E03333B3E}" destId="{F821DE65-9A2B-1A47-8882-73B05AE83506}" srcOrd="1" destOrd="0" presId="urn:microsoft.com/office/officeart/2005/8/layout/vProcess5"/>
    <dgm:cxn modelId="{70151712-4C53-E943-B7A7-7643C6400162}" type="presOf" srcId="{E3934CD1-D230-4755-902B-4178CBDC6AC9}" destId="{351D52D9-A5E5-B945-890A-FEFE8A0C0FFC}" srcOrd="0" destOrd="0" presId="urn:microsoft.com/office/officeart/2005/8/layout/vProcess5"/>
    <dgm:cxn modelId="{A5A5F5E0-AA62-4814-9263-0B44DE0095B3}" srcId="{D993C47D-4786-4C46-9626-F4137942D073}" destId="{242CEF6A-D254-4EC5-A688-CC001D5388A1}" srcOrd="3" destOrd="0" parTransId="{FEA6CD50-6488-4B50-9912-6105EC6994E1}" sibTransId="{08F524AE-FBDB-4C5F-8D23-B03B4ADE227B}"/>
    <dgm:cxn modelId="{A66697AD-F9EF-3746-9E86-BCA441E3BA82}" srcId="{D993C47D-4786-4C46-9626-F4137942D073}" destId="{B89CA771-7F44-8D4C-BF09-7A6E03333B3E}" srcOrd="4" destOrd="0" parTransId="{A9745208-590C-2145-8693-233B780E67D6}" sibTransId="{F3A6D29D-951E-5945-BD82-02F8C153D955}"/>
    <dgm:cxn modelId="{63C55BD4-9292-454E-939E-8216D521AD43}" type="presOf" srcId="{8C3FD833-2510-4139-B14C-EB13D0CC6D71}" destId="{38CD4356-7346-A84D-BC60-8AE9833AD974}" srcOrd="0" destOrd="0" presId="urn:microsoft.com/office/officeart/2005/8/layout/vProcess5"/>
    <dgm:cxn modelId="{9A074BB2-6194-5544-AFA9-2DF1E6C17655}" type="presOf" srcId="{08F524AE-FBDB-4C5F-8D23-B03B4ADE227B}" destId="{5033C695-F857-7346-BDC4-8677FC71D364}" srcOrd="0" destOrd="0" presId="urn:microsoft.com/office/officeart/2005/8/layout/vProcess5"/>
    <dgm:cxn modelId="{B8B68760-D63D-FF4B-AE8C-0592AEBDD6C4}" type="presOf" srcId="{946E10F1-FAF2-4592-97CC-EAFE5430E5FF}" destId="{64E28726-148D-554B-BB4A-F69B40A4EF4A}" srcOrd="0" destOrd="0" presId="urn:microsoft.com/office/officeart/2005/8/layout/vProcess5"/>
    <dgm:cxn modelId="{9B157B0F-A5F8-B64F-A399-D768FFC308F4}" type="presOf" srcId="{3B16725E-73D8-4327-B158-7801EDD69546}" destId="{07F1F21E-4639-1244-AC8B-D7EDDA5DF1A0}" srcOrd="0" destOrd="0" presId="urn:microsoft.com/office/officeart/2005/8/layout/vProcess5"/>
    <dgm:cxn modelId="{040123AE-4058-4D4C-BF3A-AB35B5092D21}" type="presOf" srcId="{946E10F1-FAF2-4592-97CC-EAFE5430E5FF}" destId="{1A4A15CF-E56B-5846-9AC5-1C12647AB58E}" srcOrd="1" destOrd="0" presId="urn:microsoft.com/office/officeart/2005/8/layout/vProcess5"/>
    <dgm:cxn modelId="{86FE8C1D-0AC5-4E4F-BB4C-15E4D68D75C8}" type="presOf" srcId="{3B16725E-73D8-4327-B158-7801EDD69546}" destId="{816A5C16-279F-0644-892D-28C023DC9288}" srcOrd="1" destOrd="0" presId="urn:microsoft.com/office/officeart/2005/8/layout/vProcess5"/>
    <dgm:cxn modelId="{2B20BE76-1B36-D44D-9232-A545785896DF}" type="presOf" srcId="{1C8C808F-111B-4F72-96CC-5BFDD820FBF7}" destId="{A556044A-AC12-4942-8C53-B2DA9E53CB64}" srcOrd="0" destOrd="0" presId="urn:microsoft.com/office/officeart/2005/8/layout/vProcess5"/>
    <dgm:cxn modelId="{3C52452D-0CCB-4A5C-9500-82BAB8461A00}" type="presParOf" srcId="{06A92A87-4D28-4CF6-98F1-282A511B217A}" destId="{40B8A324-E6A9-4F39-9171-E1A13F156338}" srcOrd="0" destOrd="0" presId="urn:microsoft.com/office/officeart/2005/8/layout/vProcess5"/>
    <dgm:cxn modelId="{E01F01B8-62A1-6040-A3F1-31A074E48723}" type="presParOf" srcId="{06A92A87-4D28-4CF6-98F1-282A511B217A}" destId="{64E28726-148D-554B-BB4A-F69B40A4EF4A}" srcOrd="1" destOrd="0" presId="urn:microsoft.com/office/officeart/2005/8/layout/vProcess5"/>
    <dgm:cxn modelId="{BDF0F73E-1A68-5C45-9A10-3919A2BE9C75}" type="presParOf" srcId="{06A92A87-4D28-4CF6-98F1-282A511B217A}" destId="{38CD4356-7346-A84D-BC60-8AE9833AD974}" srcOrd="2" destOrd="0" presId="urn:microsoft.com/office/officeart/2005/8/layout/vProcess5"/>
    <dgm:cxn modelId="{8343D391-D37F-9542-9D40-FBC32BE887B2}" type="presParOf" srcId="{06A92A87-4D28-4CF6-98F1-282A511B217A}" destId="{07F1F21E-4639-1244-AC8B-D7EDDA5DF1A0}" srcOrd="3" destOrd="0" presId="urn:microsoft.com/office/officeart/2005/8/layout/vProcess5"/>
    <dgm:cxn modelId="{1B0B1466-5B56-5E4D-AE44-5B63A9A1E73D}" type="presParOf" srcId="{06A92A87-4D28-4CF6-98F1-282A511B217A}" destId="{DF64C395-C652-484E-8DBB-34E95CD62F74}" srcOrd="4" destOrd="0" presId="urn:microsoft.com/office/officeart/2005/8/layout/vProcess5"/>
    <dgm:cxn modelId="{608016A1-91E4-7B42-9251-E0ED027F5B53}" type="presParOf" srcId="{06A92A87-4D28-4CF6-98F1-282A511B217A}" destId="{9554AF51-346E-E047-A3CA-ACECED91884F}" srcOrd="5" destOrd="0" presId="urn:microsoft.com/office/officeart/2005/8/layout/vProcess5"/>
    <dgm:cxn modelId="{98277893-FDEE-4642-AC72-8090C32656A9}" type="presParOf" srcId="{06A92A87-4D28-4CF6-98F1-282A511B217A}" destId="{A556044A-AC12-4942-8C53-B2DA9E53CB64}" srcOrd="6" destOrd="0" presId="urn:microsoft.com/office/officeart/2005/8/layout/vProcess5"/>
    <dgm:cxn modelId="{6BFFFDC7-5652-C149-B273-84DFB724BF5C}" type="presParOf" srcId="{06A92A87-4D28-4CF6-98F1-282A511B217A}" destId="{351D52D9-A5E5-B945-890A-FEFE8A0C0FFC}" srcOrd="7" destOrd="0" presId="urn:microsoft.com/office/officeart/2005/8/layout/vProcess5"/>
    <dgm:cxn modelId="{9EB4C427-BD9C-7F4B-B428-F802B842CA33}" type="presParOf" srcId="{06A92A87-4D28-4CF6-98F1-282A511B217A}" destId="{334F0FA1-97E7-FE47-B11D-D52A7ADFF0D1}" srcOrd="8" destOrd="0" presId="urn:microsoft.com/office/officeart/2005/8/layout/vProcess5"/>
    <dgm:cxn modelId="{0989C8C2-59DF-8F4C-A50C-E4859B4B0537}" type="presParOf" srcId="{06A92A87-4D28-4CF6-98F1-282A511B217A}" destId="{5033C695-F857-7346-BDC4-8677FC71D364}" srcOrd="9" destOrd="0" presId="urn:microsoft.com/office/officeart/2005/8/layout/vProcess5"/>
    <dgm:cxn modelId="{DDE6180B-596B-A142-BB65-5C8A620D1129}" type="presParOf" srcId="{06A92A87-4D28-4CF6-98F1-282A511B217A}" destId="{1A4A15CF-E56B-5846-9AC5-1C12647AB58E}" srcOrd="10" destOrd="0" presId="urn:microsoft.com/office/officeart/2005/8/layout/vProcess5"/>
    <dgm:cxn modelId="{8BEC552F-6254-6E45-B270-70BA553CC1D5}" type="presParOf" srcId="{06A92A87-4D28-4CF6-98F1-282A511B217A}" destId="{A24BECD3-393C-9B42-86CF-2BB10F3BFF25}" srcOrd="11" destOrd="0" presId="urn:microsoft.com/office/officeart/2005/8/layout/vProcess5"/>
    <dgm:cxn modelId="{62565A31-6489-8A48-8699-AB73AC469DC0}" type="presParOf" srcId="{06A92A87-4D28-4CF6-98F1-282A511B217A}" destId="{816A5C16-279F-0644-892D-28C023DC9288}" srcOrd="12" destOrd="0" presId="urn:microsoft.com/office/officeart/2005/8/layout/vProcess5"/>
    <dgm:cxn modelId="{D296574C-164B-2F4F-80AA-8C90C163F090}" type="presParOf" srcId="{06A92A87-4D28-4CF6-98F1-282A511B217A}" destId="{94C9091A-1D87-7644-8A41-74920AB1861C}" srcOrd="13" destOrd="0" presId="urn:microsoft.com/office/officeart/2005/8/layout/vProcess5"/>
    <dgm:cxn modelId="{07C50C0B-C7B3-DC49-B29D-E627440EF49A}" type="presParOf" srcId="{06A92A87-4D28-4CF6-98F1-282A511B217A}" destId="{F821DE65-9A2B-1A47-8882-73B05AE8350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28726-148D-554B-BB4A-F69B40A4EF4A}">
      <dsp:nvSpPr>
        <dsp:cNvPr id="0" name=""/>
        <dsp:cNvSpPr/>
      </dsp:nvSpPr>
      <dsp:spPr>
        <a:xfrm>
          <a:off x="0" y="0"/>
          <a:ext cx="6336792" cy="7009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Complete the ICTR </a:t>
          </a:r>
          <a:r>
            <a:rPr lang="en-US" sz="1800" kern="1200" dirty="0" err="1"/>
            <a:t>REDCap</a:t>
          </a:r>
          <a:r>
            <a:rPr lang="en-US" sz="1800" kern="1200" dirty="0"/>
            <a:t> Request</a:t>
          </a:r>
        </a:p>
      </dsp:txBody>
      <dsp:txXfrm>
        <a:off x="20530" y="20530"/>
        <a:ext cx="5498407" cy="659884"/>
      </dsp:txXfrm>
    </dsp:sp>
    <dsp:sp modelId="{38CD4356-7346-A84D-BC60-8AE9833AD974}">
      <dsp:nvSpPr>
        <dsp:cNvPr id="0" name=""/>
        <dsp:cNvSpPr/>
      </dsp:nvSpPr>
      <dsp:spPr>
        <a:xfrm>
          <a:off x="473202" y="798298"/>
          <a:ext cx="6336792" cy="700944"/>
        </a:xfrm>
        <a:prstGeom prst="roundRect">
          <a:avLst>
            <a:gd name="adj" fmla="val 1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Select ‘Non-EHR Data’ under the Informatics Core</a:t>
          </a:r>
        </a:p>
      </dsp:txBody>
      <dsp:txXfrm>
        <a:off x="493732" y="818828"/>
        <a:ext cx="5366915" cy="659884"/>
      </dsp:txXfrm>
    </dsp:sp>
    <dsp:sp modelId="{07F1F21E-4639-1244-AC8B-D7EDDA5DF1A0}">
      <dsp:nvSpPr>
        <dsp:cNvPr id="0" name=""/>
        <dsp:cNvSpPr/>
      </dsp:nvSpPr>
      <dsp:spPr>
        <a:xfrm>
          <a:off x="946404" y="1596596"/>
          <a:ext cx="6336792" cy="700944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Consultation with the UM IQVIA</a:t>
          </a:r>
          <a:r>
            <a:rPr lang="en-US" sz="1800" kern="1200" baseline="30000" dirty="0"/>
            <a:t>TM</a:t>
          </a:r>
          <a:r>
            <a:rPr lang="en-US" sz="1800" kern="1200" dirty="0"/>
            <a:t> Access Support </a:t>
          </a:r>
          <a:r>
            <a:rPr lang="en-US" sz="1800" kern="1200" dirty="0" smtClean="0"/>
            <a:t>Faculty (ICTR Bioinformatics Core)</a:t>
          </a:r>
          <a:endParaRPr lang="en-US" sz="1800" kern="1200" dirty="0"/>
        </a:p>
      </dsp:txBody>
      <dsp:txXfrm>
        <a:off x="966934" y="1617126"/>
        <a:ext cx="5366915" cy="659884"/>
      </dsp:txXfrm>
    </dsp:sp>
    <dsp:sp modelId="{DF64C395-C652-484E-8DBB-34E95CD62F74}">
      <dsp:nvSpPr>
        <dsp:cNvPr id="0" name=""/>
        <dsp:cNvSpPr/>
      </dsp:nvSpPr>
      <dsp:spPr>
        <a:xfrm>
          <a:off x="1419605" y="2394894"/>
          <a:ext cx="6336792" cy="700944"/>
        </a:xfrm>
        <a:prstGeom prst="roundRect">
          <a:avLst>
            <a:gd name="adj" fmla="val 1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Determination of Tier 1 or Tier 2 </a:t>
          </a:r>
        </a:p>
      </dsp:txBody>
      <dsp:txXfrm>
        <a:off x="1440135" y="2415424"/>
        <a:ext cx="5366915" cy="659884"/>
      </dsp:txXfrm>
    </dsp:sp>
    <dsp:sp modelId="{9554AF51-346E-E047-A3CA-ACECED91884F}">
      <dsp:nvSpPr>
        <dsp:cNvPr id="0" name=""/>
        <dsp:cNvSpPr/>
      </dsp:nvSpPr>
      <dsp:spPr>
        <a:xfrm>
          <a:off x="1892808" y="3193193"/>
          <a:ext cx="6336792" cy="700944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Work  with PHSR Vice Chair for Research to Complete the Project</a:t>
          </a:r>
        </a:p>
      </dsp:txBody>
      <dsp:txXfrm>
        <a:off x="1913338" y="3213723"/>
        <a:ext cx="5366915" cy="659884"/>
      </dsp:txXfrm>
    </dsp:sp>
    <dsp:sp modelId="{A556044A-AC12-4942-8C53-B2DA9E53CB64}">
      <dsp:nvSpPr>
        <dsp:cNvPr id="0" name=""/>
        <dsp:cNvSpPr/>
      </dsp:nvSpPr>
      <dsp:spPr>
        <a:xfrm>
          <a:off x="5881177" y="512079"/>
          <a:ext cx="455614" cy="45561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983690" y="512079"/>
        <a:ext cx="250588" cy="342850"/>
      </dsp:txXfrm>
    </dsp:sp>
    <dsp:sp modelId="{351D52D9-A5E5-B945-890A-FEFE8A0C0FFC}">
      <dsp:nvSpPr>
        <dsp:cNvPr id="0" name=""/>
        <dsp:cNvSpPr/>
      </dsp:nvSpPr>
      <dsp:spPr>
        <a:xfrm>
          <a:off x="6354379" y="1310377"/>
          <a:ext cx="455614" cy="45561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3572285"/>
            <a:satOff val="-4598"/>
            <a:lumOff val="-35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572285"/>
              <a:satOff val="-4598"/>
              <a:lumOff val="-3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456892" y="1310377"/>
        <a:ext cx="250588" cy="342850"/>
      </dsp:txXfrm>
    </dsp:sp>
    <dsp:sp modelId="{334F0FA1-97E7-FE47-B11D-D52A7ADFF0D1}">
      <dsp:nvSpPr>
        <dsp:cNvPr id="0" name=""/>
        <dsp:cNvSpPr/>
      </dsp:nvSpPr>
      <dsp:spPr>
        <a:xfrm>
          <a:off x="6827581" y="2096993"/>
          <a:ext cx="455614" cy="45561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7144569"/>
            <a:satOff val="-9195"/>
            <a:lumOff val="-71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144569"/>
              <a:satOff val="-9195"/>
              <a:lumOff val="-7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930094" y="2096993"/>
        <a:ext cx="250588" cy="342850"/>
      </dsp:txXfrm>
    </dsp:sp>
    <dsp:sp modelId="{5033C695-F857-7346-BDC4-8677FC71D364}">
      <dsp:nvSpPr>
        <dsp:cNvPr id="0" name=""/>
        <dsp:cNvSpPr/>
      </dsp:nvSpPr>
      <dsp:spPr>
        <a:xfrm>
          <a:off x="7300783" y="2903079"/>
          <a:ext cx="455614" cy="45561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7403296" y="2903079"/>
        <a:ext cx="250588" cy="342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82742" cy="465138"/>
          </a:xfrm>
          <a:prstGeom prst="rect">
            <a:avLst/>
          </a:prstGeom>
        </p:spPr>
        <p:txBody>
          <a:bodyPr vert="horz" lIns="93136" tIns="46569" rIns="93136" bIns="465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6" y="0"/>
            <a:ext cx="2982742" cy="465138"/>
          </a:xfrm>
          <a:prstGeom prst="rect">
            <a:avLst/>
          </a:prstGeom>
        </p:spPr>
        <p:txBody>
          <a:bodyPr vert="horz" wrap="square" lIns="93136" tIns="46569" rIns="93136" bIns="4656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5FB5FAB-2C24-4C7B-94A2-05D3C09FAF8D}" type="datetimeFigureOut">
              <a:rPr lang="en-US" altLang="en-US"/>
              <a:pPr>
                <a:defRPr/>
              </a:pPr>
              <a:t>8/12/2019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675"/>
            <a:ext cx="2982742" cy="465138"/>
          </a:xfrm>
          <a:prstGeom prst="rect">
            <a:avLst/>
          </a:prstGeom>
        </p:spPr>
        <p:txBody>
          <a:bodyPr vert="horz" lIns="93136" tIns="46569" rIns="93136" bIns="465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6" y="8829675"/>
            <a:ext cx="2982742" cy="465138"/>
          </a:xfrm>
          <a:prstGeom prst="rect">
            <a:avLst/>
          </a:prstGeom>
        </p:spPr>
        <p:txBody>
          <a:bodyPr vert="horz" wrap="square" lIns="93136" tIns="46569" rIns="93136" bIns="4656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3B70DE-B454-43C6-8480-D653323725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4548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82742" cy="465138"/>
          </a:xfrm>
          <a:prstGeom prst="rect">
            <a:avLst/>
          </a:prstGeom>
        </p:spPr>
        <p:txBody>
          <a:bodyPr vert="horz" lIns="93136" tIns="46569" rIns="93136" bIns="465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16" y="0"/>
            <a:ext cx="2982742" cy="465138"/>
          </a:xfrm>
          <a:prstGeom prst="rect">
            <a:avLst/>
          </a:prstGeom>
        </p:spPr>
        <p:txBody>
          <a:bodyPr vert="horz" wrap="square" lIns="93136" tIns="46569" rIns="93136" bIns="4656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C1EF77D-F9D2-46A8-A64E-3C138CE9304B}" type="datetimeFigureOut">
              <a:rPr lang="en-US" altLang="en-US"/>
              <a:pPr>
                <a:defRPr/>
              </a:pPr>
              <a:t>8/12/2019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6" tIns="46569" rIns="93136" bIns="4656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7" y="4416429"/>
            <a:ext cx="5504204" cy="4183063"/>
          </a:xfrm>
          <a:prstGeom prst="rect">
            <a:avLst/>
          </a:prstGeom>
        </p:spPr>
        <p:txBody>
          <a:bodyPr vert="horz" lIns="93136" tIns="46569" rIns="93136" bIns="4656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675"/>
            <a:ext cx="2982742" cy="465138"/>
          </a:xfrm>
          <a:prstGeom prst="rect">
            <a:avLst/>
          </a:prstGeom>
        </p:spPr>
        <p:txBody>
          <a:bodyPr vert="horz" lIns="93136" tIns="46569" rIns="93136" bIns="465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16" y="8829675"/>
            <a:ext cx="2982742" cy="465138"/>
          </a:xfrm>
          <a:prstGeom prst="rect">
            <a:avLst/>
          </a:prstGeom>
        </p:spPr>
        <p:txBody>
          <a:bodyPr vert="horz" wrap="square" lIns="93136" tIns="46569" rIns="93136" bIns="4656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98F8C9-B5E5-40D2-BCB3-A03BF4DA77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235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6469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1046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4239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4EDC3-65F8-4A08-A6BE-A69237A580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097430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E8713-1046-42FC-9ED9-7F033044FE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211576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2232424"/>
            <a:ext cx="8229600" cy="3893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63150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70E3-3725-459A-9654-ED0A0DB69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7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54125"/>
            <a:ext cx="7772400" cy="1470025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0099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65674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1E270E3-3725-459A-9654-ED0A0DB69A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094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65674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1E270E3-3725-459A-9654-ED0A0DB69A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3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5178"/>
            <a:ext cx="8229600" cy="978164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</a:t>
            </a:r>
            <a:r>
              <a:rPr lang="en-US"/>
              <a:t>edit text </a:t>
            </a:r>
            <a:r>
              <a:rPr lang="en-US" dirty="0"/>
              <a:t>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65674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1E270E3-3725-459A-9654-ED0A0DB69A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72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65674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1E270E3-3725-459A-9654-ED0A0DB69A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894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137275"/>
            <a:ext cx="9144000" cy="6397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12AC349-BAF8-4DAA-BE90-1C45708290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1" name="Picture 1" descr="SOP-PRC-PPTtemplate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spd="slow">
    <p:fade thruBlk="1"/>
  </p:transition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137275"/>
            <a:ext cx="9144000" cy="6397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1F540FE-118F-4A36-BA75-AB89B4B80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3075" name="Picture 2" descr="SOP-PRC-PPTtemplate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ransition spd="slow">
    <p:fade thruBlk="1"/>
  </p:transition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48920"/>
            <a:ext cx="8229600" cy="883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32424"/>
            <a:ext cx="8229600" cy="3893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63150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70E3-3725-459A-9654-ED0A0DB69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8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4" r:id="rId3"/>
    <p:sldLayoutId id="2147483682" r:id="rId4"/>
    <p:sldLayoutId id="2147483683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sdosreis@rx.umaryland.edu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0CB399-39DA-9342-BE0D-B90DBBB03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76" y="1298808"/>
            <a:ext cx="8531352" cy="2182220"/>
          </a:xfrm>
        </p:spPr>
        <p:txBody>
          <a:bodyPr>
            <a:normAutofit fontScale="90000"/>
          </a:bodyPr>
          <a:lstStyle/>
          <a:p>
            <a:r>
              <a:rPr lang="en-US" sz="4000" b="1" i="1" dirty="0"/>
              <a:t>Opportunities for Healthcare Research Using Administrative Data: An Introduction to IQVIA</a:t>
            </a:r>
            <a:r>
              <a:rPr lang="en-US" sz="4000" b="1" i="1" baseline="30000" dirty="0"/>
              <a:t>TM</a:t>
            </a:r>
            <a:r>
              <a:rPr lang="en-US" sz="4000" b="1" i="1" dirty="0"/>
              <a:t> Health </a:t>
            </a:r>
            <a:r>
              <a:rPr lang="en-US" sz="4000" b="1" i="1" dirty="0" smtClean="0"/>
              <a:t>Plan </a:t>
            </a:r>
            <a:r>
              <a:rPr lang="en-US" sz="4000" b="1" i="1" dirty="0"/>
              <a:t>Claims Data</a:t>
            </a:r>
            <a:endParaRPr lang="en-US" sz="4000" i="1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91216EF-6CCE-1343-99B3-E946AADA7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706238"/>
            <a:ext cx="7568119" cy="272374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</a:rPr>
              <a:t>Susan dosReis, PhD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</a:rPr>
              <a:t>Eberechukwu Onukwugha, PhD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 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Department of Pharmaceutical Health Services Research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University of Maryland Baltimore School of Pharmacy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August 13, 2019	12:00pm – 1:00pm</a:t>
            </a:r>
          </a:p>
          <a:p>
            <a:pPr marL="0" indent="0" algn="ctr">
              <a:buNone/>
            </a:pPr>
            <a:r>
              <a:rPr lang="en-US" dirty="0"/>
              <a:t>ICTR Enrichment Series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51E270E3-3725-459A-9654-ED0A0DB69A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E270E3-3725-459A-9654-ED0A0DB69A18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765178"/>
            <a:ext cx="8229600" cy="9781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600" b="1" i="1" dirty="0"/>
              <a:t>Collaborative Opportunities – IQVIA</a:t>
            </a:r>
            <a:r>
              <a:rPr lang="en-US" sz="3600" b="1" i="1" baseline="30000" dirty="0"/>
              <a:t>TM</a:t>
            </a:r>
            <a:r>
              <a:rPr lang="en-US" sz="3600" b="1" i="1" dirty="0"/>
              <a:t> Health </a:t>
            </a:r>
            <a:r>
              <a:rPr lang="en-US" sz="3600" b="1" i="1" dirty="0" smtClean="0"/>
              <a:t>Plan </a:t>
            </a:r>
            <a:r>
              <a:rPr lang="en-US" sz="3600" b="1" i="1" dirty="0"/>
              <a:t>Claims Data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406371"/>
            <a:ext cx="8229600" cy="297245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2000"/>
              </a:spcAft>
            </a:pPr>
            <a:r>
              <a:rPr lang="en-US" sz="2800" dirty="0" smtClean="0"/>
              <a:t>Conduct </a:t>
            </a:r>
            <a:r>
              <a:rPr lang="en-US" sz="2800" dirty="0"/>
              <a:t>exploratory, hypothesis-generating studies</a:t>
            </a:r>
          </a:p>
          <a:p>
            <a:pPr fontAlgn="auto">
              <a:spcBef>
                <a:spcPts val="0"/>
              </a:spcBef>
              <a:spcAft>
                <a:spcPts val="2000"/>
              </a:spcAft>
            </a:pPr>
            <a:r>
              <a:rPr lang="en-US" sz="2800" dirty="0"/>
              <a:t>Develop preliminary data for a grant application</a:t>
            </a:r>
          </a:p>
          <a:p>
            <a:pPr fontAlgn="auto">
              <a:spcBef>
                <a:spcPts val="0"/>
              </a:spcBef>
              <a:spcAft>
                <a:spcPts val="2000"/>
              </a:spcAft>
            </a:pPr>
            <a:r>
              <a:rPr lang="en-US" sz="2800" dirty="0"/>
              <a:t>Conduct an analysis for a manuscript</a:t>
            </a:r>
          </a:p>
        </p:txBody>
      </p:sp>
    </p:spTree>
    <p:extLst>
      <p:ext uri="{BB962C8B-B14F-4D97-AF65-F5344CB8AC3E}">
        <p14:creationId xmlns:p14="http://schemas.microsoft.com/office/powerpoint/2010/main" val="313793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D0877-D5B2-E441-A622-B310252CF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5186"/>
            <a:ext cx="8394192" cy="707006"/>
          </a:xfrm>
        </p:spPr>
        <p:txBody>
          <a:bodyPr>
            <a:noAutofit/>
          </a:bodyPr>
          <a:lstStyle/>
          <a:p>
            <a:pPr algn="l"/>
            <a:r>
              <a:rPr lang="en-US" sz="3600" b="1" i="1" dirty="0"/>
              <a:t>Support for ICTR Investigators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E270E3-3725-459A-9654-ED0A0DB69A18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105531"/>
              </p:ext>
            </p:extLst>
          </p:nvPr>
        </p:nvGraphicFramePr>
        <p:xfrm>
          <a:off x="374904" y="1806479"/>
          <a:ext cx="8394192" cy="223800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{0660B408-B3CF-4A94-85FC-2B1E0A45F4A2}</a:tableStyleId>
              </a:tblPr>
              <a:tblGrid>
                <a:gridCol w="7465361">
                  <a:extLst>
                    <a:ext uri="{9D8B030D-6E8A-4147-A177-3AD203B41FA5}">
                      <a16:colId xmlns:a16="http://schemas.microsoft.com/office/drawing/2014/main" val="2210424951"/>
                    </a:ext>
                  </a:extLst>
                </a:gridCol>
                <a:gridCol w="928831">
                  <a:extLst>
                    <a:ext uri="{9D8B030D-6E8A-4147-A177-3AD203B41FA5}">
                      <a16:colId xmlns:a16="http://schemas.microsoft.com/office/drawing/2014/main" val="1605843259"/>
                    </a:ext>
                  </a:extLst>
                </a:gridCol>
              </a:tblGrid>
              <a:tr h="101880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Initial Consultation</a:t>
                      </a:r>
                    </a:p>
                  </a:txBody>
                  <a:tcPr marL="62119" marR="62119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19" marR="62119" marT="0" marB="0" anchor="ctr"/>
                </a:tc>
                <a:extLst>
                  <a:ext uri="{0D108BD9-81ED-4DB2-BD59-A6C34878D82A}">
                    <a16:rowId xmlns:a16="http://schemas.microsoft.com/office/drawing/2014/main" val="1752605470"/>
                  </a:ext>
                </a:extLst>
              </a:tr>
              <a:tr h="10188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a) determine project scope &amp; support needs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b) assess the appropriateness of the data for the</a:t>
                      </a:r>
                      <a:r>
                        <a:rPr lang="en-US" sz="2000" b="0" baseline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b="0" dirty="0">
                          <a:effectLst/>
                          <a:latin typeface="+mj-lt"/>
                        </a:rPr>
                        <a:t>research</a:t>
                      </a:r>
                      <a:r>
                        <a:rPr lang="en-US" sz="2000" b="0" baseline="0" dirty="0">
                          <a:effectLst/>
                          <a:latin typeface="+mj-lt"/>
                        </a:rPr>
                        <a:t> question</a:t>
                      </a:r>
                      <a:endParaRPr lang="en-US" sz="2000" b="0" dirty="0">
                        <a:effectLst/>
                        <a:latin typeface="+mj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c) explain the data use terms &amp; conditions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d) determine if the analysis plan is well-defined</a:t>
                      </a:r>
                      <a:endParaRPr lang="en-US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19" marR="6211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hour</a:t>
                      </a:r>
                    </a:p>
                  </a:txBody>
                  <a:tcPr marL="62119" marR="62119" marT="0" marB="0" anchor="ctr"/>
                </a:tc>
                <a:extLst>
                  <a:ext uri="{0D108BD9-81ED-4DB2-BD59-A6C34878D82A}">
                    <a16:rowId xmlns:a16="http://schemas.microsoft.com/office/drawing/2014/main" val="3524744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84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i="1" dirty="0"/>
              <a:t>Consultation to Determine Feasibility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69138"/>
            <a:ext cx="8229600" cy="3893739"/>
          </a:xfrm>
        </p:spPr>
        <p:txBody>
          <a:bodyPr>
            <a:normAutofit/>
          </a:bodyPr>
          <a:lstStyle/>
          <a:p>
            <a:r>
              <a:rPr lang="en-US" sz="2800" dirty="0"/>
              <a:t>Review file layout descriptions to understand</a:t>
            </a:r>
            <a:r>
              <a:rPr lang="en-US" dirty="0"/>
              <a:t>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/>
              <a:t>Years covered by the data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/>
              <a:t>Measures available in the data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/>
              <a:t>Measures that are not available in the data</a:t>
            </a:r>
          </a:p>
          <a:p>
            <a:r>
              <a:rPr lang="en-US" sz="2800" dirty="0"/>
              <a:t>Is the dataset appropriate for your research question?</a:t>
            </a:r>
          </a:p>
          <a:p>
            <a:r>
              <a:rPr lang="en-US" sz="2800" dirty="0"/>
              <a:t>Does the timeline for access work with your overall timeline?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E270E3-3725-459A-9654-ED0A0DB69A1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D0877-D5B2-E441-A622-B310252CF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3" y="879986"/>
            <a:ext cx="8394192" cy="707006"/>
          </a:xfrm>
        </p:spPr>
        <p:txBody>
          <a:bodyPr>
            <a:noAutofit/>
          </a:bodyPr>
          <a:lstStyle/>
          <a:p>
            <a:pPr algn="l"/>
            <a:r>
              <a:rPr lang="en-US" sz="3600" b="1" i="1" dirty="0"/>
              <a:t>Support for ICTR Investigators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E270E3-3725-459A-9654-ED0A0DB69A18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492171"/>
              </p:ext>
            </p:extLst>
          </p:nvPr>
        </p:nvGraphicFramePr>
        <p:xfrm>
          <a:off x="374903" y="2090928"/>
          <a:ext cx="8026378" cy="162057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{0660B408-B3CF-4A94-85FC-2B1E0A45F4A2}</a:tableStyleId>
              </a:tblPr>
              <a:tblGrid>
                <a:gridCol w="6155305">
                  <a:extLst>
                    <a:ext uri="{9D8B030D-6E8A-4147-A177-3AD203B41FA5}">
                      <a16:colId xmlns:a16="http://schemas.microsoft.com/office/drawing/2014/main" val="2210424951"/>
                    </a:ext>
                  </a:extLst>
                </a:gridCol>
                <a:gridCol w="1871073">
                  <a:extLst>
                    <a:ext uri="{9D8B030D-6E8A-4147-A177-3AD203B41FA5}">
                      <a16:colId xmlns:a16="http://schemas.microsoft.com/office/drawing/2014/main" val="1605843259"/>
                    </a:ext>
                  </a:extLst>
                </a:gridCol>
              </a:tblGrid>
              <a:tr h="70617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Tier 1: Descriptive Population Statistics</a:t>
                      </a:r>
                    </a:p>
                  </a:txBody>
                  <a:tcPr marL="62119" marR="62119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19" marR="62119" marT="0" marB="0" anchor="ctr"/>
                </a:tc>
                <a:extLst>
                  <a:ext uri="{0D108BD9-81ED-4DB2-BD59-A6C34878D82A}">
                    <a16:rowId xmlns:a16="http://schemas.microsoft.com/office/drawing/2014/main" val="2542915052"/>
                  </a:ext>
                </a:extLst>
              </a:tr>
              <a:tr h="8150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a) descriptive analysis (means &amp; frequencies)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b) cross-sectional analysis (annual trends)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c) define key variables</a:t>
                      </a:r>
                      <a:endParaRPr lang="en-US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19" marR="6211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months of limited support</a:t>
                      </a:r>
                    </a:p>
                  </a:txBody>
                  <a:tcPr marL="62119" marR="62119" marT="0" marB="0" anchor="ctr"/>
                </a:tc>
                <a:extLst>
                  <a:ext uri="{0D108BD9-81ED-4DB2-BD59-A6C34878D82A}">
                    <a16:rowId xmlns:a16="http://schemas.microsoft.com/office/drawing/2014/main" val="2456177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60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3231"/>
            <a:ext cx="8229600" cy="978164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i="1" dirty="0"/>
              <a:t>Tier 1 Support Project – Descriptive Population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6151"/>
            <a:ext cx="8229600" cy="600228"/>
          </a:xfrm>
        </p:spPr>
        <p:txBody>
          <a:bodyPr>
            <a:normAutofit/>
          </a:bodyPr>
          <a:lstStyle/>
          <a:p>
            <a:r>
              <a:rPr lang="en-US" sz="2800" b="1" dirty="0"/>
              <a:t>Example: Distribution of the Population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E270E3-3725-459A-9654-ED0A0DB69A18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435517"/>
              </p:ext>
            </p:extLst>
          </p:nvPr>
        </p:nvGraphicFramePr>
        <p:xfrm>
          <a:off x="131466" y="2088670"/>
          <a:ext cx="8860111" cy="3620786"/>
        </p:xfrm>
        <a:graphic>
          <a:graphicData uri="http://schemas.openxmlformats.org/drawingml/2006/table">
            <a:tbl>
              <a:tblPr>
                <a:tableStyleId>{EB344D84-9AFB-497E-A393-DC336BA19D2E}</a:tableStyleId>
              </a:tblPr>
              <a:tblGrid>
                <a:gridCol w="1345651">
                  <a:extLst>
                    <a:ext uri="{9D8B030D-6E8A-4147-A177-3AD203B41FA5}">
                      <a16:colId xmlns:a16="http://schemas.microsoft.com/office/drawing/2014/main" val="1969160749"/>
                    </a:ext>
                  </a:extLst>
                </a:gridCol>
                <a:gridCol w="417470">
                  <a:extLst>
                    <a:ext uri="{9D8B030D-6E8A-4147-A177-3AD203B41FA5}">
                      <a16:colId xmlns:a16="http://schemas.microsoft.com/office/drawing/2014/main" val="1049667830"/>
                    </a:ext>
                  </a:extLst>
                </a:gridCol>
                <a:gridCol w="417470">
                  <a:extLst>
                    <a:ext uri="{9D8B030D-6E8A-4147-A177-3AD203B41FA5}">
                      <a16:colId xmlns:a16="http://schemas.microsoft.com/office/drawing/2014/main" val="2433097423"/>
                    </a:ext>
                  </a:extLst>
                </a:gridCol>
                <a:gridCol w="417470">
                  <a:extLst>
                    <a:ext uri="{9D8B030D-6E8A-4147-A177-3AD203B41FA5}">
                      <a16:colId xmlns:a16="http://schemas.microsoft.com/office/drawing/2014/main" val="2562416495"/>
                    </a:ext>
                  </a:extLst>
                </a:gridCol>
                <a:gridCol w="417470">
                  <a:extLst>
                    <a:ext uri="{9D8B030D-6E8A-4147-A177-3AD203B41FA5}">
                      <a16:colId xmlns:a16="http://schemas.microsoft.com/office/drawing/2014/main" val="1658239334"/>
                    </a:ext>
                  </a:extLst>
                </a:gridCol>
                <a:gridCol w="417470">
                  <a:extLst>
                    <a:ext uri="{9D8B030D-6E8A-4147-A177-3AD203B41FA5}">
                      <a16:colId xmlns:a16="http://schemas.microsoft.com/office/drawing/2014/main" val="2203385966"/>
                    </a:ext>
                  </a:extLst>
                </a:gridCol>
                <a:gridCol w="417470">
                  <a:extLst>
                    <a:ext uri="{9D8B030D-6E8A-4147-A177-3AD203B41FA5}">
                      <a16:colId xmlns:a16="http://schemas.microsoft.com/office/drawing/2014/main" val="796833908"/>
                    </a:ext>
                  </a:extLst>
                </a:gridCol>
                <a:gridCol w="417470">
                  <a:extLst>
                    <a:ext uri="{9D8B030D-6E8A-4147-A177-3AD203B41FA5}">
                      <a16:colId xmlns:a16="http://schemas.microsoft.com/office/drawing/2014/main" val="4063361883"/>
                    </a:ext>
                  </a:extLst>
                </a:gridCol>
                <a:gridCol w="417470">
                  <a:extLst>
                    <a:ext uri="{9D8B030D-6E8A-4147-A177-3AD203B41FA5}">
                      <a16:colId xmlns:a16="http://schemas.microsoft.com/office/drawing/2014/main" val="4018335177"/>
                    </a:ext>
                  </a:extLst>
                </a:gridCol>
                <a:gridCol w="417470">
                  <a:extLst>
                    <a:ext uri="{9D8B030D-6E8A-4147-A177-3AD203B41FA5}">
                      <a16:colId xmlns:a16="http://schemas.microsoft.com/office/drawing/2014/main" val="1944741495"/>
                    </a:ext>
                  </a:extLst>
                </a:gridCol>
                <a:gridCol w="417470">
                  <a:extLst>
                    <a:ext uri="{9D8B030D-6E8A-4147-A177-3AD203B41FA5}">
                      <a16:colId xmlns:a16="http://schemas.microsoft.com/office/drawing/2014/main" val="387219548"/>
                    </a:ext>
                  </a:extLst>
                </a:gridCol>
                <a:gridCol w="417470">
                  <a:extLst>
                    <a:ext uri="{9D8B030D-6E8A-4147-A177-3AD203B41FA5}">
                      <a16:colId xmlns:a16="http://schemas.microsoft.com/office/drawing/2014/main" val="2074913225"/>
                    </a:ext>
                  </a:extLst>
                </a:gridCol>
                <a:gridCol w="417470">
                  <a:extLst>
                    <a:ext uri="{9D8B030D-6E8A-4147-A177-3AD203B41FA5}">
                      <a16:colId xmlns:a16="http://schemas.microsoft.com/office/drawing/2014/main" val="2462751525"/>
                    </a:ext>
                  </a:extLst>
                </a:gridCol>
                <a:gridCol w="417470">
                  <a:extLst>
                    <a:ext uri="{9D8B030D-6E8A-4147-A177-3AD203B41FA5}">
                      <a16:colId xmlns:a16="http://schemas.microsoft.com/office/drawing/2014/main" val="2946675618"/>
                    </a:ext>
                  </a:extLst>
                </a:gridCol>
                <a:gridCol w="417470">
                  <a:extLst>
                    <a:ext uri="{9D8B030D-6E8A-4147-A177-3AD203B41FA5}">
                      <a16:colId xmlns:a16="http://schemas.microsoft.com/office/drawing/2014/main" val="1853629778"/>
                    </a:ext>
                  </a:extLst>
                </a:gridCol>
                <a:gridCol w="417470">
                  <a:extLst>
                    <a:ext uri="{9D8B030D-6E8A-4147-A177-3AD203B41FA5}">
                      <a16:colId xmlns:a16="http://schemas.microsoft.com/office/drawing/2014/main" val="1912632844"/>
                    </a:ext>
                  </a:extLst>
                </a:gridCol>
                <a:gridCol w="417470">
                  <a:extLst>
                    <a:ext uri="{9D8B030D-6E8A-4147-A177-3AD203B41FA5}">
                      <a16:colId xmlns:a16="http://schemas.microsoft.com/office/drawing/2014/main" val="1571289481"/>
                    </a:ext>
                  </a:extLst>
                </a:gridCol>
                <a:gridCol w="417470">
                  <a:extLst>
                    <a:ext uri="{9D8B030D-6E8A-4147-A177-3AD203B41FA5}">
                      <a16:colId xmlns:a16="http://schemas.microsoft.com/office/drawing/2014/main" val="2004104030"/>
                    </a:ext>
                  </a:extLst>
                </a:gridCol>
                <a:gridCol w="417470">
                  <a:extLst>
                    <a:ext uri="{9D8B030D-6E8A-4147-A177-3AD203B41FA5}">
                      <a16:colId xmlns:a16="http://schemas.microsoft.com/office/drawing/2014/main" val="435914636"/>
                    </a:ext>
                  </a:extLst>
                </a:gridCol>
              </a:tblGrid>
              <a:tr h="9665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8"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</a:rPr>
                        <a:t>Year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02" marR="4202" marT="4202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02" marR="4202" marT="4202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02" marR="4202" marT="4202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02" marR="4202" marT="4202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02" marR="4202" marT="4202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02" marR="4202" marT="4202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02" marR="4202" marT="4202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02" marR="4202" marT="4202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02" marR="4202" marT="4202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02" marR="4202" marT="4202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02" marR="4202" marT="4202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02" marR="4202" marT="4202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02" marR="4202" marT="4202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02" marR="4202" marT="4202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02" marR="4202" marT="4202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02" marR="4202" marT="4202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02" marR="4202" marT="4202" marB="0"/>
                </a:tc>
                <a:extLst>
                  <a:ext uri="{0D108BD9-81ED-4DB2-BD59-A6C34878D82A}">
                    <a16:rowId xmlns:a16="http://schemas.microsoft.com/office/drawing/2014/main" val="1669487887"/>
                  </a:ext>
                </a:extLst>
              </a:tr>
              <a:tr h="9665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Variables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2007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2008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2009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2010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2011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2012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2013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2014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2015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117512"/>
                  </a:ext>
                </a:extLst>
              </a:tr>
              <a:tr h="1008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879765"/>
                  </a:ext>
                </a:extLst>
              </a:tr>
              <a:tr h="10085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</a:rPr>
                        <a:t>Gender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41130686"/>
                  </a:ext>
                </a:extLst>
              </a:tr>
              <a:tr h="105059"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Male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/>
                </a:tc>
                <a:extLst>
                  <a:ext uri="{0D108BD9-81ED-4DB2-BD59-A6C34878D82A}">
                    <a16:rowId xmlns:a16="http://schemas.microsoft.com/office/drawing/2014/main" val="310540316"/>
                  </a:ext>
                </a:extLst>
              </a:tr>
              <a:tr h="96654"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Female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/>
                </a:tc>
                <a:extLst>
                  <a:ext uri="{0D108BD9-81ED-4DB2-BD59-A6C34878D82A}">
                    <a16:rowId xmlns:a16="http://schemas.microsoft.com/office/drawing/2014/main" val="3437193489"/>
                  </a:ext>
                </a:extLst>
              </a:tr>
              <a:tr h="10085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</a:rPr>
                        <a:t>Age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/>
                </a:tc>
                <a:extLst>
                  <a:ext uri="{0D108BD9-81ED-4DB2-BD59-A6C34878D82A}">
                    <a16:rowId xmlns:a16="http://schemas.microsoft.com/office/drawing/2014/main" val="2382698393"/>
                  </a:ext>
                </a:extLst>
              </a:tr>
              <a:tr h="100856"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Year</a:t>
                      </a:r>
                      <a:r>
                        <a:rPr lang="en-US" sz="1800" u="none" strike="noStrike" baseline="0" dirty="0">
                          <a:effectLst/>
                        </a:rPr>
                        <a:t> or Group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/>
                </a:tc>
                <a:extLst>
                  <a:ext uri="{0D108BD9-81ED-4DB2-BD59-A6C34878D82A}">
                    <a16:rowId xmlns:a16="http://schemas.microsoft.com/office/drawing/2014/main" val="4222176739"/>
                  </a:ext>
                </a:extLst>
              </a:tr>
              <a:tr h="10085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</a:rPr>
                        <a:t>Region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/>
                </a:tc>
                <a:extLst>
                  <a:ext uri="{0D108BD9-81ED-4DB2-BD59-A6C34878D82A}">
                    <a16:rowId xmlns:a16="http://schemas.microsoft.com/office/drawing/2014/main" val="46664347"/>
                  </a:ext>
                </a:extLst>
              </a:tr>
              <a:tr h="96654"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East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/>
                </a:tc>
                <a:extLst>
                  <a:ext uri="{0D108BD9-81ED-4DB2-BD59-A6C34878D82A}">
                    <a16:rowId xmlns:a16="http://schemas.microsoft.com/office/drawing/2014/main" val="2680181691"/>
                  </a:ext>
                </a:extLst>
              </a:tr>
              <a:tr h="96654"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Midwest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/>
                </a:tc>
                <a:extLst>
                  <a:ext uri="{0D108BD9-81ED-4DB2-BD59-A6C34878D82A}">
                    <a16:rowId xmlns:a16="http://schemas.microsoft.com/office/drawing/2014/main" val="760311255"/>
                  </a:ext>
                </a:extLst>
              </a:tr>
              <a:tr h="96654"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South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/>
                </a:tc>
                <a:extLst>
                  <a:ext uri="{0D108BD9-81ED-4DB2-BD59-A6C34878D82A}">
                    <a16:rowId xmlns:a16="http://schemas.microsoft.com/office/drawing/2014/main" val="4234733483"/>
                  </a:ext>
                </a:extLst>
              </a:tr>
              <a:tr h="96654"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West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/>
                </a:tc>
                <a:extLst>
                  <a:ext uri="{0D108BD9-81ED-4DB2-BD59-A6C34878D82A}">
                    <a16:rowId xmlns:a16="http://schemas.microsoft.com/office/drawing/2014/main" val="2090217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51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3231"/>
            <a:ext cx="8229600" cy="978164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i="1" dirty="0"/>
              <a:t>Tier 1 Support Project – Descriptive Population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721" y="2077387"/>
            <a:ext cx="8229600" cy="600228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dirty="0"/>
              <a:t>Example: Prevalence of Diagnoses and Medication Use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E270E3-3725-459A-9654-ED0A0DB69A18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7576"/>
              </p:ext>
            </p:extLst>
          </p:nvPr>
        </p:nvGraphicFramePr>
        <p:xfrm>
          <a:off x="131466" y="2891164"/>
          <a:ext cx="8860111" cy="2785220"/>
        </p:xfrm>
        <a:graphic>
          <a:graphicData uri="http://schemas.openxmlformats.org/drawingml/2006/table">
            <a:tbl>
              <a:tblPr>
                <a:tableStyleId>{EB344D84-9AFB-497E-A393-DC336BA19D2E}</a:tableStyleId>
              </a:tblPr>
              <a:tblGrid>
                <a:gridCol w="1345651">
                  <a:extLst>
                    <a:ext uri="{9D8B030D-6E8A-4147-A177-3AD203B41FA5}">
                      <a16:colId xmlns:a16="http://schemas.microsoft.com/office/drawing/2014/main" val="1969160749"/>
                    </a:ext>
                  </a:extLst>
                </a:gridCol>
                <a:gridCol w="417470">
                  <a:extLst>
                    <a:ext uri="{9D8B030D-6E8A-4147-A177-3AD203B41FA5}">
                      <a16:colId xmlns:a16="http://schemas.microsoft.com/office/drawing/2014/main" val="1049667830"/>
                    </a:ext>
                  </a:extLst>
                </a:gridCol>
                <a:gridCol w="417470">
                  <a:extLst>
                    <a:ext uri="{9D8B030D-6E8A-4147-A177-3AD203B41FA5}">
                      <a16:colId xmlns:a16="http://schemas.microsoft.com/office/drawing/2014/main" val="2433097423"/>
                    </a:ext>
                  </a:extLst>
                </a:gridCol>
                <a:gridCol w="417470">
                  <a:extLst>
                    <a:ext uri="{9D8B030D-6E8A-4147-A177-3AD203B41FA5}">
                      <a16:colId xmlns:a16="http://schemas.microsoft.com/office/drawing/2014/main" val="2562416495"/>
                    </a:ext>
                  </a:extLst>
                </a:gridCol>
                <a:gridCol w="417470">
                  <a:extLst>
                    <a:ext uri="{9D8B030D-6E8A-4147-A177-3AD203B41FA5}">
                      <a16:colId xmlns:a16="http://schemas.microsoft.com/office/drawing/2014/main" val="1658239334"/>
                    </a:ext>
                  </a:extLst>
                </a:gridCol>
                <a:gridCol w="417470">
                  <a:extLst>
                    <a:ext uri="{9D8B030D-6E8A-4147-A177-3AD203B41FA5}">
                      <a16:colId xmlns:a16="http://schemas.microsoft.com/office/drawing/2014/main" val="2203385966"/>
                    </a:ext>
                  </a:extLst>
                </a:gridCol>
                <a:gridCol w="417470">
                  <a:extLst>
                    <a:ext uri="{9D8B030D-6E8A-4147-A177-3AD203B41FA5}">
                      <a16:colId xmlns:a16="http://schemas.microsoft.com/office/drawing/2014/main" val="796833908"/>
                    </a:ext>
                  </a:extLst>
                </a:gridCol>
                <a:gridCol w="417470">
                  <a:extLst>
                    <a:ext uri="{9D8B030D-6E8A-4147-A177-3AD203B41FA5}">
                      <a16:colId xmlns:a16="http://schemas.microsoft.com/office/drawing/2014/main" val="4063361883"/>
                    </a:ext>
                  </a:extLst>
                </a:gridCol>
                <a:gridCol w="417470">
                  <a:extLst>
                    <a:ext uri="{9D8B030D-6E8A-4147-A177-3AD203B41FA5}">
                      <a16:colId xmlns:a16="http://schemas.microsoft.com/office/drawing/2014/main" val="4018335177"/>
                    </a:ext>
                  </a:extLst>
                </a:gridCol>
                <a:gridCol w="417470">
                  <a:extLst>
                    <a:ext uri="{9D8B030D-6E8A-4147-A177-3AD203B41FA5}">
                      <a16:colId xmlns:a16="http://schemas.microsoft.com/office/drawing/2014/main" val="1944741495"/>
                    </a:ext>
                  </a:extLst>
                </a:gridCol>
                <a:gridCol w="417470">
                  <a:extLst>
                    <a:ext uri="{9D8B030D-6E8A-4147-A177-3AD203B41FA5}">
                      <a16:colId xmlns:a16="http://schemas.microsoft.com/office/drawing/2014/main" val="387219548"/>
                    </a:ext>
                  </a:extLst>
                </a:gridCol>
                <a:gridCol w="417470">
                  <a:extLst>
                    <a:ext uri="{9D8B030D-6E8A-4147-A177-3AD203B41FA5}">
                      <a16:colId xmlns:a16="http://schemas.microsoft.com/office/drawing/2014/main" val="2074913225"/>
                    </a:ext>
                  </a:extLst>
                </a:gridCol>
                <a:gridCol w="417470">
                  <a:extLst>
                    <a:ext uri="{9D8B030D-6E8A-4147-A177-3AD203B41FA5}">
                      <a16:colId xmlns:a16="http://schemas.microsoft.com/office/drawing/2014/main" val="2462751525"/>
                    </a:ext>
                  </a:extLst>
                </a:gridCol>
                <a:gridCol w="417470">
                  <a:extLst>
                    <a:ext uri="{9D8B030D-6E8A-4147-A177-3AD203B41FA5}">
                      <a16:colId xmlns:a16="http://schemas.microsoft.com/office/drawing/2014/main" val="2946675618"/>
                    </a:ext>
                  </a:extLst>
                </a:gridCol>
                <a:gridCol w="417470">
                  <a:extLst>
                    <a:ext uri="{9D8B030D-6E8A-4147-A177-3AD203B41FA5}">
                      <a16:colId xmlns:a16="http://schemas.microsoft.com/office/drawing/2014/main" val="1853629778"/>
                    </a:ext>
                  </a:extLst>
                </a:gridCol>
                <a:gridCol w="417470">
                  <a:extLst>
                    <a:ext uri="{9D8B030D-6E8A-4147-A177-3AD203B41FA5}">
                      <a16:colId xmlns:a16="http://schemas.microsoft.com/office/drawing/2014/main" val="1912632844"/>
                    </a:ext>
                  </a:extLst>
                </a:gridCol>
                <a:gridCol w="417470">
                  <a:extLst>
                    <a:ext uri="{9D8B030D-6E8A-4147-A177-3AD203B41FA5}">
                      <a16:colId xmlns:a16="http://schemas.microsoft.com/office/drawing/2014/main" val="1571289481"/>
                    </a:ext>
                  </a:extLst>
                </a:gridCol>
                <a:gridCol w="417470">
                  <a:extLst>
                    <a:ext uri="{9D8B030D-6E8A-4147-A177-3AD203B41FA5}">
                      <a16:colId xmlns:a16="http://schemas.microsoft.com/office/drawing/2014/main" val="2004104030"/>
                    </a:ext>
                  </a:extLst>
                </a:gridCol>
                <a:gridCol w="417470">
                  <a:extLst>
                    <a:ext uri="{9D8B030D-6E8A-4147-A177-3AD203B41FA5}">
                      <a16:colId xmlns:a16="http://schemas.microsoft.com/office/drawing/2014/main" val="435914636"/>
                    </a:ext>
                  </a:extLst>
                </a:gridCol>
              </a:tblGrid>
              <a:tr h="9665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18"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</a:rPr>
                        <a:t>Year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02" marR="4202" marT="4202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02" marR="4202" marT="4202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02" marR="4202" marT="4202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02" marR="4202" marT="4202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02" marR="4202" marT="4202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02" marR="4202" marT="4202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02" marR="4202" marT="4202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02" marR="4202" marT="4202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02" marR="4202" marT="4202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02" marR="4202" marT="4202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02" marR="4202" marT="4202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02" marR="4202" marT="4202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02" marR="4202" marT="4202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02" marR="4202" marT="4202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02" marR="4202" marT="4202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02" marR="4202" marT="4202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02" marR="4202" marT="4202" marB="0"/>
                </a:tc>
                <a:extLst>
                  <a:ext uri="{0D108BD9-81ED-4DB2-BD59-A6C34878D82A}">
                    <a16:rowId xmlns:a16="http://schemas.microsoft.com/office/drawing/2014/main" val="1669487887"/>
                  </a:ext>
                </a:extLst>
              </a:tr>
              <a:tr h="9665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Variables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2007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2008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2009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2010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2011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2012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2013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2014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2015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117512"/>
                  </a:ext>
                </a:extLst>
              </a:tr>
              <a:tr h="1008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879765"/>
                  </a:ext>
                </a:extLst>
              </a:tr>
              <a:tr h="10085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Diagnoses</a:t>
                      </a: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22176739"/>
                  </a:ext>
                </a:extLst>
              </a:tr>
              <a:tr h="100856"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Diagnosis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/>
                </a:tc>
                <a:extLst>
                  <a:ext uri="{0D108BD9-81ED-4DB2-BD59-A6C34878D82A}">
                    <a16:rowId xmlns:a16="http://schemas.microsoft.com/office/drawing/2014/main" val="46664347"/>
                  </a:ext>
                </a:extLst>
              </a:tr>
              <a:tr h="96654"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Diagnosis 2</a:t>
                      </a: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/>
                </a:tc>
                <a:extLst>
                  <a:ext uri="{0D108BD9-81ED-4DB2-BD59-A6C34878D82A}">
                    <a16:rowId xmlns:a16="http://schemas.microsoft.com/office/drawing/2014/main" val="2680181691"/>
                  </a:ext>
                </a:extLst>
              </a:tr>
              <a:tr h="96654"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Diagnosis 3</a:t>
                      </a: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/>
                </a:tc>
                <a:extLst>
                  <a:ext uri="{0D108BD9-81ED-4DB2-BD59-A6C34878D82A}">
                    <a16:rowId xmlns:a16="http://schemas.microsoft.com/office/drawing/2014/main" val="760311255"/>
                  </a:ext>
                </a:extLst>
              </a:tr>
              <a:tr h="96654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</a:rPr>
                        <a:t>Medication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/>
                </a:tc>
                <a:extLst>
                  <a:ext uri="{0D108BD9-81ED-4DB2-BD59-A6C34878D82A}">
                    <a16:rowId xmlns:a16="http://schemas.microsoft.com/office/drawing/2014/main" val="4234733483"/>
                  </a:ext>
                </a:extLst>
              </a:tr>
              <a:tr h="96654"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Agent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/>
                </a:tc>
                <a:extLst>
                  <a:ext uri="{0D108BD9-81ED-4DB2-BD59-A6C34878D82A}">
                    <a16:rowId xmlns:a16="http://schemas.microsoft.com/office/drawing/2014/main" val="2856392655"/>
                  </a:ext>
                </a:extLst>
              </a:tr>
              <a:tr h="96654"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Agent 2</a:t>
                      </a:r>
                    </a:p>
                  </a:txBody>
                  <a:tcPr marL="4202" marR="4202" marT="4202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2" marR="4202" marT="4202" marB="0" anchor="ctr"/>
                </a:tc>
                <a:extLst>
                  <a:ext uri="{0D108BD9-81ED-4DB2-BD59-A6C34878D82A}">
                    <a16:rowId xmlns:a16="http://schemas.microsoft.com/office/drawing/2014/main" val="2090217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89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98264"/>
            <a:ext cx="8338457" cy="1216022"/>
          </a:xfrm>
        </p:spPr>
        <p:txBody>
          <a:bodyPr>
            <a:noAutofit/>
          </a:bodyPr>
          <a:lstStyle/>
          <a:p>
            <a:pPr algn="l"/>
            <a:r>
              <a:rPr lang="en-US" sz="3600" b="1" i="1" dirty="0"/>
              <a:t>Tier 1 Support Project – Descriptive Population Statistics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E270E3-3725-459A-9654-ED0A0DB69A18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978058"/>
              </p:ext>
            </p:extLst>
          </p:nvPr>
        </p:nvGraphicFramePr>
        <p:xfrm>
          <a:off x="152400" y="3323549"/>
          <a:ext cx="460248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2805701"/>
              </p:ext>
            </p:extLst>
          </p:nvPr>
        </p:nvGraphicFramePr>
        <p:xfrm>
          <a:off x="4443549" y="3323549"/>
          <a:ext cx="45720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6721" y="2828505"/>
            <a:ext cx="8229600" cy="600228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dirty="0"/>
              <a:t>Example: Graphical Display of Prevalence by Gender and Year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6721" y="2077387"/>
            <a:ext cx="8229600" cy="600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800" dirty="0"/>
              <a:t>Stratify the analysis by descriptive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4036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D0877-D5B2-E441-A622-B310252CF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740286"/>
            <a:ext cx="8394192" cy="707006"/>
          </a:xfrm>
        </p:spPr>
        <p:txBody>
          <a:bodyPr>
            <a:noAutofit/>
          </a:bodyPr>
          <a:lstStyle/>
          <a:p>
            <a:pPr algn="l"/>
            <a:r>
              <a:rPr lang="en-US" sz="3600" b="1" i="1" dirty="0"/>
              <a:t>Support for ICTR Investigators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E270E3-3725-459A-9654-ED0A0DB69A18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136752"/>
              </p:ext>
            </p:extLst>
          </p:nvPr>
        </p:nvGraphicFramePr>
        <p:xfrm>
          <a:off x="374903" y="1748028"/>
          <a:ext cx="8394193" cy="185928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{0660B408-B3CF-4A94-85FC-2B1E0A45F4A2}</a:tableStyleId>
              </a:tblPr>
              <a:tblGrid>
                <a:gridCol w="6437377">
                  <a:extLst>
                    <a:ext uri="{9D8B030D-6E8A-4147-A177-3AD203B41FA5}">
                      <a16:colId xmlns:a16="http://schemas.microsoft.com/office/drawing/2014/main" val="2210424951"/>
                    </a:ext>
                  </a:extLst>
                </a:gridCol>
                <a:gridCol w="1956816">
                  <a:extLst>
                    <a:ext uri="{9D8B030D-6E8A-4147-A177-3AD203B41FA5}">
                      <a16:colId xmlns:a16="http://schemas.microsoft.com/office/drawing/2014/main" val="1605843259"/>
                    </a:ext>
                  </a:extLst>
                </a:gridCol>
              </a:tblGrid>
              <a:tr h="203762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j-lt"/>
                        </a:rPr>
                        <a:t>Tier 2: Population Outcomes Analysis</a:t>
                      </a:r>
                      <a:endParaRPr lang="en-US" sz="2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19" marR="62119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19" marR="62119" marT="0" marB="0" anchor="ctr"/>
                </a:tc>
                <a:extLst>
                  <a:ext uri="{0D108BD9-81ED-4DB2-BD59-A6C34878D82A}">
                    <a16:rowId xmlns:a16="http://schemas.microsoft.com/office/drawing/2014/main" val="3157802483"/>
                  </a:ext>
                </a:extLst>
              </a:tr>
              <a:tr h="10188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a) provide input on study design &amp; cohort selection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b) create variable definitions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c) operationalize study outcomes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d) conduct simple cross-sectional</a:t>
                      </a:r>
                      <a:r>
                        <a:rPr lang="en-US" sz="2000" b="0" baseline="0" dirty="0">
                          <a:effectLst/>
                          <a:latin typeface="+mj-lt"/>
                        </a:rPr>
                        <a:t> regression </a:t>
                      </a:r>
                      <a:r>
                        <a:rPr lang="en-US" sz="2000" b="0" dirty="0">
                          <a:effectLst/>
                          <a:latin typeface="+mj-lt"/>
                        </a:rPr>
                        <a:t>analysis and provide output</a:t>
                      </a:r>
                      <a:endParaRPr lang="en-US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19" marR="6211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months of limited support</a:t>
                      </a:r>
                    </a:p>
                  </a:txBody>
                  <a:tcPr marL="62119" marR="62119" marT="0" marB="0"/>
                </a:tc>
                <a:extLst>
                  <a:ext uri="{0D108BD9-81ED-4DB2-BD59-A6C34878D82A}">
                    <a16:rowId xmlns:a16="http://schemas.microsoft.com/office/drawing/2014/main" val="1392654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69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92106"/>
            <a:ext cx="8229600" cy="978164"/>
          </a:xfrm>
        </p:spPr>
        <p:txBody>
          <a:bodyPr>
            <a:normAutofit/>
          </a:bodyPr>
          <a:lstStyle/>
          <a:p>
            <a:pPr algn="l"/>
            <a:r>
              <a:rPr lang="en-US" sz="3600" b="1" i="1" dirty="0"/>
              <a:t>Example: Tier 2 Support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E270E3-3725-459A-9654-ED0A0DB69A18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06573"/>
              </p:ext>
            </p:extLst>
          </p:nvPr>
        </p:nvGraphicFramePr>
        <p:xfrm>
          <a:off x="348341" y="2351316"/>
          <a:ext cx="8338865" cy="4021373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2577732">
                  <a:extLst>
                    <a:ext uri="{9D8B030D-6E8A-4147-A177-3AD203B41FA5}">
                      <a16:colId xmlns:a16="http://schemas.microsoft.com/office/drawing/2014/main" val="2264106433"/>
                    </a:ext>
                  </a:extLst>
                </a:gridCol>
                <a:gridCol w="1342165">
                  <a:extLst>
                    <a:ext uri="{9D8B030D-6E8A-4147-A177-3AD203B41FA5}">
                      <a16:colId xmlns:a16="http://schemas.microsoft.com/office/drawing/2014/main" val="1145829489"/>
                    </a:ext>
                  </a:extLst>
                </a:gridCol>
                <a:gridCol w="1104742">
                  <a:extLst>
                    <a:ext uri="{9D8B030D-6E8A-4147-A177-3AD203B41FA5}">
                      <a16:colId xmlns:a16="http://schemas.microsoft.com/office/drawing/2014/main" val="3250373468"/>
                    </a:ext>
                  </a:extLst>
                </a:gridCol>
                <a:gridCol w="1104742">
                  <a:extLst>
                    <a:ext uri="{9D8B030D-6E8A-4147-A177-3AD203B41FA5}">
                      <a16:colId xmlns:a16="http://schemas.microsoft.com/office/drawing/2014/main" val="3474358880"/>
                    </a:ext>
                  </a:extLst>
                </a:gridCol>
                <a:gridCol w="1104742">
                  <a:extLst>
                    <a:ext uri="{9D8B030D-6E8A-4147-A177-3AD203B41FA5}">
                      <a16:colId xmlns:a16="http://schemas.microsoft.com/office/drawing/2014/main" val="3050665792"/>
                    </a:ext>
                  </a:extLst>
                </a:gridCol>
                <a:gridCol w="1104742">
                  <a:extLst>
                    <a:ext uri="{9D8B030D-6E8A-4147-A177-3AD203B41FA5}">
                      <a16:colId xmlns:a16="http://schemas.microsoft.com/office/drawing/2014/main" val="1029628029"/>
                    </a:ext>
                  </a:extLst>
                </a:gridCol>
              </a:tblGrid>
              <a:tr h="57562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Logistic Regression</a:t>
                      </a:r>
                      <a:r>
                        <a:rPr lang="en-US" sz="2000" u="none" strike="noStrike" baseline="0" dirty="0">
                          <a:effectLst/>
                        </a:rPr>
                        <a:t> w/ GEE </a:t>
                      </a:r>
                      <a:r>
                        <a:rPr lang="en-US" sz="2000" u="none" strike="noStrike" dirty="0">
                          <a:effectLst/>
                        </a:rPr>
                        <a:t>Results</a:t>
                      </a:r>
                      <a:endParaRPr lang="en-US" sz="2000" b="1" i="0" u="none" strike="noStrike" dirty="0">
                        <a:solidFill>
                          <a:srgbClr val="11227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871784"/>
                  </a:ext>
                </a:extLst>
              </a:tr>
              <a:tr h="4962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Variable</a:t>
                      </a:r>
                      <a:endParaRPr lang="en-US" sz="2000" b="1" i="0" u="none" strike="noStrike" dirty="0">
                        <a:solidFill>
                          <a:srgbClr val="11227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Odds Ratio</a:t>
                      </a:r>
                      <a:endParaRPr lang="en-US" sz="2000" b="1" i="0" u="none" strike="noStrike" dirty="0">
                        <a:solidFill>
                          <a:srgbClr val="11227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Standard</a:t>
                      </a:r>
                    </a:p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Error</a:t>
                      </a:r>
                      <a:endParaRPr lang="en-US" sz="2000" b="1" i="0" u="none" strike="noStrike" dirty="0">
                        <a:solidFill>
                          <a:srgbClr val="11227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Confidence Limits</a:t>
                      </a:r>
                      <a:endParaRPr lang="en-US" sz="2000" b="1" i="0" u="none" strike="noStrike" dirty="0">
                        <a:solidFill>
                          <a:srgbClr val="11227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effectLst/>
                        </a:rPr>
                        <a:t>Pr</a:t>
                      </a:r>
                      <a:r>
                        <a:rPr lang="en-US" sz="2000" u="none" strike="noStrike" dirty="0">
                          <a:effectLst/>
                        </a:rPr>
                        <a:t> &gt; </a:t>
                      </a:r>
                      <a:r>
                        <a:rPr lang="en-US" sz="2000" u="none" strike="noStrike" dirty="0" err="1">
                          <a:effectLst/>
                        </a:rPr>
                        <a:t>ChiSq</a:t>
                      </a:r>
                      <a:endParaRPr lang="en-US" sz="2000" b="1" i="0" u="none" strike="noStrike" dirty="0">
                        <a:solidFill>
                          <a:srgbClr val="11227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6744519"/>
                  </a:ext>
                </a:extLst>
              </a:tr>
              <a:tr h="26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Year</a:t>
                      </a:r>
                    </a:p>
                  </a:txBody>
                  <a:tcPr marL="7417" marR="7417" marT="7417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1.03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0.001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1.03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1.03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&lt;.01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78914293"/>
                  </a:ext>
                </a:extLst>
              </a:tr>
              <a:tr h="26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Age</a:t>
                      </a:r>
                      <a:endParaRPr lang="en-US" sz="2000" b="1" i="0" u="none" strike="noStrike" dirty="0">
                        <a:solidFill>
                          <a:srgbClr val="11227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1.05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0.002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1.05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1.06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&lt;.01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06569757"/>
                  </a:ext>
                </a:extLst>
              </a:tr>
              <a:tr h="26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Sex</a:t>
                      </a:r>
                      <a:endParaRPr lang="en-US" sz="2000" b="1" i="0" u="none" strike="noStrike" dirty="0">
                        <a:solidFill>
                          <a:srgbClr val="11227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0.54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0.004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0.53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0.55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&lt;.01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93227346"/>
                  </a:ext>
                </a:extLst>
              </a:tr>
              <a:tr h="313556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Primary</a:t>
                      </a:r>
                      <a:r>
                        <a:rPr lang="en-US" sz="2000" u="none" strike="noStrike" baseline="0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Dx</a:t>
                      </a:r>
                      <a:endParaRPr lang="en-US" sz="2000" b="1" i="0" u="none" strike="noStrike" dirty="0">
                        <a:solidFill>
                          <a:srgbClr val="11227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31.53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0.32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30.91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32.16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&lt;.01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22644685"/>
                  </a:ext>
                </a:extLst>
              </a:tr>
              <a:tr h="32965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Other</a:t>
                      </a:r>
                      <a:r>
                        <a:rPr lang="en-US" sz="2000" u="none" strike="noStrike" baseline="0" dirty="0">
                          <a:effectLst/>
                        </a:rPr>
                        <a:t> Medications</a:t>
                      </a:r>
                      <a:endParaRPr lang="en-US" sz="2000" b="1" i="0" u="none" strike="noStrike" dirty="0">
                        <a:solidFill>
                          <a:srgbClr val="11227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3.46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0.036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3.39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3.53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&lt;.01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06332458"/>
                  </a:ext>
                </a:extLst>
              </a:tr>
              <a:tr h="27307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Comorbid</a:t>
                      </a:r>
                      <a:r>
                        <a:rPr lang="en-US" sz="2000" u="none" strike="noStrike" baseline="0" dirty="0">
                          <a:effectLst/>
                        </a:rPr>
                        <a:t> Dx1</a:t>
                      </a:r>
                      <a:endParaRPr lang="en-US" sz="2000" b="1" i="0" u="none" strike="noStrike" dirty="0">
                        <a:solidFill>
                          <a:srgbClr val="11227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0.88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0.01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0.86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0.92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&lt;.01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36455720"/>
                  </a:ext>
                </a:extLst>
              </a:tr>
              <a:tr h="267355"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Comorbid</a:t>
                      </a:r>
                      <a:r>
                        <a:rPr lang="en-US" sz="2000" u="none" strike="noStrike" baseline="0" dirty="0">
                          <a:effectLst/>
                        </a:rPr>
                        <a:t> Dx2</a:t>
                      </a:r>
                      <a:endParaRPr lang="en-US" sz="2000" b="1" i="0" u="none" strike="noStrike" dirty="0">
                        <a:solidFill>
                          <a:srgbClr val="11227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1.22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0.017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1.19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1.26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&lt;.01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56905700"/>
                  </a:ext>
                </a:extLst>
              </a:tr>
              <a:tr h="267355"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Comorbid</a:t>
                      </a:r>
                      <a:r>
                        <a:rPr lang="en-US" sz="2000" u="none" strike="noStrike" baseline="0" dirty="0">
                          <a:effectLst/>
                        </a:rPr>
                        <a:t> Dx3</a:t>
                      </a:r>
                      <a:endParaRPr lang="en-US" sz="2000" b="1" i="0" u="none" strike="noStrike" dirty="0">
                        <a:solidFill>
                          <a:srgbClr val="11227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0.82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0.013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0.79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0.84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&lt;.01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25214159"/>
                  </a:ext>
                </a:extLst>
              </a:tr>
              <a:tr h="267355"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Comorbid</a:t>
                      </a:r>
                      <a:r>
                        <a:rPr lang="en-US" sz="2000" u="none" strike="noStrike" baseline="0" dirty="0">
                          <a:effectLst/>
                        </a:rPr>
                        <a:t> Dx4</a:t>
                      </a:r>
                      <a:endParaRPr lang="en-US" sz="2000" b="1" i="0" u="none" strike="noStrike" dirty="0">
                        <a:solidFill>
                          <a:srgbClr val="11227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1.10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0.013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1.08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1.13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&lt;.01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89193520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606" y="1418559"/>
            <a:ext cx="8229600" cy="600228"/>
          </a:xfrm>
        </p:spPr>
        <p:txBody>
          <a:bodyPr>
            <a:normAutofit/>
          </a:bodyPr>
          <a:lstStyle/>
          <a:p>
            <a:r>
              <a:rPr lang="en-US" sz="2800" b="1" dirty="0"/>
              <a:t>Example: Logistic Regression Model Output</a:t>
            </a:r>
          </a:p>
        </p:txBody>
      </p:sp>
    </p:spTree>
    <p:extLst>
      <p:ext uri="{BB962C8B-B14F-4D97-AF65-F5344CB8AC3E}">
        <p14:creationId xmlns:p14="http://schemas.microsoft.com/office/powerpoint/2010/main" val="323376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E270E3-3725-459A-9654-ED0A0DB69A18}" type="slidenum">
              <a:rPr lang="en-US" smtClean="0"/>
              <a:t>19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38458"/>
            <a:ext cx="8229600" cy="6739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600" b="1" i="1" dirty="0"/>
              <a:t>Analysis Beyond Tier 1 or 2 Support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6866" r="3179" b="3781"/>
          <a:stretch/>
        </p:blipFill>
        <p:spPr bwMode="auto">
          <a:xfrm>
            <a:off x="929585" y="1349073"/>
            <a:ext cx="6848475" cy="5089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25424" y="1214293"/>
            <a:ext cx="48529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/>
              <a:t>Latent Class Trajectory Analysis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048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2261"/>
            <a:ext cx="7772400" cy="72301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3600" b="1" i="1"/>
              <a:t>Objectives</a:t>
            </a:r>
            <a:endParaRPr lang="en-US" sz="3600" b="1" i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1618132"/>
            <a:ext cx="7772399" cy="39901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39725" indent="-233363" algn="l" fontAlgn="auto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Overview of the IQVIA</a:t>
            </a:r>
            <a:r>
              <a:rPr lang="en-US" sz="2800" baseline="30000" dirty="0">
                <a:latin typeface="+mn-lt"/>
              </a:rPr>
              <a:t>TM</a:t>
            </a:r>
            <a:r>
              <a:rPr lang="en-US" sz="2800" dirty="0">
                <a:latin typeface="+mn-lt"/>
              </a:rPr>
              <a:t> Health </a:t>
            </a:r>
            <a:r>
              <a:rPr lang="en-US" sz="2800" dirty="0" smtClean="0">
                <a:latin typeface="+mn-lt"/>
              </a:rPr>
              <a:t>Plan </a:t>
            </a:r>
            <a:r>
              <a:rPr lang="en-US" sz="2800" dirty="0">
                <a:latin typeface="+mn-lt"/>
              </a:rPr>
              <a:t>Claims Data</a:t>
            </a:r>
          </a:p>
          <a:p>
            <a:pPr marL="339725" indent="-233363" algn="l" fontAlgn="auto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ICTR support for projects using IQVIA</a:t>
            </a:r>
            <a:r>
              <a:rPr lang="en-US" sz="2800" baseline="30000" dirty="0"/>
              <a:t>TM</a:t>
            </a:r>
            <a:r>
              <a:rPr lang="en-US" sz="2800" dirty="0">
                <a:latin typeface="+mn-lt"/>
              </a:rPr>
              <a:t> data</a:t>
            </a:r>
          </a:p>
          <a:p>
            <a:pPr marL="339725" indent="-233363" algn="l" fontAlgn="auto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Steps to obtain ICTR support</a:t>
            </a:r>
          </a:p>
          <a:p>
            <a:pPr marL="339725" indent="-233363" algn="l" fontAlgn="auto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Example project</a:t>
            </a:r>
            <a:endParaRPr lang="en-US" sz="2800" dirty="0">
              <a:latin typeface="+mn-lt"/>
            </a:endParaRPr>
          </a:p>
          <a:p>
            <a:pPr marL="339725" indent="-233363" algn="l" fontAlgn="auto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Q&amp;A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E270E3-3725-459A-9654-ED0A0DB69A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7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E270E3-3725-459A-9654-ED0A0DB69A18}" type="slidenum">
              <a:rPr lang="en-US" smtClean="0"/>
              <a:t>20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BD0877-D5B2-E441-A622-B310252CFAB3}"/>
              </a:ext>
            </a:extLst>
          </p:cNvPr>
          <p:cNvSpPr txBox="1">
            <a:spLocks/>
          </p:cNvSpPr>
          <p:nvPr/>
        </p:nvSpPr>
        <p:spPr>
          <a:xfrm>
            <a:off x="599584" y="2130321"/>
            <a:ext cx="7934815" cy="269585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i="1" dirty="0"/>
              <a:t>Obtaining ICTR Support for Tier 1 and Tier 2 Projects with IQVIA</a:t>
            </a:r>
            <a:r>
              <a:rPr lang="en-US" b="1" i="1" baseline="30000" dirty="0"/>
              <a:t>TM</a:t>
            </a:r>
            <a:r>
              <a:rPr lang="en-US" b="1" i="1" dirty="0"/>
              <a:t> Health </a:t>
            </a:r>
            <a:r>
              <a:rPr lang="en-US" b="1" i="1" dirty="0" smtClean="0"/>
              <a:t>Plan </a:t>
            </a:r>
            <a:r>
              <a:rPr lang="en-US" b="1" i="1" dirty="0"/>
              <a:t>Claims Data</a:t>
            </a:r>
          </a:p>
        </p:txBody>
      </p:sp>
    </p:spTree>
    <p:extLst>
      <p:ext uri="{BB962C8B-B14F-4D97-AF65-F5344CB8AC3E}">
        <p14:creationId xmlns:p14="http://schemas.microsoft.com/office/powerpoint/2010/main" val="357574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i="1" dirty="0"/>
              <a:t>Procedural Steps to Access IQVIA</a:t>
            </a:r>
            <a:r>
              <a:rPr lang="en-US" b="1" i="1" baseline="30000" dirty="0"/>
              <a:t>TM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465270"/>
              </p:ext>
            </p:extLst>
          </p:nvPr>
        </p:nvGraphicFramePr>
        <p:xfrm>
          <a:off x="457200" y="1905454"/>
          <a:ext cx="8229600" cy="3894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E270E3-3725-459A-9654-ED0A0DB69A1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6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i="1" dirty="0"/>
              <a:t>Connection to PHSR Database Access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32424"/>
            <a:ext cx="8229600" cy="323604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Submit application for access</a:t>
            </a:r>
          </a:p>
          <a:p>
            <a:r>
              <a:rPr lang="en-US" sz="2800" dirty="0" smtClean="0"/>
              <a:t>Review user support documents from UMB</a:t>
            </a:r>
          </a:p>
          <a:p>
            <a:r>
              <a:rPr lang="en-US" sz="2800" dirty="0" smtClean="0"/>
              <a:t>Secure </a:t>
            </a:r>
            <a:r>
              <a:rPr lang="en-US" sz="2800" dirty="0"/>
              <a:t>IRB approval </a:t>
            </a:r>
            <a:r>
              <a:rPr lang="en-US" sz="2800" dirty="0" smtClean="0"/>
              <a:t>as </a:t>
            </a:r>
            <a:r>
              <a:rPr lang="en-US" sz="2800" dirty="0" smtClean="0"/>
              <a:t>appropriate</a:t>
            </a:r>
          </a:p>
          <a:p>
            <a:r>
              <a:rPr lang="en-US" sz="2800" dirty="0" smtClean="0"/>
              <a:t>Create a workspace for output files</a:t>
            </a:r>
          </a:p>
          <a:p>
            <a:r>
              <a:rPr lang="en-US" sz="2800" dirty="0" smtClean="0"/>
              <a:t>Work with the PHSR Community Database Team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E270E3-3725-459A-9654-ED0A0DB69A1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2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i="1" dirty="0"/>
              <a:t>Data Use Agreement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provide documentation of institutional review board approval</a:t>
            </a:r>
          </a:p>
          <a:p>
            <a:r>
              <a:rPr lang="en-US" dirty="0"/>
              <a:t>All members of the research team must complete the data access agreement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E270E3-3725-459A-9654-ED0A0DB69A1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8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E270E3-3725-459A-9654-ED0A0DB69A18}" type="slidenum">
              <a:rPr lang="en-US" smtClean="0"/>
              <a:t>24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BD0877-D5B2-E441-A622-B310252CFAB3}"/>
              </a:ext>
            </a:extLst>
          </p:cNvPr>
          <p:cNvSpPr txBox="1">
            <a:spLocks/>
          </p:cNvSpPr>
          <p:nvPr/>
        </p:nvSpPr>
        <p:spPr>
          <a:xfrm>
            <a:off x="599584" y="2130321"/>
            <a:ext cx="7934815" cy="269585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i="1" dirty="0"/>
              <a:t>Rates of Discharges Against Medical Advice and the Medicare Hospital Readmissions Reduction Program: </a:t>
            </a:r>
          </a:p>
          <a:p>
            <a:pPr fontAlgn="auto">
              <a:spcAft>
                <a:spcPts val="0"/>
              </a:spcAft>
            </a:pPr>
            <a:r>
              <a:rPr lang="en-US" sz="3200" b="1" i="1" dirty="0"/>
              <a:t>An Analysis in a Commercially Insured Population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1BD0877-D5B2-E441-A622-B310252CFAB3}"/>
              </a:ext>
            </a:extLst>
          </p:cNvPr>
          <p:cNvSpPr txBox="1">
            <a:spLocks/>
          </p:cNvSpPr>
          <p:nvPr/>
        </p:nvSpPr>
        <p:spPr>
          <a:xfrm>
            <a:off x="751984" y="800480"/>
            <a:ext cx="7934815" cy="75485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i="1" dirty="0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19354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F3AEE-2DC5-2C43-ADC9-22BFC4F80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i="1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8CC01-657D-6342-AC53-6C4D7C473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0771"/>
            <a:ext cx="8229600" cy="389373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000"/>
              </a:spcAft>
            </a:pPr>
            <a:r>
              <a:rPr lang="en-US" dirty="0"/>
              <a:t>Co-authors: David Alfandre MD MSPH, </a:t>
            </a:r>
            <a:r>
              <a:rPr lang="en-US" dirty="0" err="1"/>
              <a:t>Aakash</a:t>
            </a:r>
            <a:r>
              <a:rPr lang="en-US" dirty="0"/>
              <a:t> </a:t>
            </a:r>
            <a:r>
              <a:rPr lang="en-US" dirty="0" err="1"/>
              <a:t>Bipin</a:t>
            </a:r>
            <a:r>
              <a:rPr lang="en-US" dirty="0"/>
              <a:t> Gandhi </a:t>
            </a:r>
            <a:r>
              <a:rPr lang="en-US" dirty="0" err="1"/>
              <a:t>B.Pharm</a:t>
            </a:r>
            <a:endParaRPr lang="en-US" dirty="0"/>
          </a:p>
          <a:p>
            <a:pPr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dirty="0"/>
              <a:t>University of Maryland, Baltimore, Institute for Clinical &amp; Translational Research (ICTR</a:t>
            </a:r>
            <a:r>
              <a:rPr lang="en-US" dirty="0" smtClean="0"/>
              <a:t>)</a:t>
            </a:r>
            <a:endParaRPr lang="en-US" dirty="0"/>
          </a:p>
          <a:p>
            <a:pPr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IQVIA</a:t>
            </a:r>
            <a:r>
              <a:rPr lang="en-US" baseline="30000" dirty="0" smtClean="0"/>
              <a:t>TM</a:t>
            </a:r>
            <a:r>
              <a:rPr lang="en-US" dirty="0" smtClean="0"/>
              <a:t> </a:t>
            </a:r>
            <a:r>
              <a:rPr lang="en-US" dirty="0"/>
              <a:t>Health </a:t>
            </a:r>
            <a:r>
              <a:rPr lang="en-US" dirty="0" smtClean="0"/>
              <a:t>Plan </a:t>
            </a:r>
            <a:r>
              <a:rPr lang="en-US" dirty="0"/>
              <a:t>Claims Data January 2006 – December 2015, IQVIA</a:t>
            </a:r>
            <a:r>
              <a:rPr lang="en-US" baseline="30000" dirty="0"/>
              <a:t>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E270E3-3725-459A-9654-ED0A0DB69A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9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E270E3-3725-459A-9654-ED0A0DB69A18}" type="slidenum">
              <a:rPr lang="en-US" smtClean="0"/>
              <a:t>26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765178"/>
            <a:ext cx="8229600" cy="97816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600" b="1" i="1" dirty="0"/>
              <a:t>Discharges against medical advice (DAMA)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796770"/>
            <a:ext cx="8229600" cy="389373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2000"/>
              </a:spcAft>
            </a:pPr>
            <a:r>
              <a:rPr lang="en-US" dirty="0"/>
              <a:t>Definition: patient leaves the hospital prior to a physician-recommended endpoint </a:t>
            </a:r>
          </a:p>
          <a:p>
            <a:pPr fontAlgn="auto">
              <a:spcBef>
                <a:spcPts val="0"/>
              </a:spcBef>
              <a:spcAft>
                <a:spcPts val="2000"/>
              </a:spcAft>
            </a:pPr>
            <a:r>
              <a:rPr lang="en-US" dirty="0"/>
              <a:t>Excluded from the Medicare Hospital Readmissions Reduction Program calculations</a:t>
            </a:r>
          </a:p>
          <a:p>
            <a:pPr fontAlgn="auto">
              <a:spcBef>
                <a:spcPts val="0"/>
              </a:spcBef>
              <a:spcAft>
                <a:spcPts val="2000"/>
              </a:spcAft>
            </a:pPr>
            <a:r>
              <a:rPr lang="en-US" dirty="0"/>
              <a:t>May lead to increased DAMA over time</a:t>
            </a:r>
          </a:p>
        </p:txBody>
      </p:sp>
    </p:spTree>
    <p:extLst>
      <p:ext uri="{BB962C8B-B14F-4D97-AF65-F5344CB8AC3E}">
        <p14:creationId xmlns:p14="http://schemas.microsoft.com/office/powerpoint/2010/main" val="352260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E270E3-3725-459A-9654-ED0A0DB69A18}" type="slidenum">
              <a:rPr lang="en-US" smtClean="0"/>
              <a:t>27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765178"/>
            <a:ext cx="8229600" cy="97816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600" b="1" i="1" dirty="0"/>
              <a:t>Study overview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796770"/>
            <a:ext cx="8229600" cy="389373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2000"/>
              </a:spcAft>
            </a:pPr>
            <a:r>
              <a:rPr lang="en-US" dirty="0"/>
              <a:t>Objective: We evaluated if changes in DAMA were related to the HRRP.  </a:t>
            </a:r>
          </a:p>
          <a:p>
            <a:pPr fontAlgn="auto">
              <a:spcBef>
                <a:spcPts val="0"/>
              </a:spcBef>
              <a:spcAft>
                <a:spcPts val="2000"/>
              </a:spcAft>
            </a:pPr>
            <a:r>
              <a:rPr lang="en-US" dirty="0"/>
              <a:t>Design:  Interrupted time series analysis of monthly DAMA rates (per 1,000 discharges) </a:t>
            </a:r>
          </a:p>
          <a:p>
            <a:pPr fontAlgn="auto">
              <a:spcBef>
                <a:spcPts val="0"/>
              </a:spcBef>
              <a:spcAft>
                <a:spcPts val="2000"/>
              </a:spcAft>
            </a:pPr>
            <a:r>
              <a:rPr lang="en-US" dirty="0"/>
              <a:t>Participants: Individuals aged 18-64 years old at admission; admission during 1/1/2006 to 12/31/2015</a:t>
            </a:r>
          </a:p>
        </p:txBody>
      </p:sp>
    </p:spTree>
    <p:extLst>
      <p:ext uri="{BB962C8B-B14F-4D97-AF65-F5344CB8AC3E}">
        <p14:creationId xmlns:p14="http://schemas.microsoft.com/office/powerpoint/2010/main" val="398923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E270E3-3725-459A-9654-ED0A0DB69A18}" type="slidenum">
              <a:rPr lang="en-US" smtClean="0"/>
              <a:t>28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765178"/>
            <a:ext cx="8229600" cy="97816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600" b="1" i="1" dirty="0"/>
              <a:t>Statistical analysis and sample size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796770"/>
            <a:ext cx="8229600" cy="389373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2000"/>
              </a:spcAft>
            </a:pPr>
            <a:r>
              <a:rPr lang="en-US" dirty="0"/>
              <a:t>Segmented linear regression with two interruptions</a:t>
            </a:r>
          </a:p>
          <a:p>
            <a:pPr fontAlgn="auto">
              <a:spcBef>
                <a:spcPts val="0"/>
              </a:spcBef>
              <a:spcAft>
                <a:spcPts val="2000"/>
              </a:spcAft>
            </a:pPr>
            <a:r>
              <a:rPr lang="en-US" dirty="0"/>
              <a:t>Sample size: </a:t>
            </a:r>
          </a:p>
          <a:p>
            <a:pPr lvl="1" fontAlgn="auto"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dirty="0"/>
              <a:t>1,087,812 discharges</a:t>
            </a:r>
          </a:p>
          <a:p>
            <a:pPr lvl="1" fontAlgn="auto"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dirty="0"/>
              <a:t>668,823 individuals</a:t>
            </a:r>
          </a:p>
          <a:p>
            <a:pPr lvl="1" fontAlgn="auto"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dirty="0"/>
              <a:t>120 months</a:t>
            </a:r>
          </a:p>
        </p:txBody>
      </p:sp>
    </p:spTree>
    <p:extLst>
      <p:ext uri="{BB962C8B-B14F-4D97-AF65-F5344CB8AC3E}">
        <p14:creationId xmlns:p14="http://schemas.microsoft.com/office/powerpoint/2010/main" val="307352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E270E3-3725-459A-9654-ED0A0DB69A18}" type="slidenum">
              <a:rPr lang="en-US" smtClean="0"/>
              <a:t>29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765178"/>
            <a:ext cx="8229600" cy="97816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600" b="1" i="1" dirty="0"/>
              <a:t>Results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854" y="1912584"/>
            <a:ext cx="5153155" cy="3872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911" y="1938221"/>
            <a:ext cx="5119043" cy="38472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3125" y="5929702"/>
            <a:ext cx="7665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IQVIA</a:t>
            </a:r>
            <a:r>
              <a:rPr lang="en-US" baseline="30000" dirty="0"/>
              <a:t>TM</a:t>
            </a:r>
            <a:r>
              <a:rPr lang="en-US" dirty="0"/>
              <a:t> </a:t>
            </a:r>
            <a:r>
              <a:rPr lang="en-US" dirty="0" smtClean="0"/>
              <a:t>Health </a:t>
            </a:r>
            <a:r>
              <a:rPr lang="en-US" dirty="0"/>
              <a:t>P</a:t>
            </a:r>
            <a:r>
              <a:rPr lang="en-US" dirty="0" smtClean="0"/>
              <a:t>lan </a:t>
            </a:r>
            <a:r>
              <a:rPr lang="en-US" dirty="0"/>
              <a:t>C</a:t>
            </a:r>
            <a:r>
              <a:rPr lang="en-US" dirty="0" smtClean="0"/>
              <a:t>laims </a:t>
            </a:r>
            <a:r>
              <a:rPr lang="en-US" dirty="0"/>
              <a:t>data provide a large sample size for conducting pilot and exploratory research studies</a:t>
            </a:r>
          </a:p>
        </p:txBody>
      </p:sp>
    </p:spTree>
    <p:extLst>
      <p:ext uri="{BB962C8B-B14F-4D97-AF65-F5344CB8AC3E}">
        <p14:creationId xmlns:p14="http://schemas.microsoft.com/office/powerpoint/2010/main" val="414120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D0877-D5B2-E441-A622-B310252CF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864" y="1793217"/>
            <a:ext cx="7130436" cy="2584228"/>
          </a:xfrm>
        </p:spPr>
        <p:txBody>
          <a:bodyPr/>
          <a:lstStyle/>
          <a:p>
            <a:r>
              <a:rPr lang="en-US" b="1" i="1" dirty="0"/>
              <a:t>Overview of the IQVIA</a:t>
            </a:r>
            <a:r>
              <a:rPr lang="en-US" b="1" i="1" baseline="30000" dirty="0"/>
              <a:t>TM</a:t>
            </a:r>
            <a:r>
              <a:rPr lang="en-US" b="1" i="1" dirty="0"/>
              <a:t> Health </a:t>
            </a:r>
            <a:r>
              <a:rPr lang="en-US" b="1" i="1" dirty="0" smtClean="0"/>
              <a:t>Plan </a:t>
            </a:r>
            <a:r>
              <a:rPr lang="en-US" b="1" i="1" dirty="0"/>
              <a:t>Claims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E270E3-3725-459A-9654-ED0A0DB69A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3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468"/>
            <a:ext cx="8229600" cy="978164"/>
          </a:xfrm>
        </p:spPr>
        <p:txBody>
          <a:bodyPr>
            <a:normAutofit/>
          </a:bodyPr>
          <a:lstStyle/>
          <a:p>
            <a:r>
              <a:rPr lang="en-US" sz="3600" b="1" i="1" dirty="0"/>
              <a:t>Questions &amp; </a:t>
            </a:r>
            <a:r>
              <a:rPr lang="en-US" sz="3600" b="1" i="1" dirty="0" smtClean="0"/>
              <a:t>Discussion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6953" y="2132526"/>
            <a:ext cx="8129847" cy="350093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IQVIA</a:t>
            </a:r>
            <a:r>
              <a:rPr lang="en-US" sz="2800" baseline="30000" dirty="0" smtClean="0"/>
              <a:t>TM</a:t>
            </a:r>
            <a:r>
              <a:rPr lang="en-US" sz="2800" dirty="0" smtClean="0"/>
              <a:t> training session on campus (see handout)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Pharmacy Hall Room N106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2:10pm – Spotlight Research Using IQVIA</a:t>
            </a:r>
            <a:r>
              <a:rPr lang="en-US" sz="2600" baseline="30000" dirty="0" smtClean="0"/>
              <a:t>TM</a:t>
            </a:r>
            <a:endParaRPr lang="en-US" sz="2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2:30pm – Data Overview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600" dirty="0" smtClean="0"/>
              <a:t>4:30pm – General Discussion</a:t>
            </a:r>
          </a:p>
          <a:p>
            <a:r>
              <a:rPr lang="en-US" sz="2800" dirty="0" smtClean="0"/>
              <a:t>For more information about all of the community databases available within PHSR, please contact: Susan dosReis (</a:t>
            </a:r>
            <a:r>
              <a:rPr lang="en-US" sz="2800" dirty="0" smtClean="0">
                <a:hlinkClick r:id="rId2"/>
              </a:rPr>
              <a:t>sdosreis@rx.umaryland.edu</a:t>
            </a:r>
            <a:r>
              <a:rPr lang="en-US" sz="2800" dirty="0" smtClean="0"/>
              <a:t>) 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E270E3-3725-459A-9654-ED0A0DB69A18}" type="slidenum">
              <a:rPr lang="en-US" smtClean="0"/>
              <a:t>30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BD0877-D5B2-E441-A622-B310252CFAB3}"/>
              </a:ext>
            </a:extLst>
          </p:cNvPr>
          <p:cNvSpPr txBox="1">
            <a:spLocks/>
          </p:cNvSpPr>
          <p:nvPr/>
        </p:nvSpPr>
        <p:spPr>
          <a:xfrm>
            <a:off x="1280898" y="1000457"/>
            <a:ext cx="6735726" cy="10943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32315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987" y="272768"/>
            <a:ext cx="8229600" cy="501585"/>
          </a:xfrm>
        </p:spPr>
        <p:txBody>
          <a:bodyPr>
            <a:noAutofit/>
          </a:bodyPr>
          <a:lstStyle/>
          <a:p>
            <a:pPr algn="l"/>
            <a:r>
              <a:rPr lang="en-US" sz="3600" b="1" i="1" dirty="0"/>
              <a:t>Population File: 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E270E3-3725-459A-9654-ED0A0DB69A18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5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41553"/>
              </p:ext>
            </p:extLst>
          </p:nvPr>
        </p:nvGraphicFramePr>
        <p:xfrm>
          <a:off x="4572000" y="882715"/>
          <a:ext cx="4486939" cy="5582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109830"/>
              </p:ext>
            </p:extLst>
          </p:nvPr>
        </p:nvGraphicFramePr>
        <p:xfrm>
          <a:off x="457200" y="882715"/>
          <a:ext cx="4114800" cy="5582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3"/>
          <p:cNvSpPr txBox="1"/>
          <p:nvPr/>
        </p:nvSpPr>
        <p:spPr>
          <a:xfrm>
            <a:off x="1549904" y="6359958"/>
            <a:ext cx="1801376" cy="21321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Patient State Frequencies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5696302" y="6359397"/>
            <a:ext cx="2110318" cy="20008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Patient State Percentages</a:t>
            </a:r>
          </a:p>
        </p:txBody>
      </p:sp>
    </p:spTree>
    <p:extLst>
      <p:ext uri="{BB962C8B-B14F-4D97-AF65-F5344CB8AC3E}">
        <p14:creationId xmlns:p14="http://schemas.microsoft.com/office/powerpoint/2010/main" val="338419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D0877-D5B2-E441-A622-B310252CF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1224" y="1530571"/>
            <a:ext cx="6735726" cy="2584228"/>
          </a:xfrm>
        </p:spPr>
        <p:txBody>
          <a:bodyPr/>
          <a:lstStyle/>
          <a:p>
            <a:r>
              <a:rPr lang="en-US" b="1" i="1" dirty="0"/>
              <a:t>Supplemental Slides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E270E3-3725-459A-9654-ED0A0DB69A1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04061" y="7919056"/>
            <a:ext cx="869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9238" t="17937" r="12857" b="13408"/>
          <a:stretch/>
        </p:blipFill>
        <p:spPr>
          <a:xfrm>
            <a:off x="312823" y="300790"/>
            <a:ext cx="8506326" cy="627851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E270E3-3725-459A-9654-ED0A0DB69A1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2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E270E3-3725-459A-9654-ED0A0DB69A18}" type="slidenum">
              <a:rPr lang="en-US" smtClean="0"/>
              <a:t>34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1" y="2852757"/>
            <a:ext cx="8821677" cy="305436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D7F5D49-8874-774C-A4AB-7770F7F50DB4}"/>
              </a:ext>
            </a:extLst>
          </p:cNvPr>
          <p:cNvSpPr txBox="1">
            <a:spLocks/>
          </p:cNvSpPr>
          <p:nvPr/>
        </p:nvSpPr>
        <p:spPr>
          <a:xfrm>
            <a:off x="457200" y="765178"/>
            <a:ext cx="8229600" cy="97816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b="1" i="1"/>
              <a:t>Inpatient File Example</a:t>
            </a:r>
            <a:endParaRPr lang="en-US" b="1" i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4E7D348-0DF4-D44E-AAA8-E534EE8617A7}"/>
              </a:ext>
            </a:extLst>
          </p:cNvPr>
          <p:cNvSpPr txBox="1">
            <a:spLocks/>
          </p:cNvSpPr>
          <p:nvPr/>
        </p:nvSpPr>
        <p:spPr>
          <a:xfrm>
            <a:off x="361507" y="1743342"/>
            <a:ext cx="8229600" cy="136138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200" b="1"/>
              <a:t>Variable Highlights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/>
              <a:t>Admission, discharge dates, Diagnosis (ICD diagnosis), Procedure (ICD procedure code), FFS reimbursement amount, Hospital provider number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1421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9938" y="676761"/>
            <a:ext cx="84369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Where to Begin and How to Finish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Secure Funding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Develop a Comprehensive Analysis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Apply for a Data Use Agreement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Acquire Data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Investigate the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Create Analytic 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Analyze the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Abstract/Manuscript Completion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E270E3-3725-459A-9654-ED0A0DB69A1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4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8170" t="11176" r="12042" b="7618"/>
          <a:stretch/>
        </p:blipFill>
        <p:spPr>
          <a:xfrm>
            <a:off x="730923" y="295008"/>
            <a:ext cx="7677785" cy="627904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E270E3-3725-459A-9654-ED0A0DB69A1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3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901" y="603315"/>
            <a:ext cx="765456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Data Request – Reuse Data</a:t>
            </a:r>
          </a:p>
          <a:p>
            <a:endParaRPr lang="en-US" dirty="0"/>
          </a:p>
          <a:p>
            <a:r>
              <a:rPr lang="en-US" b="1" dirty="0"/>
              <a:t>DUA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be requested by the original requesting organization (UMB) when reusing data (CDP data)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DUA application is extensive and can take upwards of a week to 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DUA process may take upwards of 3 months to fully execute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Custodians listed on the DUA are able to access the raw data files, approved for use, through the secure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Data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Training required (HIPAA, CITI, Security Training meeting NIST compliance standards)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Approval from the CBP Chair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Active IRB &amp; DUA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UMB, SOP Affiliate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VPN &amp; Internet Capabilities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E270E3-3725-459A-9654-ED0A0DB69A1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0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E270E3-3725-459A-9654-ED0A0DB69A18}" type="slidenum">
              <a:rPr lang="en-US" smtClean="0"/>
              <a:t>4</a:t>
            </a:fld>
            <a:endParaRPr lang="en-US"/>
          </a:p>
        </p:txBody>
      </p:sp>
      <p:sp>
        <p:nvSpPr>
          <p:cNvPr id="7" name="object 2"/>
          <p:cNvSpPr txBox="1"/>
          <p:nvPr/>
        </p:nvSpPr>
        <p:spPr>
          <a:xfrm>
            <a:off x="674370" y="763159"/>
            <a:ext cx="791654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600" b="1" i="1" dirty="0">
                <a:latin typeface="Calibri"/>
                <a:cs typeface="Calibri"/>
              </a:rPr>
              <a:t>IQVIA</a:t>
            </a:r>
            <a:r>
              <a:rPr lang="en-US" sz="3600" b="1" i="1" baseline="30000" dirty="0">
                <a:latin typeface="Calibri"/>
                <a:cs typeface="Calibri"/>
              </a:rPr>
              <a:t>TM</a:t>
            </a:r>
            <a:r>
              <a:rPr lang="en-US" sz="3600" b="1" i="1" dirty="0">
                <a:latin typeface="Calibri"/>
                <a:cs typeface="Calibri"/>
              </a:rPr>
              <a:t> Health </a:t>
            </a:r>
            <a:r>
              <a:rPr lang="en-US" sz="3600" b="1" i="1" dirty="0" smtClean="0">
                <a:latin typeface="Calibri"/>
                <a:cs typeface="Calibri"/>
              </a:rPr>
              <a:t>Plan </a:t>
            </a:r>
            <a:r>
              <a:rPr lang="en-US" sz="3600" b="1" i="1" dirty="0">
                <a:latin typeface="Calibri"/>
                <a:cs typeface="Calibri"/>
              </a:rPr>
              <a:t>Claims Data</a:t>
            </a:r>
            <a:endParaRPr sz="3600" b="1" i="1" dirty="0">
              <a:latin typeface="Calibri"/>
              <a:cs typeface="Calibri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577093" y="1810969"/>
            <a:ext cx="8013822" cy="426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059815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tabLst>
                <a:tab pos="355600" algn="l"/>
              </a:tabLst>
            </a:pPr>
            <a:r>
              <a:rPr sz="2800" spc="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ul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adjudi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ed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al and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pharmacy </a:t>
            </a:r>
            <a:r>
              <a:rPr sz="2800" dirty="0">
                <a:latin typeface="Calibri"/>
                <a:cs typeface="Calibri"/>
              </a:rPr>
              <a:t>claims</a:t>
            </a:r>
            <a:endParaRPr lang="en-US" sz="2800" dirty="0">
              <a:latin typeface="Calibri"/>
              <a:cs typeface="Calibri"/>
            </a:endParaRPr>
          </a:p>
          <a:p>
            <a:pPr marL="355600" marR="1059815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tabLst>
                <a:tab pos="355600" algn="l"/>
              </a:tabLst>
            </a:pPr>
            <a:r>
              <a:rPr lang="en-US" sz="2800" dirty="0">
                <a:latin typeface="Calibri"/>
                <a:cs typeface="Calibri"/>
              </a:rPr>
              <a:t>Inclusive of 2006 through 2015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Healt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plan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sel</a:t>
            </a:r>
            <a:r>
              <a:rPr sz="2800" spc="-25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-in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ed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empl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er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ou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dirty="0">
                <a:latin typeface="Calibri"/>
                <a:cs typeface="Calibri"/>
              </a:rPr>
              <a:t>s</a:t>
            </a:r>
          </a:p>
          <a:p>
            <a:pPr marL="812800" marR="530860" lvl="1" indent="-342900">
              <a:spcBef>
                <a:spcPts val="0"/>
              </a:spcBef>
              <a:spcAft>
                <a:spcPts val="600"/>
              </a:spcAft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Mix 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 ma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nl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omme</a:t>
            </a:r>
            <a:r>
              <a:rPr sz="2800" spc="-3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cial PP</a:t>
            </a:r>
            <a:r>
              <a:rPr sz="2800" spc="-7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omme</a:t>
            </a:r>
            <a:r>
              <a:rPr sz="2800" spc="-3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cial Medi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omme</a:t>
            </a:r>
            <a:r>
              <a:rPr sz="2800" spc="-3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cial Med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aid</a:t>
            </a:r>
            <a:endParaRPr lang="en-US" sz="2800" dirty="0">
              <a:latin typeface="Calibri"/>
              <a:cs typeface="Calibri"/>
            </a:endParaRPr>
          </a:p>
          <a:p>
            <a:pPr marL="355600" marR="53086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tabLst>
                <a:tab pos="355600" algn="l"/>
              </a:tabLst>
            </a:pPr>
            <a:r>
              <a:rPr lang="en-US" sz="2800" dirty="0">
                <a:latin typeface="Calibri"/>
                <a:cs typeface="Calibri"/>
              </a:rPr>
              <a:t>Individuals represented from nearly all US States</a:t>
            </a:r>
          </a:p>
          <a:p>
            <a:pPr marL="355600" marR="53086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tabLst>
                <a:tab pos="355600" algn="l"/>
              </a:tabLst>
            </a:pPr>
            <a:r>
              <a:rPr lang="en-US" sz="2800" i="1" dirty="0">
                <a:latin typeface="Calibri"/>
                <a:cs typeface="Calibri"/>
              </a:rPr>
              <a:t>Not nationally representative of privately insured individuals</a:t>
            </a:r>
            <a:endParaRPr sz="28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293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E270E3-3725-459A-9654-ED0A0DB69A18}" type="slidenum">
              <a:rPr lang="en-US" smtClean="0"/>
              <a:t>5</a:t>
            </a:fld>
            <a:endParaRPr lang="en-US"/>
          </a:p>
        </p:txBody>
      </p:sp>
      <p:sp>
        <p:nvSpPr>
          <p:cNvPr id="47" name="Title 46">
            <a:extLst>
              <a:ext uri="{FF2B5EF4-FFF2-40B4-BE49-F238E27FC236}">
                <a16:creationId xmlns:a16="http://schemas.microsoft.com/office/drawing/2014/main" id="{D295758E-D575-4B4D-90E2-EF9F927326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455613"/>
            <a:ext cx="7772400" cy="977900"/>
          </a:xfrm>
        </p:spPr>
        <p:txBody>
          <a:bodyPr>
            <a:normAutofit/>
          </a:bodyPr>
          <a:lstStyle/>
          <a:p>
            <a:pPr algn="l"/>
            <a:r>
              <a:rPr lang="en-US" sz="3600" b="1" i="1" spc="-114" dirty="0">
                <a:cs typeface="Calibri"/>
              </a:rPr>
              <a:t>P</a:t>
            </a:r>
            <a:r>
              <a:rPr lang="en-US" sz="3600" b="1" i="1" spc="-25" dirty="0">
                <a:cs typeface="Calibri"/>
              </a:rPr>
              <a:t>opul</a:t>
            </a:r>
            <a:r>
              <a:rPr lang="en-US" sz="3600" b="1" i="1" spc="-45" dirty="0">
                <a:cs typeface="Calibri"/>
              </a:rPr>
              <a:t>a</a:t>
            </a:r>
            <a:r>
              <a:rPr lang="en-US" sz="3600" b="1" i="1" spc="-20" dirty="0">
                <a:cs typeface="Calibri"/>
              </a:rPr>
              <a:t>tion</a:t>
            </a:r>
            <a:r>
              <a:rPr lang="en-US" sz="3600" b="1" i="1" spc="-5" dirty="0">
                <a:cs typeface="Calibri"/>
              </a:rPr>
              <a:t> F</a:t>
            </a:r>
            <a:r>
              <a:rPr lang="en-US" sz="3600" b="1" i="1" spc="-10" dirty="0">
                <a:cs typeface="Calibri"/>
              </a:rPr>
              <a:t>i</a:t>
            </a:r>
            <a:r>
              <a:rPr lang="en-US" sz="3600" b="1" i="1" spc="-15" dirty="0">
                <a:cs typeface="Calibri"/>
              </a:rPr>
              <a:t>le:</a:t>
            </a:r>
            <a:r>
              <a:rPr lang="en-US" sz="3600" b="1" i="1" spc="-5" dirty="0">
                <a:cs typeface="Calibri"/>
              </a:rPr>
              <a:t> </a:t>
            </a:r>
            <a:r>
              <a:rPr lang="en-US" sz="3600" b="1" i="1" spc="-110" dirty="0">
                <a:cs typeface="Calibri"/>
              </a:rPr>
              <a:t>P</a:t>
            </a:r>
            <a:r>
              <a:rPr lang="en-US" sz="3600" b="1" i="1" spc="-55" dirty="0">
                <a:cs typeface="Calibri"/>
              </a:rPr>
              <a:t>a</a:t>
            </a:r>
            <a:r>
              <a:rPr lang="en-US" sz="3600" b="1" i="1" spc="-15" dirty="0">
                <a:cs typeface="Calibri"/>
              </a:rPr>
              <a:t>tie</a:t>
            </a:r>
            <a:r>
              <a:rPr lang="en-US" sz="3600" b="1" i="1" spc="-55" dirty="0">
                <a:cs typeface="Calibri"/>
              </a:rPr>
              <a:t>n</a:t>
            </a:r>
            <a:r>
              <a:rPr lang="en-US" sz="3600" b="1" i="1" spc="-15" dirty="0">
                <a:cs typeface="Calibri"/>
              </a:rPr>
              <a:t>t</a:t>
            </a:r>
            <a:r>
              <a:rPr lang="en-US" sz="3600" b="1" i="1" spc="-35" dirty="0">
                <a:cs typeface="Calibri"/>
              </a:rPr>
              <a:t> </a:t>
            </a:r>
            <a:r>
              <a:rPr lang="en-US" sz="3600" b="1" i="1" dirty="0">
                <a:cs typeface="Calibri"/>
              </a:rPr>
              <a:t>I</a:t>
            </a:r>
            <a:r>
              <a:rPr lang="en-US" sz="3600" b="1" i="1" spc="-30" dirty="0">
                <a:cs typeface="Calibri"/>
              </a:rPr>
              <a:t>n</a:t>
            </a:r>
            <a:r>
              <a:rPr lang="en-US" sz="3600" b="1" i="1" spc="-100" dirty="0">
                <a:cs typeface="Calibri"/>
              </a:rPr>
              <a:t>f</a:t>
            </a:r>
            <a:r>
              <a:rPr lang="en-US" sz="3600" b="1" i="1" spc="-30" dirty="0">
                <a:cs typeface="Calibri"/>
              </a:rPr>
              <a:t>orm</a:t>
            </a:r>
            <a:r>
              <a:rPr lang="en-US" sz="3600" b="1" i="1" spc="-45" dirty="0">
                <a:cs typeface="Calibri"/>
              </a:rPr>
              <a:t>a</a:t>
            </a:r>
            <a:r>
              <a:rPr lang="en-US" sz="3600" b="1" i="1" spc="-20" dirty="0">
                <a:cs typeface="Calibri"/>
              </a:rPr>
              <a:t>tion</a:t>
            </a:r>
            <a:endParaRPr lang="en-US" sz="3600" b="1" i="1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0311"/>
              </p:ext>
            </p:extLst>
          </p:nvPr>
        </p:nvGraphicFramePr>
        <p:xfrm>
          <a:off x="302505" y="1344857"/>
          <a:ext cx="374709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870">
                  <a:extLst>
                    <a:ext uri="{9D8B030D-6E8A-4147-A177-3AD203B41FA5}">
                      <a16:colId xmlns:a16="http://schemas.microsoft.com/office/drawing/2014/main" val="51836352"/>
                    </a:ext>
                  </a:extLst>
                </a:gridCol>
                <a:gridCol w="2006221">
                  <a:extLst>
                    <a:ext uri="{9D8B030D-6E8A-4147-A177-3AD203B41FA5}">
                      <a16:colId xmlns:a16="http://schemas.microsoft.com/office/drawing/2014/main" val="21883711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122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Patient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12,416,600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667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Sex (Male)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6,113,869 (49.2)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350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  <a:r>
                        <a:rPr lang="en-US" baseline="0" dirty="0"/>
                        <a:t> 25-50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5,109,079 (41.1)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481044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" t="23284" r="1714" b="21392"/>
          <a:stretch/>
        </p:blipFill>
        <p:spPr>
          <a:xfrm>
            <a:off x="357163" y="2921547"/>
            <a:ext cx="8118116" cy="3645940"/>
          </a:xfrm>
          <a:prstGeom prst="rect">
            <a:avLst/>
          </a:prstGeom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416135"/>
              </p:ext>
            </p:extLst>
          </p:nvPr>
        </p:nvGraphicFramePr>
        <p:xfrm>
          <a:off x="4728188" y="1327258"/>
          <a:ext cx="374709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870">
                  <a:extLst>
                    <a:ext uri="{9D8B030D-6E8A-4147-A177-3AD203B41FA5}">
                      <a16:colId xmlns:a16="http://schemas.microsoft.com/office/drawing/2014/main" val="51836352"/>
                    </a:ext>
                  </a:extLst>
                </a:gridCol>
                <a:gridCol w="2006221">
                  <a:extLst>
                    <a:ext uri="{9D8B030D-6E8A-4147-A177-3AD203B41FA5}">
                      <a16:colId xmlns:a16="http://schemas.microsoft.com/office/drawing/2014/main" val="218837110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Number</a:t>
                      </a:r>
                      <a:r>
                        <a:rPr lang="en-US" baseline="0" dirty="0"/>
                        <a:t> of Months Enrolled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122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667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350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48104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56862" y="6287281"/>
            <a:ext cx="5129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Courtesy of the Pharmaceutical Research Computing Center</a:t>
            </a:r>
          </a:p>
        </p:txBody>
      </p:sp>
    </p:spTree>
    <p:extLst>
      <p:ext uri="{BB962C8B-B14F-4D97-AF65-F5344CB8AC3E}">
        <p14:creationId xmlns:p14="http://schemas.microsoft.com/office/powerpoint/2010/main" val="57097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487" y="284967"/>
            <a:ext cx="8229600" cy="978164"/>
          </a:xfrm>
        </p:spPr>
        <p:txBody>
          <a:bodyPr>
            <a:normAutofit/>
          </a:bodyPr>
          <a:lstStyle/>
          <a:p>
            <a:pPr algn="l"/>
            <a:r>
              <a:rPr lang="en-US" sz="3600" b="1" i="1" spc="-114" dirty="0">
                <a:cs typeface="Calibri"/>
              </a:rPr>
              <a:t>P</a:t>
            </a:r>
            <a:r>
              <a:rPr lang="en-US" sz="3600" b="1" i="1" spc="-25" dirty="0">
                <a:cs typeface="Calibri"/>
              </a:rPr>
              <a:t>opul</a:t>
            </a:r>
            <a:r>
              <a:rPr lang="en-US" sz="3600" b="1" i="1" spc="-45" dirty="0">
                <a:cs typeface="Calibri"/>
              </a:rPr>
              <a:t>a</a:t>
            </a:r>
            <a:r>
              <a:rPr lang="en-US" sz="3600" b="1" i="1" spc="-20" dirty="0">
                <a:cs typeface="Calibri"/>
              </a:rPr>
              <a:t>tion</a:t>
            </a:r>
            <a:r>
              <a:rPr lang="en-US" sz="3600" b="1" i="1" spc="-5" dirty="0">
                <a:cs typeface="Calibri"/>
              </a:rPr>
              <a:t> F</a:t>
            </a:r>
            <a:r>
              <a:rPr lang="en-US" sz="3600" b="1" i="1" spc="-10" dirty="0">
                <a:cs typeface="Calibri"/>
              </a:rPr>
              <a:t>i</a:t>
            </a:r>
            <a:r>
              <a:rPr lang="en-US" sz="3600" b="1" i="1" spc="-15" dirty="0">
                <a:cs typeface="Calibri"/>
              </a:rPr>
              <a:t>le:</a:t>
            </a:r>
            <a:r>
              <a:rPr lang="en-US" sz="3600" b="1" i="1" spc="-5" dirty="0">
                <a:cs typeface="Calibri"/>
              </a:rPr>
              <a:t> </a:t>
            </a:r>
            <a:r>
              <a:rPr lang="en-US" sz="3600" b="1" i="1" spc="-110" dirty="0">
                <a:cs typeface="Calibri"/>
              </a:rPr>
              <a:t>P</a:t>
            </a:r>
            <a:r>
              <a:rPr lang="en-US" sz="3600" b="1" i="1" spc="-55" dirty="0">
                <a:cs typeface="Calibri"/>
              </a:rPr>
              <a:t>a</a:t>
            </a:r>
            <a:r>
              <a:rPr lang="en-US" sz="3600" b="1" i="1" spc="-15" dirty="0">
                <a:cs typeface="Calibri"/>
              </a:rPr>
              <a:t>tie</a:t>
            </a:r>
            <a:r>
              <a:rPr lang="en-US" sz="3600" b="1" i="1" spc="-55" dirty="0">
                <a:cs typeface="Calibri"/>
              </a:rPr>
              <a:t>n</a:t>
            </a:r>
            <a:r>
              <a:rPr lang="en-US" sz="3600" b="1" i="1" spc="-15" dirty="0">
                <a:cs typeface="Calibri"/>
              </a:rPr>
              <a:t>t</a:t>
            </a:r>
            <a:r>
              <a:rPr lang="en-US" sz="3600" b="1" i="1" spc="-35" dirty="0">
                <a:cs typeface="Calibri"/>
              </a:rPr>
              <a:t> </a:t>
            </a:r>
            <a:r>
              <a:rPr lang="en-US" sz="3600" b="1" i="1" dirty="0">
                <a:cs typeface="Calibri"/>
              </a:rPr>
              <a:t>I</a:t>
            </a:r>
            <a:r>
              <a:rPr lang="en-US" sz="3600" b="1" i="1" spc="-30" dirty="0">
                <a:cs typeface="Calibri"/>
              </a:rPr>
              <a:t>n</a:t>
            </a:r>
            <a:r>
              <a:rPr lang="en-US" sz="3600" b="1" i="1" spc="-100" dirty="0">
                <a:cs typeface="Calibri"/>
              </a:rPr>
              <a:t>f</a:t>
            </a:r>
            <a:r>
              <a:rPr lang="en-US" sz="3600" b="1" i="1" spc="-30" dirty="0">
                <a:cs typeface="Calibri"/>
              </a:rPr>
              <a:t>orm</a:t>
            </a:r>
            <a:r>
              <a:rPr lang="en-US" sz="3600" b="1" i="1" spc="-45" dirty="0">
                <a:cs typeface="Calibri"/>
              </a:rPr>
              <a:t>a</a:t>
            </a:r>
            <a:r>
              <a:rPr lang="en-US" sz="3600" b="1" i="1" spc="-20" dirty="0">
                <a:cs typeface="Calibri"/>
              </a:rPr>
              <a:t>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E270E3-3725-459A-9654-ED0A0DB69A18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369824"/>
              </p:ext>
            </p:extLst>
          </p:nvPr>
        </p:nvGraphicFramePr>
        <p:xfrm>
          <a:off x="457200" y="1249564"/>
          <a:ext cx="4590288" cy="5196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3297702"/>
              </p:ext>
            </p:extLst>
          </p:nvPr>
        </p:nvGraphicFramePr>
        <p:xfrm>
          <a:off x="4507992" y="1263131"/>
          <a:ext cx="4214399" cy="5105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9184" y="6199368"/>
            <a:ext cx="5129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Courtesy of the Pharmaceutical Research Computing Center</a:t>
            </a:r>
          </a:p>
        </p:txBody>
      </p:sp>
    </p:spTree>
    <p:extLst>
      <p:ext uri="{BB962C8B-B14F-4D97-AF65-F5344CB8AC3E}">
        <p14:creationId xmlns:p14="http://schemas.microsoft.com/office/powerpoint/2010/main" val="226934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336287"/>
            <a:ext cx="8229600" cy="978164"/>
          </a:xfrm>
        </p:spPr>
        <p:txBody>
          <a:bodyPr>
            <a:normAutofit/>
          </a:bodyPr>
          <a:lstStyle/>
          <a:p>
            <a:pPr algn="l"/>
            <a:r>
              <a:rPr lang="en-US" sz="3600" b="1" i="1" spc="-114" dirty="0">
                <a:cs typeface="Calibri"/>
              </a:rPr>
              <a:t>P</a:t>
            </a:r>
            <a:r>
              <a:rPr lang="en-US" sz="3600" b="1" i="1" spc="-25" dirty="0">
                <a:cs typeface="Calibri"/>
              </a:rPr>
              <a:t>opul</a:t>
            </a:r>
            <a:r>
              <a:rPr lang="en-US" sz="3600" b="1" i="1" spc="-45" dirty="0">
                <a:cs typeface="Calibri"/>
              </a:rPr>
              <a:t>a</a:t>
            </a:r>
            <a:r>
              <a:rPr lang="en-US" sz="3600" b="1" i="1" spc="-20" dirty="0">
                <a:cs typeface="Calibri"/>
              </a:rPr>
              <a:t>tion</a:t>
            </a:r>
            <a:r>
              <a:rPr lang="en-US" sz="3600" b="1" i="1" spc="-5" dirty="0">
                <a:cs typeface="Calibri"/>
              </a:rPr>
              <a:t> F</a:t>
            </a:r>
            <a:r>
              <a:rPr lang="en-US" sz="3600" b="1" i="1" spc="-10" dirty="0">
                <a:cs typeface="Calibri"/>
              </a:rPr>
              <a:t>i</a:t>
            </a:r>
            <a:r>
              <a:rPr lang="en-US" sz="3600" b="1" i="1" spc="-15" dirty="0">
                <a:cs typeface="Calibri"/>
              </a:rPr>
              <a:t>le:</a:t>
            </a:r>
            <a:r>
              <a:rPr lang="en-US" sz="3600" b="1" i="1" spc="-5" dirty="0">
                <a:cs typeface="Calibri"/>
              </a:rPr>
              <a:t> </a:t>
            </a:r>
            <a:r>
              <a:rPr lang="en-US" sz="3600" b="1" i="1" spc="-110" dirty="0">
                <a:cs typeface="Calibri"/>
              </a:rPr>
              <a:t>Geographic Region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E270E3-3725-459A-9654-ED0A0DB69A18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1474521"/>
              </p:ext>
            </p:extLst>
          </p:nvPr>
        </p:nvGraphicFramePr>
        <p:xfrm>
          <a:off x="4572000" y="1234251"/>
          <a:ext cx="4114800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5541676"/>
              </p:ext>
            </p:extLst>
          </p:nvPr>
        </p:nvGraphicFramePr>
        <p:xfrm>
          <a:off x="164592" y="1234250"/>
          <a:ext cx="4645152" cy="5193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8056" y="6228933"/>
            <a:ext cx="5129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Courtesy of the Pharmaceutical Research Computing Center</a:t>
            </a:r>
          </a:p>
        </p:txBody>
      </p:sp>
    </p:spTree>
    <p:extLst>
      <p:ext uri="{BB962C8B-B14F-4D97-AF65-F5344CB8AC3E}">
        <p14:creationId xmlns:p14="http://schemas.microsoft.com/office/powerpoint/2010/main" val="321806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E270E3-3725-459A-9654-ED0A0DB69A18}" type="slidenum">
              <a:rPr lang="en-US" smtClean="0"/>
              <a:t>8</a:t>
            </a:fld>
            <a:endParaRPr lang="en-US"/>
          </a:p>
        </p:txBody>
      </p:sp>
      <p:sp>
        <p:nvSpPr>
          <p:cNvPr id="37" name="Title 77">
            <a:extLst>
              <a:ext uri="{FF2B5EF4-FFF2-40B4-BE49-F238E27FC236}">
                <a16:creationId xmlns:a16="http://schemas.microsoft.com/office/drawing/2014/main" id="{5A2AD86C-FA94-994A-A068-3EB3E243DEEC}"/>
              </a:ext>
            </a:extLst>
          </p:cNvPr>
          <p:cNvSpPr txBox="1">
            <a:spLocks/>
          </p:cNvSpPr>
          <p:nvPr/>
        </p:nvSpPr>
        <p:spPr>
          <a:xfrm>
            <a:off x="476250" y="342900"/>
            <a:ext cx="7753350" cy="979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600" b="1" i="1" spc="-5"/>
              <a:t>Claims File: Service Settings</a:t>
            </a:r>
            <a:endParaRPr lang="en-US" sz="3600" b="1" i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13" y="1151992"/>
            <a:ext cx="7610475" cy="5339667"/>
          </a:xfrm>
          <a:prstGeom prst="rect">
            <a:avLst/>
          </a:prstGeom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6086475" y="2163376"/>
            <a:ext cx="1609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(n=349,870,000)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86475" y="2668201"/>
            <a:ext cx="1609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(n=477,690,000)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86475" y="3175941"/>
            <a:ext cx="1609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(n=65,583,807)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86475" y="3698716"/>
            <a:ext cx="1609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(n=215,990,000)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86475" y="4221491"/>
            <a:ext cx="1609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(n=35,260,065)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86475" y="4744266"/>
            <a:ext cx="1609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(n=71,121,512)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86474" y="5248853"/>
            <a:ext cx="1609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(n=40,495,334)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86475" y="5771628"/>
            <a:ext cx="1609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(n=32,512,471)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9184" y="6199368"/>
            <a:ext cx="5129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Courtesy of the Pharmaceutical Research Computing Center</a:t>
            </a:r>
          </a:p>
        </p:txBody>
      </p:sp>
    </p:spTree>
    <p:extLst>
      <p:ext uri="{BB962C8B-B14F-4D97-AF65-F5344CB8AC3E}">
        <p14:creationId xmlns:p14="http://schemas.microsoft.com/office/powerpoint/2010/main" val="288898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E270E3-3725-459A-9654-ED0A0DB69A18}" type="slidenum">
              <a:rPr lang="en-US" smtClean="0"/>
              <a:t>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BD0877-D5B2-E441-A622-B310252CFAB3}"/>
              </a:ext>
            </a:extLst>
          </p:cNvPr>
          <p:cNvSpPr txBox="1">
            <a:spLocks/>
          </p:cNvSpPr>
          <p:nvPr/>
        </p:nvSpPr>
        <p:spPr>
          <a:xfrm>
            <a:off x="795528" y="2159176"/>
            <a:ext cx="7415784" cy="25842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i="1" dirty="0"/>
              <a:t>ICTR Support of Projects Using the IQVIA</a:t>
            </a:r>
            <a:r>
              <a:rPr lang="en-US" b="1" i="1" baseline="30000" dirty="0"/>
              <a:t>TM</a:t>
            </a:r>
            <a:r>
              <a:rPr lang="en-US" b="1" i="1" dirty="0"/>
              <a:t> Health </a:t>
            </a:r>
            <a:r>
              <a:rPr lang="en-US" b="1" i="1" dirty="0" smtClean="0"/>
              <a:t>Plan </a:t>
            </a:r>
            <a:r>
              <a:rPr lang="en-US" b="1" i="1" dirty="0"/>
              <a:t>Claims Data</a:t>
            </a:r>
          </a:p>
        </p:txBody>
      </p:sp>
    </p:spTree>
    <p:extLst>
      <p:ext uri="{BB962C8B-B14F-4D97-AF65-F5344CB8AC3E}">
        <p14:creationId xmlns:p14="http://schemas.microsoft.com/office/powerpoint/2010/main" val="427502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11536</TotalTime>
  <Words>1301</Words>
  <Application>Microsoft Office PowerPoint</Application>
  <PresentationFormat>On-screen Show (4:3)</PresentationFormat>
  <Paragraphs>404</Paragraphs>
  <Slides>37</Slides>
  <Notes>3</Notes>
  <HiddenSlides>8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ＭＳ Ｐゴシック</vt:lpstr>
      <vt:lpstr>ＭＳ Ｐゴシック</vt:lpstr>
      <vt:lpstr>Arial</vt:lpstr>
      <vt:lpstr>Calibri</vt:lpstr>
      <vt:lpstr>Times New Roman</vt:lpstr>
      <vt:lpstr>Wingdings</vt:lpstr>
      <vt:lpstr>1_Office Theme</vt:lpstr>
      <vt:lpstr>2_Office Theme</vt:lpstr>
      <vt:lpstr>4_Office Theme</vt:lpstr>
      <vt:lpstr>Opportunities for Healthcare Research Using Administrative Data: An Introduction to IQVIATM Health Plan Claims Data</vt:lpstr>
      <vt:lpstr>Objectives</vt:lpstr>
      <vt:lpstr>Overview of the IQVIATM Health Plan Claims Data</vt:lpstr>
      <vt:lpstr>PowerPoint Presentation</vt:lpstr>
      <vt:lpstr>Population File: Patient Information</vt:lpstr>
      <vt:lpstr>Population File: Patient Information</vt:lpstr>
      <vt:lpstr>Population File: Geographic Region</vt:lpstr>
      <vt:lpstr>PowerPoint Presentation</vt:lpstr>
      <vt:lpstr>PowerPoint Presentation</vt:lpstr>
      <vt:lpstr>PowerPoint Presentation</vt:lpstr>
      <vt:lpstr>Support for ICTR Investigators</vt:lpstr>
      <vt:lpstr>Consultation to Determine Feasibility</vt:lpstr>
      <vt:lpstr>Support for ICTR Investigators</vt:lpstr>
      <vt:lpstr>Tier 1 Support Project – Descriptive Population Statistics</vt:lpstr>
      <vt:lpstr>Tier 1 Support Project – Descriptive Population Statistics</vt:lpstr>
      <vt:lpstr>Tier 1 Support Project – Descriptive Population Statistics</vt:lpstr>
      <vt:lpstr>Support for ICTR Investigators</vt:lpstr>
      <vt:lpstr>Example: Tier 2 Support Project</vt:lpstr>
      <vt:lpstr>PowerPoint Presentation</vt:lpstr>
      <vt:lpstr>PowerPoint Presentation</vt:lpstr>
      <vt:lpstr>Procedural Steps to Access IQVIATM</vt:lpstr>
      <vt:lpstr>Connection to PHSR Database Access</vt:lpstr>
      <vt:lpstr>Data Use Agreement</vt:lpstr>
      <vt:lpstr>PowerPoint Presentation</vt:lpstr>
      <vt:lpstr>Acknowledgements</vt:lpstr>
      <vt:lpstr>PowerPoint Presentation</vt:lpstr>
      <vt:lpstr>PowerPoint Presentation</vt:lpstr>
      <vt:lpstr>PowerPoint Presentation</vt:lpstr>
      <vt:lpstr>PowerPoint Presentation</vt:lpstr>
      <vt:lpstr>Questions &amp; Discussion</vt:lpstr>
      <vt:lpstr>Population File: States</vt:lpstr>
      <vt:lpstr>Supplemental Slides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Maryland, Baltimore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Ruddock</dc:creator>
  <cp:lastModifiedBy>dosReis, Susan</cp:lastModifiedBy>
  <cp:revision>274</cp:revision>
  <cp:lastPrinted>2019-07-25T14:10:04Z</cp:lastPrinted>
  <dcterms:created xsi:type="dcterms:W3CDTF">2015-10-16T14:06:37Z</dcterms:created>
  <dcterms:modified xsi:type="dcterms:W3CDTF">2019-08-12T18:05:31Z</dcterms:modified>
</cp:coreProperties>
</file>