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9"/>
  </p:notesMasterIdLst>
  <p:handoutMasterIdLst>
    <p:handoutMasterId r:id="rId30"/>
  </p:handoutMasterIdLst>
  <p:sldIdLst>
    <p:sldId id="2147470415" r:id="rId5"/>
    <p:sldId id="2147470399" r:id="rId6"/>
    <p:sldId id="2147470234" r:id="rId7"/>
    <p:sldId id="2147470215" r:id="rId8"/>
    <p:sldId id="2147470411" r:id="rId9"/>
    <p:sldId id="461" r:id="rId10"/>
    <p:sldId id="2147470402" r:id="rId11"/>
    <p:sldId id="2147470365" r:id="rId12"/>
    <p:sldId id="434" r:id="rId13"/>
    <p:sldId id="2147470413" r:id="rId14"/>
    <p:sldId id="2147470414" r:id="rId15"/>
    <p:sldId id="2147470420" r:id="rId16"/>
    <p:sldId id="2147470418" r:id="rId17"/>
    <p:sldId id="265" r:id="rId18"/>
    <p:sldId id="2147470400" r:id="rId19"/>
    <p:sldId id="2147470416" r:id="rId20"/>
    <p:sldId id="261" r:id="rId21"/>
    <p:sldId id="2147470405" r:id="rId22"/>
    <p:sldId id="2147470406" r:id="rId23"/>
    <p:sldId id="2147470407" r:id="rId24"/>
    <p:sldId id="2147470408" r:id="rId25"/>
    <p:sldId id="2147470421" r:id="rId26"/>
    <p:sldId id="2147470419" r:id="rId27"/>
    <p:sldId id="38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E9EDF4"/>
    <a:srgbClr val="EA3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2C495-3982-479D-83C4-E18EF204D03F}" v="1" dt="2025-10-13T15:28:47.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92644" autoAdjust="0"/>
  </p:normalViewPr>
  <p:slideViewPr>
    <p:cSldViewPr snapToGrid="0">
      <p:cViewPr varScale="1">
        <p:scale>
          <a:sx n="78" d="100"/>
          <a:sy n="78" d="100"/>
        </p:scale>
        <p:origin x="1516" y="276"/>
      </p:cViewPr>
      <p:guideLst/>
    </p:cSldViewPr>
  </p:slideViewPr>
  <p:outlineViewPr>
    <p:cViewPr>
      <p:scale>
        <a:sx n="33" d="100"/>
        <a:sy n="33" d="100"/>
      </p:scale>
      <p:origin x="0" y="-5564"/>
    </p:cViewPr>
  </p:outlineViewPr>
  <p:notesTextViewPr>
    <p:cViewPr>
      <p:scale>
        <a:sx n="1" d="1"/>
        <a:sy n="1" d="1"/>
      </p:scale>
      <p:origin x="0" y="0"/>
    </p:cViewPr>
  </p:notesTextViewPr>
  <p:sorterViewPr>
    <p:cViewPr>
      <p:scale>
        <a:sx n="130" d="100"/>
        <a:sy n="130" d="100"/>
      </p:scale>
      <p:origin x="0" y="0"/>
    </p:cViewPr>
  </p:sorterViewPr>
  <p:notesViewPr>
    <p:cSldViewPr snapToGrid="0">
      <p:cViewPr varScale="1">
        <p:scale>
          <a:sx n="50" d="100"/>
          <a:sy n="50" d="100"/>
        </p:scale>
        <p:origin x="1636"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95500-AB92-45C9-9487-EA75D4406D38}" type="doc">
      <dgm:prSet loTypeId="urn:microsoft.com/office/officeart/2024/3/layout/BulletTimelineDefaultVariant" loCatId="Timeline" qsTypeId="urn:microsoft.com/office/officeart/2005/8/quickstyle/simple5" qsCatId="simple" csTypeId="urn:microsoft.com/office/officeart/2005/8/colors/accent2_1" csCatId="accent2" phldr="1"/>
      <dgm:spPr/>
      <dgm:t>
        <a:bodyPr/>
        <a:lstStyle/>
        <a:p>
          <a:endParaRPr lang="en-US"/>
        </a:p>
      </dgm:t>
    </dgm:pt>
    <dgm:pt modelId="{91C42BCF-ABF3-4271-A293-C745EF161878}">
      <dgm:prSet/>
      <dgm:spPr/>
      <dgm:t>
        <a:bodyPr/>
        <a:lstStyle/>
        <a:p>
          <a:pPr>
            <a:defRPr b="1"/>
          </a:pPr>
          <a:r>
            <a:rPr lang="en-US"/>
            <a:t>Summer 2022</a:t>
          </a:r>
        </a:p>
      </dgm:t>
    </dgm:pt>
    <dgm:pt modelId="{64FEF579-CC76-46DD-B6DB-799AA5CDA411}" type="parTrans" cxnId="{FB2067AC-278D-4F1C-870F-ADF72B5F860D}">
      <dgm:prSet/>
      <dgm:spPr/>
      <dgm:t>
        <a:bodyPr/>
        <a:lstStyle/>
        <a:p>
          <a:endParaRPr lang="en-US"/>
        </a:p>
      </dgm:t>
    </dgm:pt>
    <dgm:pt modelId="{4BF1E48A-8271-42A9-8974-DF30038A94C9}" type="sibTrans" cxnId="{FB2067AC-278D-4F1C-870F-ADF72B5F860D}">
      <dgm:prSet/>
      <dgm:spPr/>
      <dgm:t>
        <a:bodyPr/>
        <a:lstStyle/>
        <a:p>
          <a:endParaRPr lang="en-US"/>
        </a:p>
      </dgm:t>
    </dgm:pt>
    <dgm:pt modelId="{663D9353-D51C-49CD-8C61-2460FB1AF0C7}">
      <dgm:prSet custT="1"/>
      <dgm:spPr/>
      <dgm:t>
        <a:bodyPr/>
        <a:lstStyle/>
        <a:p>
          <a:r>
            <a:rPr lang="en-US" sz="2000" u="sng" dirty="0"/>
            <a:t>Conception</a:t>
          </a:r>
        </a:p>
      </dgm:t>
    </dgm:pt>
    <dgm:pt modelId="{F53F6851-5C3F-4AED-9E9E-A5893C9B5FE9}" type="parTrans" cxnId="{58E71CED-8580-4AF4-8BF0-4112482DA335}">
      <dgm:prSet/>
      <dgm:spPr/>
      <dgm:t>
        <a:bodyPr/>
        <a:lstStyle/>
        <a:p>
          <a:endParaRPr lang="en-US"/>
        </a:p>
      </dgm:t>
    </dgm:pt>
    <dgm:pt modelId="{9DE07D77-A998-4EAA-9318-3AAAD6C599DA}" type="sibTrans" cxnId="{58E71CED-8580-4AF4-8BF0-4112482DA335}">
      <dgm:prSet/>
      <dgm:spPr/>
      <dgm:t>
        <a:bodyPr/>
        <a:lstStyle/>
        <a:p>
          <a:endParaRPr lang="en-US"/>
        </a:p>
      </dgm:t>
    </dgm:pt>
    <dgm:pt modelId="{E3B64DF3-F5EA-401E-9A1C-A47F75207BFE}">
      <dgm:prSet/>
      <dgm:spPr/>
      <dgm:t>
        <a:bodyPr/>
        <a:lstStyle/>
        <a:p>
          <a:pPr>
            <a:defRPr b="1"/>
          </a:pPr>
          <a:r>
            <a:rPr lang="en-US" dirty="0"/>
            <a:t>Summer - Winter 2022</a:t>
          </a:r>
        </a:p>
      </dgm:t>
    </dgm:pt>
    <dgm:pt modelId="{FE853093-79BD-454B-A107-CE11036A54CC}" type="parTrans" cxnId="{C8BB739A-8DE1-458B-8D31-F86903313867}">
      <dgm:prSet/>
      <dgm:spPr/>
      <dgm:t>
        <a:bodyPr/>
        <a:lstStyle/>
        <a:p>
          <a:endParaRPr lang="en-US"/>
        </a:p>
      </dgm:t>
    </dgm:pt>
    <dgm:pt modelId="{0969793D-6498-42FA-AE34-AFC0820196F3}" type="sibTrans" cxnId="{C8BB739A-8DE1-458B-8D31-F86903313867}">
      <dgm:prSet/>
      <dgm:spPr/>
      <dgm:t>
        <a:bodyPr/>
        <a:lstStyle/>
        <a:p>
          <a:endParaRPr lang="en-US"/>
        </a:p>
      </dgm:t>
    </dgm:pt>
    <dgm:pt modelId="{4A1C17E3-8C8F-4F3B-B3C6-6594B3270E77}">
      <dgm:prSet custT="1"/>
      <dgm:spPr/>
      <dgm:t>
        <a:bodyPr/>
        <a:lstStyle/>
        <a:p>
          <a:r>
            <a:rPr lang="en-US" sz="1800" dirty="0"/>
            <a:t>Design and Development</a:t>
          </a:r>
        </a:p>
      </dgm:t>
    </dgm:pt>
    <dgm:pt modelId="{A439F289-AF78-41E3-A7D9-FDB1F98F2948}" type="parTrans" cxnId="{41A5044E-899F-4743-9A38-75D94F412AD2}">
      <dgm:prSet/>
      <dgm:spPr/>
      <dgm:t>
        <a:bodyPr/>
        <a:lstStyle/>
        <a:p>
          <a:endParaRPr lang="en-US"/>
        </a:p>
      </dgm:t>
    </dgm:pt>
    <dgm:pt modelId="{6954D41D-D3E6-4371-BC97-FDE7A56E8AF7}" type="sibTrans" cxnId="{41A5044E-899F-4743-9A38-75D94F412AD2}">
      <dgm:prSet/>
      <dgm:spPr/>
      <dgm:t>
        <a:bodyPr/>
        <a:lstStyle/>
        <a:p>
          <a:endParaRPr lang="en-US"/>
        </a:p>
      </dgm:t>
    </dgm:pt>
    <dgm:pt modelId="{CA444369-1661-42BA-A9EC-E5DFE4CB09FC}">
      <dgm:prSet/>
      <dgm:spPr/>
      <dgm:t>
        <a:bodyPr/>
        <a:lstStyle/>
        <a:p>
          <a:pPr>
            <a:defRPr b="1"/>
          </a:pPr>
          <a:r>
            <a:rPr lang="en-US"/>
            <a:t>Jan - Aug 2023</a:t>
          </a:r>
        </a:p>
      </dgm:t>
    </dgm:pt>
    <dgm:pt modelId="{6204EE64-3762-4F9C-A68B-271423EE7DFD}" type="parTrans" cxnId="{3413C4BD-9627-49EC-867F-1436F63691B1}">
      <dgm:prSet/>
      <dgm:spPr/>
      <dgm:t>
        <a:bodyPr/>
        <a:lstStyle/>
        <a:p>
          <a:endParaRPr lang="en-US"/>
        </a:p>
      </dgm:t>
    </dgm:pt>
    <dgm:pt modelId="{EFADB840-1AF3-429B-B2A2-D98F49B774E9}" type="sibTrans" cxnId="{3413C4BD-9627-49EC-867F-1436F63691B1}">
      <dgm:prSet/>
      <dgm:spPr/>
      <dgm:t>
        <a:bodyPr/>
        <a:lstStyle/>
        <a:p>
          <a:endParaRPr lang="en-US"/>
        </a:p>
      </dgm:t>
    </dgm:pt>
    <dgm:pt modelId="{729A00CF-373D-4E89-A9E9-1DD180A5F977}">
      <dgm:prSet custT="1"/>
      <dgm:spPr/>
      <dgm:t>
        <a:bodyPr/>
        <a:lstStyle/>
        <a:p>
          <a:r>
            <a:rPr lang="en-US" sz="2000" u="sng" dirty="0"/>
            <a:t>Pilot program</a:t>
          </a:r>
        </a:p>
      </dgm:t>
    </dgm:pt>
    <dgm:pt modelId="{383A2A19-9DAD-4C19-BE6B-18DE7951F48C}" type="parTrans" cxnId="{22064755-27C0-4CD6-B7CC-902B9837D67F}">
      <dgm:prSet/>
      <dgm:spPr/>
      <dgm:t>
        <a:bodyPr/>
        <a:lstStyle/>
        <a:p>
          <a:endParaRPr lang="en-US"/>
        </a:p>
      </dgm:t>
    </dgm:pt>
    <dgm:pt modelId="{D5D46E93-145C-4EE2-944D-679F719228EC}" type="sibTrans" cxnId="{22064755-27C0-4CD6-B7CC-902B9837D67F}">
      <dgm:prSet/>
      <dgm:spPr/>
      <dgm:t>
        <a:bodyPr/>
        <a:lstStyle/>
        <a:p>
          <a:endParaRPr lang="en-US"/>
        </a:p>
      </dgm:t>
    </dgm:pt>
    <dgm:pt modelId="{BBC79221-353A-4BA1-A890-98962EDEC376}">
      <dgm:prSet/>
      <dgm:spPr/>
      <dgm:t>
        <a:bodyPr/>
        <a:lstStyle/>
        <a:p>
          <a:pPr>
            <a:defRPr b="1"/>
          </a:pPr>
          <a:r>
            <a:rPr lang="en-US"/>
            <a:t>Sept 2023</a:t>
          </a:r>
        </a:p>
      </dgm:t>
    </dgm:pt>
    <dgm:pt modelId="{DDCC7D3F-0EFF-4D16-95AF-560E181FC35E}" type="parTrans" cxnId="{81C81EC7-74D6-4C5E-922D-C26423643B1F}">
      <dgm:prSet/>
      <dgm:spPr/>
      <dgm:t>
        <a:bodyPr/>
        <a:lstStyle/>
        <a:p>
          <a:endParaRPr lang="en-US"/>
        </a:p>
      </dgm:t>
    </dgm:pt>
    <dgm:pt modelId="{ACF79C0E-931D-48F1-B42F-7BA01DC983A6}" type="sibTrans" cxnId="{81C81EC7-74D6-4C5E-922D-C26423643B1F}">
      <dgm:prSet/>
      <dgm:spPr/>
      <dgm:t>
        <a:bodyPr/>
        <a:lstStyle/>
        <a:p>
          <a:endParaRPr lang="en-US"/>
        </a:p>
      </dgm:t>
    </dgm:pt>
    <dgm:pt modelId="{8DDEEA37-4705-4076-B7A1-B694EFE1C8CF}">
      <dgm:prSet custT="1"/>
      <dgm:spPr/>
      <dgm:t>
        <a:bodyPr/>
        <a:lstStyle/>
        <a:p>
          <a:r>
            <a:rPr lang="en-US" sz="1800" dirty="0"/>
            <a:t>First production deployment for UMB &amp; IHC</a:t>
          </a:r>
        </a:p>
      </dgm:t>
    </dgm:pt>
    <dgm:pt modelId="{47F93480-145E-4F04-9E84-7A09569C513F}" type="parTrans" cxnId="{31515377-E630-412A-BEE5-181046F0D533}">
      <dgm:prSet/>
      <dgm:spPr/>
      <dgm:t>
        <a:bodyPr/>
        <a:lstStyle/>
        <a:p>
          <a:endParaRPr lang="en-US"/>
        </a:p>
      </dgm:t>
    </dgm:pt>
    <dgm:pt modelId="{1608EDB0-EF14-46B7-9DD9-3B46A6CFDAAC}" type="sibTrans" cxnId="{31515377-E630-412A-BEE5-181046F0D533}">
      <dgm:prSet/>
      <dgm:spPr/>
      <dgm:t>
        <a:bodyPr/>
        <a:lstStyle/>
        <a:p>
          <a:endParaRPr lang="en-US"/>
        </a:p>
      </dgm:t>
    </dgm:pt>
    <dgm:pt modelId="{758A2C58-825B-4EB0-B235-DEE480C2F274}">
      <dgm:prSet custT="1"/>
      <dgm:spPr/>
      <dgm:t>
        <a:bodyPr/>
        <a:lstStyle/>
        <a:p>
          <a:r>
            <a:rPr lang="en-US" sz="1800" dirty="0"/>
            <a:t>Expanding and improving the SRE</a:t>
          </a:r>
        </a:p>
      </dgm:t>
    </dgm:pt>
    <dgm:pt modelId="{57E08796-14A0-413B-AC9C-0A9183B170DA}" type="parTrans" cxnId="{F13CC796-282A-4801-BFB8-57EAD9EDABA2}">
      <dgm:prSet/>
      <dgm:spPr/>
      <dgm:t>
        <a:bodyPr/>
        <a:lstStyle/>
        <a:p>
          <a:endParaRPr lang="en-US"/>
        </a:p>
      </dgm:t>
    </dgm:pt>
    <dgm:pt modelId="{76081E4D-A97F-404A-8898-DB57F3B8833E}" type="sibTrans" cxnId="{F13CC796-282A-4801-BFB8-57EAD9EDABA2}">
      <dgm:prSet/>
      <dgm:spPr/>
      <dgm:t>
        <a:bodyPr/>
        <a:lstStyle/>
        <a:p>
          <a:endParaRPr lang="en-US"/>
        </a:p>
      </dgm:t>
    </dgm:pt>
    <dgm:pt modelId="{B70049F5-596E-426A-8714-F99E98951C78}">
      <dgm:prSet custT="1"/>
      <dgm:spPr/>
      <dgm:t>
        <a:bodyPr/>
        <a:lstStyle/>
        <a:p>
          <a:r>
            <a:rPr lang="en-US" sz="1800" dirty="0"/>
            <a:t>Met with U-Pitt, Microsoft and other universities</a:t>
          </a:r>
        </a:p>
      </dgm:t>
    </dgm:pt>
    <dgm:pt modelId="{37CC718B-117B-4B33-90A9-E1F0AAE06571}" type="parTrans" cxnId="{DE3263C1-A871-4B54-8C0F-3E13A15F74E3}">
      <dgm:prSet/>
      <dgm:spPr/>
      <dgm:t>
        <a:bodyPr/>
        <a:lstStyle/>
        <a:p>
          <a:endParaRPr lang="en-US"/>
        </a:p>
      </dgm:t>
    </dgm:pt>
    <dgm:pt modelId="{A292FB71-A04E-469D-A65E-624BEEC6CD08}" type="sibTrans" cxnId="{DE3263C1-A871-4B54-8C0F-3E13A15F74E3}">
      <dgm:prSet/>
      <dgm:spPr/>
      <dgm:t>
        <a:bodyPr/>
        <a:lstStyle/>
        <a:p>
          <a:endParaRPr lang="en-US"/>
        </a:p>
      </dgm:t>
    </dgm:pt>
    <dgm:pt modelId="{02FCC4DE-1C57-41A3-BC09-A1D6A9F119A1}">
      <dgm:prSet/>
      <dgm:spPr/>
      <dgm:t>
        <a:bodyPr/>
        <a:lstStyle/>
        <a:p>
          <a:pPr>
            <a:defRPr b="1"/>
          </a:pPr>
          <a:r>
            <a:rPr lang="en-US"/>
            <a:t>Today and Beyond</a:t>
          </a:r>
        </a:p>
      </dgm:t>
    </dgm:pt>
    <dgm:pt modelId="{1521046B-5BF9-4A20-9499-25717865332C}" type="sibTrans" cxnId="{1B0FBE54-6124-448C-8669-6FA0D90489E7}">
      <dgm:prSet/>
      <dgm:spPr/>
      <dgm:t>
        <a:bodyPr/>
        <a:lstStyle/>
        <a:p>
          <a:endParaRPr lang="en-US"/>
        </a:p>
      </dgm:t>
    </dgm:pt>
    <dgm:pt modelId="{AA88F3DF-7C3C-4799-9B8E-9A5E60962577}" type="parTrans" cxnId="{1B0FBE54-6124-448C-8669-6FA0D90489E7}">
      <dgm:prSet/>
      <dgm:spPr/>
      <dgm:t>
        <a:bodyPr/>
        <a:lstStyle/>
        <a:p>
          <a:endParaRPr lang="en-US"/>
        </a:p>
      </dgm:t>
    </dgm:pt>
    <dgm:pt modelId="{4B703311-E77C-4D78-8D97-F58FE92185AA}">
      <dgm:prSet custT="1"/>
      <dgm:spPr/>
      <dgm:t>
        <a:bodyPr/>
        <a:lstStyle/>
        <a:p>
          <a:r>
            <a:rPr lang="en-US" sz="1800" dirty="0"/>
            <a:t>Participation from volunteer researchers</a:t>
          </a:r>
        </a:p>
      </dgm:t>
    </dgm:pt>
    <dgm:pt modelId="{538E10CF-3A07-4329-81A0-407C468C6A6D}" type="parTrans" cxnId="{C6C5A52A-26D4-4885-80D0-C9641EE11194}">
      <dgm:prSet/>
      <dgm:spPr/>
      <dgm:t>
        <a:bodyPr/>
        <a:lstStyle/>
        <a:p>
          <a:endParaRPr lang="en-US"/>
        </a:p>
      </dgm:t>
    </dgm:pt>
    <dgm:pt modelId="{E6FF5A7B-5535-4335-8CCE-86EECB54451B}" type="sibTrans" cxnId="{C6C5A52A-26D4-4885-80D0-C9641EE11194}">
      <dgm:prSet/>
      <dgm:spPr/>
      <dgm:t>
        <a:bodyPr/>
        <a:lstStyle/>
        <a:p>
          <a:endParaRPr lang="en-US"/>
        </a:p>
      </dgm:t>
    </dgm:pt>
    <dgm:pt modelId="{B5163431-3BCF-46DF-8638-9972CC520F4E}">
      <dgm:prSet custT="1"/>
      <dgm:spPr/>
      <dgm:t>
        <a:bodyPr/>
        <a:lstStyle/>
        <a:p>
          <a:r>
            <a:rPr lang="en-US" sz="2000" u="sng" dirty="0"/>
            <a:t>Creation</a:t>
          </a:r>
        </a:p>
      </dgm:t>
    </dgm:pt>
    <dgm:pt modelId="{7CE266CF-5C78-4EFF-BD75-D4C561DA1A16}" type="parTrans" cxnId="{E062EAF6-2983-48A4-B9F9-C650C3502D2E}">
      <dgm:prSet/>
      <dgm:spPr/>
      <dgm:t>
        <a:bodyPr/>
        <a:lstStyle/>
        <a:p>
          <a:endParaRPr lang="en-US"/>
        </a:p>
      </dgm:t>
    </dgm:pt>
    <dgm:pt modelId="{219E849A-DF37-4C6F-868D-D759B8D49B86}" type="sibTrans" cxnId="{E062EAF6-2983-48A4-B9F9-C650C3502D2E}">
      <dgm:prSet/>
      <dgm:spPr/>
      <dgm:t>
        <a:bodyPr/>
        <a:lstStyle/>
        <a:p>
          <a:endParaRPr lang="en-US"/>
        </a:p>
      </dgm:t>
    </dgm:pt>
    <dgm:pt modelId="{2392E3A0-64B9-4032-B4F6-A2CEB8AE6C3F}">
      <dgm:prSet custT="1"/>
      <dgm:spPr/>
      <dgm:t>
        <a:bodyPr/>
        <a:lstStyle/>
        <a:p>
          <a:r>
            <a:rPr lang="en-US" sz="2000" u="sng" dirty="0"/>
            <a:t>Go-live</a:t>
          </a:r>
        </a:p>
      </dgm:t>
    </dgm:pt>
    <dgm:pt modelId="{464BA600-4C45-45A6-B234-7CF6B4D34BE7}" type="parTrans" cxnId="{F88D29AE-02E8-4E3C-9C73-D0EBC0D9CF21}">
      <dgm:prSet/>
      <dgm:spPr/>
      <dgm:t>
        <a:bodyPr/>
        <a:lstStyle/>
        <a:p>
          <a:endParaRPr lang="en-US"/>
        </a:p>
      </dgm:t>
    </dgm:pt>
    <dgm:pt modelId="{C70DA579-245A-4D6E-9434-582131E57579}" type="sibTrans" cxnId="{F88D29AE-02E8-4E3C-9C73-D0EBC0D9CF21}">
      <dgm:prSet/>
      <dgm:spPr/>
      <dgm:t>
        <a:bodyPr/>
        <a:lstStyle/>
        <a:p>
          <a:endParaRPr lang="en-US"/>
        </a:p>
      </dgm:t>
    </dgm:pt>
    <dgm:pt modelId="{66E28991-34DE-4A89-A8F6-32F40C44710B}">
      <dgm:prSet custT="1"/>
      <dgm:spPr/>
      <dgm:t>
        <a:bodyPr/>
        <a:lstStyle/>
        <a:p>
          <a:r>
            <a:rPr lang="en-US" sz="2000" u="sng" dirty="0"/>
            <a:t>Enhancements</a:t>
          </a:r>
        </a:p>
      </dgm:t>
    </dgm:pt>
    <dgm:pt modelId="{4AF43BC1-1483-4512-9EC5-C4D6E64948BD}" type="parTrans" cxnId="{C7BD284A-47A3-4593-89ED-02CD7DF60361}">
      <dgm:prSet/>
      <dgm:spPr/>
      <dgm:t>
        <a:bodyPr/>
        <a:lstStyle/>
        <a:p>
          <a:endParaRPr lang="en-US"/>
        </a:p>
      </dgm:t>
    </dgm:pt>
    <dgm:pt modelId="{8C371A90-AB0B-41B4-944E-E97E2712EA4A}" type="sibTrans" cxnId="{C7BD284A-47A3-4593-89ED-02CD7DF60361}">
      <dgm:prSet/>
      <dgm:spPr/>
      <dgm:t>
        <a:bodyPr/>
        <a:lstStyle/>
        <a:p>
          <a:endParaRPr lang="en-US"/>
        </a:p>
      </dgm:t>
    </dgm:pt>
    <dgm:pt modelId="{52996ECA-6F50-434B-BA9D-722692C00B2A}" type="pres">
      <dgm:prSet presAssocID="{35995500-AB92-45C9-9487-EA75D4406D38}" presName="root" presStyleCnt="0">
        <dgm:presLayoutVars>
          <dgm:chMax/>
          <dgm:chPref/>
          <dgm:animLvl val="lvl"/>
        </dgm:presLayoutVars>
      </dgm:prSet>
      <dgm:spPr/>
    </dgm:pt>
    <dgm:pt modelId="{859042D2-08B1-4A00-B248-1721EF474A0E}" type="pres">
      <dgm:prSet presAssocID="{35995500-AB92-45C9-9487-EA75D4406D38}" presName="divider" presStyleLbl="fgAcc1" presStyleIdx="0" presStyleCnt="1" custLinFactNeighborX="2291" custLinFactNeighborY="52369"/>
      <dgm:spPr>
        <a:solidFill>
          <a:schemeClr val="accent2">
            <a:alpha val="90000"/>
            <a:tint val="40000"/>
            <a:hueOff val="0"/>
            <a:satOff val="0"/>
            <a:lumOff val="0"/>
            <a:alphaOff val="0"/>
          </a:schemeClr>
        </a:solidFill>
        <a:ln w="76200" cap="flat" cmpd="sng" algn="ctr">
          <a:solidFill>
            <a:schemeClr val="accent2">
              <a:hueOff val="0"/>
              <a:satOff val="0"/>
              <a:lumOff val="0"/>
              <a:alphaOff val="0"/>
            </a:schemeClr>
          </a:solidFill>
          <a:prstDash val="solid"/>
          <a:tailEnd type="triangle" w="lg" len="lg"/>
        </a:ln>
        <a:effectLst>
          <a:outerShdw blurRad="40000" dist="23000" dir="5400000" rotWithShape="0">
            <a:srgbClr val="000000">
              <a:alpha val="35000"/>
            </a:srgbClr>
          </a:outerShdw>
        </a:effectLst>
      </dgm:spPr>
    </dgm:pt>
    <dgm:pt modelId="{D3F965F4-40CA-4A24-ACE4-C05B8C08564C}" type="pres">
      <dgm:prSet presAssocID="{35995500-AB92-45C9-9487-EA75D4406D38}" presName="nodes" presStyleCnt="0">
        <dgm:presLayoutVars>
          <dgm:chMax/>
          <dgm:chPref/>
          <dgm:animLvl val="lvl"/>
        </dgm:presLayoutVars>
      </dgm:prSet>
      <dgm:spPr/>
    </dgm:pt>
    <dgm:pt modelId="{464B4592-ACC2-45BD-9D06-6865E28B5D40}" type="pres">
      <dgm:prSet presAssocID="{91C42BCF-ABF3-4271-A293-C745EF161878}" presName="composite" presStyleCnt="0"/>
      <dgm:spPr/>
    </dgm:pt>
    <dgm:pt modelId="{5838D449-1DAA-4F8A-8B83-BC78A62219EB}" type="pres">
      <dgm:prSet presAssocID="{91C42BCF-ABF3-4271-A293-C745EF161878}" presName="ConnectorPoint" presStyleLbl="lnNode1" presStyleIdx="0" presStyleCnt="5"/>
      <dgm:spPr>
        <a:gradFill rotWithShape="0">
          <a:gsLst>
            <a:gs pos="0">
              <a:schemeClr val="lt1">
                <a:tint val="100000"/>
                <a:shade val="100000"/>
                <a:satMod val="130000"/>
              </a:schemeClr>
            </a:gs>
            <a:gs pos="100000">
              <a:schemeClr val="l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5E1C1AED-D5F7-4A93-BB2F-B5BC506F8B88}" type="pres">
      <dgm:prSet presAssocID="{91C42BCF-ABF3-4271-A293-C745EF161878}" presName="DropPinPlaceHolder" presStyleCnt="0"/>
      <dgm:spPr/>
    </dgm:pt>
    <dgm:pt modelId="{B927FCA5-BB0A-447D-BB59-509A10AA15D3}" type="pres">
      <dgm:prSet presAssocID="{91C42BCF-ABF3-4271-A293-C745EF161878}" presName="DropPin" presStyleLbl="revTx" presStyleIdx="0" presStyleCnt="15"/>
      <dgm:spPr/>
    </dgm:pt>
    <dgm:pt modelId="{7E5AD8D2-0BCB-47A1-A937-E20354DBA4B3}" type="pres">
      <dgm:prSet presAssocID="{91C42BCF-ABF3-4271-A293-C745EF161878}" presName="Ellipse" presStyleLbl="node2" presStyleIdx="0" presStyleCnt="5"/>
      <dgm: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9E03AA8D-D313-4B37-9902-CEDCC17C61FF}" type="pres">
      <dgm:prSet presAssocID="{91C42BCF-ABF3-4271-A293-C745EF161878}" presName="L2TextContainer" presStyleLbl="revTx" presStyleIdx="1" presStyleCnt="15">
        <dgm:presLayoutVars>
          <dgm:bulletEnabled val="1"/>
        </dgm:presLayoutVars>
      </dgm:prSet>
      <dgm:spPr/>
    </dgm:pt>
    <dgm:pt modelId="{669E7641-E4F6-41CE-96F8-DA7D4F7A7902}" type="pres">
      <dgm:prSet presAssocID="{91C42BCF-ABF3-4271-A293-C745EF161878}" presName="L1TextContainer" presStyleLbl="revTx" presStyleIdx="2" presStyleCnt="15">
        <dgm:presLayoutVars>
          <dgm:chMax val="1"/>
          <dgm:chPref val="1"/>
          <dgm:bulletEnabled val="1"/>
        </dgm:presLayoutVars>
      </dgm:prSet>
      <dgm:spPr/>
    </dgm:pt>
    <dgm:pt modelId="{FA3CD76C-7C18-42A0-93BC-170B819505D7}" type="pres">
      <dgm:prSet presAssocID="{91C42BCF-ABF3-4271-A293-C745EF161878}" presName="ConnectLine" presStyleLbl="sibTrans1D1" presStyleIdx="0" presStyleCnt="5"/>
      <dgm:spPr/>
    </dgm:pt>
    <dgm:pt modelId="{FEA80766-360A-404C-982F-3B717AA24F25}" type="pres">
      <dgm:prSet presAssocID="{91C42BCF-ABF3-4271-A293-C745EF161878}" presName="EmptyPlaceHolder" presStyleCnt="0"/>
      <dgm:spPr/>
    </dgm:pt>
    <dgm:pt modelId="{FBBCC562-7628-4E6B-B61E-B1AA5E8CBAB1}" type="pres">
      <dgm:prSet presAssocID="{4BF1E48A-8271-42A9-8974-DF30038A94C9}" presName="spaceBetweenRectangles" presStyleCnt="0"/>
      <dgm:spPr/>
    </dgm:pt>
    <dgm:pt modelId="{6E1B8EDA-CE89-49E2-80CB-F55A92F71EE8}" type="pres">
      <dgm:prSet presAssocID="{E3B64DF3-F5EA-401E-9A1C-A47F75207BFE}" presName="composite" presStyleCnt="0"/>
      <dgm:spPr/>
    </dgm:pt>
    <dgm:pt modelId="{7AD569F8-4A83-4374-96FD-DD9F1E7F5408}" type="pres">
      <dgm:prSet presAssocID="{E3B64DF3-F5EA-401E-9A1C-A47F75207BFE}" presName="ConnectorPoint" presStyleLbl="lnNode1" presStyleIdx="1" presStyleCnt="5"/>
      <dgm:spPr>
        <a:gradFill rotWithShape="0">
          <a:gsLst>
            <a:gs pos="0">
              <a:schemeClr val="lt1">
                <a:tint val="100000"/>
                <a:shade val="100000"/>
                <a:satMod val="130000"/>
              </a:schemeClr>
            </a:gs>
            <a:gs pos="100000">
              <a:schemeClr val="l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3E1CB23C-731A-44E4-9960-B424B16D8630}" type="pres">
      <dgm:prSet presAssocID="{E3B64DF3-F5EA-401E-9A1C-A47F75207BFE}" presName="DropPinPlaceHolder" presStyleCnt="0"/>
      <dgm:spPr/>
    </dgm:pt>
    <dgm:pt modelId="{12F47F9C-1930-44AE-996C-ED9BBAC93B54}" type="pres">
      <dgm:prSet presAssocID="{E3B64DF3-F5EA-401E-9A1C-A47F75207BFE}" presName="DropPin" presStyleLbl="revTx" presStyleIdx="3" presStyleCnt="15"/>
      <dgm:spPr/>
    </dgm:pt>
    <dgm:pt modelId="{70D9A530-6F1A-4375-BDEE-63D7C52442E8}" type="pres">
      <dgm:prSet presAssocID="{E3B64DF3-F5EA-401E-9A1C-A47F75207BFE}" presName="Ellipse" presStyleLbl="node2" presStyleIdx="1" presStyleCnt="5"/>
      <dgm: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34F57F20-8A2A-4767-ACF6-7966D762E268}" type="pres">
      <dgm:prSet presAssocID="{E3B64DF3-F5EA-401E-9A1C-A47F75207BFE}" presName="L2TextContainer" presStyleLbl="revTx" presStyleIdx="4" presStyleCnt="15">
        <dgm:presLayoutVars>
          <dgm:bulletEnabled val="1"/>
        </dgm:presLayoutVars>
      </dgm:prSet>
      <dgm:spPr/>
    </dgm:pt>
    <dgm:pt modelId="{19111DD2-DC69-42E7-8D50-D86F83602617}" type="pres">
      <dgm:prSet presAssocID="{E3B64DF3-F5EA-401E-9A1C-A47F75207BFE}" presName="L1TextContainer" presStyleLbl="revTx" presStyleIdx="5" presStyleCnt="15">
        <dgm:presLayoutVars>
          <dgm:chMax val="1"/>
          <dgm:chPref val="1"/>
          <dgm:bulletEnabled val="1"/>
        </dgm:presLayoutVars>
      </dgm:prSet>
      <dgm:spPr/>
    </dgm:pt>
    <dgm:pt modelId="{AAE51EE3-6FFE-4E4B-85CA-2730C6689A34}" type="pres">
      <dgm:prSet presAssocID="{E3B64DF3-F5EA-401E-9A1C-A47F75207BFE}" presName="ConnectLine" presStyleLbl="sibTrans1D1" presStyleIdx="1" presStyleCnt="5"/>
      <dgm:spPr/>
    </dgm:pt>
    <dgm:pt modelId="{66EE5EB9-993E-44AD-84DB-C449404CFBF8}" type="pres">
      <dgm:prSet presAssocID="{E3B64DF3-F5EA-401E-9A1C-A47F75207BFE}" presName="EmptyPlaceHolder" presStyleCnt="0"/>
      <dgm:spPr/>
    </dgm:pt>
    <dgm:pt modelId="{1789286D-AE24-4B6A-96A2-A6F0E1EB374E}" type="pres">
      <dgm:prSet presAssocID="{0969793D-6498-42FA-AE34-AFC0820196F3}" presName="spaceBetweenRectangles" presStyleCnt="0"/>
      <dgm:spPr/>
    </dgm:pt>
    <dgm:pt modelId="{C9FD4A60-C3B6-4DCA-9913-F569099561DD}" type="pres">
      <dgm:prSet presAssocID="{CA444369-1661-42BA-A9EC-E5DFE4CB09FC}" presName="composite" presStyleCnt="0"/>
      <dgm:spPr/>
    </dgm:pt>
    <dgm:pt modelId="{E669D386-C301-4D07-A8F1-47B719F05FBB}" type="pres">
      <dgm:prSet presAssocID="{CA444369-1661-42BA-A9EC-E5DFE4CB09FC}" presName="ConnectorPoint" presStyleLbl="lnNode1" presStyleIdx="2" presStyleCnt="5"/>
      <dgm:spPr>
        <a:gradFill rotWithShape="0">
          <a:gsLst>
            <a:gs pos="0">
              <a:schemeClr val="lt1">
                <a:tint val="100000"/>
                <a:shade val="100000"/>
                <a:satMod val="130000"/>
              </a:schemeClr>
            </a:gs>
            <a:gs pos="100000">
              <a:schemeClr val="l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0D7EF01D-247C-4014-B027-90868378783C}" type="pres">
      <dgm:prSet presAssocID="{CA444369-1661-42BA-A9EC-E5DFE4CB09FC}" presName="DropPinPlaceHolder" presStyleCnt="0"/>
      <dgm:spPr/>
    </dgm:pt>
    <dgm:pt modelId="{CD670A75-030D-430C-8DAD-1038192F7017}" type="pres">
      <dgm:prSet presAssocID="{CA444369-1661-42BA-A9EC-E5DFE4CB09FC}" presName="DropPin" presStyleLbl="revTx" presStyleIdx="6" presStyleCnt="15"/>
      <dgm:spPr/>
    </dgm:pt>
    <dgm:pt modelId="{00EF67B0-25B4-4755-9CB8-3FD727BAE55D}" type="pres">
      <dgm:prSet presAssocID="{CA444369-1661-42BA-A9EC-E5DFE4CB09FC}" presName="Ellipse" presStyleLbl="node2" presStyleIdx="2" presStyleCnt="5"/>
      <dgm: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D460F019-B0FA-4451-AFD7-D5436B583030}" type="pres">
      <dgm:prSet presAssocID="{CA444369-1661-42BA-A9EC-E5DFE4CB09FC}" presName="L2TextContainer" presStyleLbl="revTx" presStyleIdx="7" presStyleCnt="15">
        <dgm:presLayoutVars>
          <dgm:bulletEnabled val="1"/>
        </dgm:presLayoutVars>
      </dgm:prSet>
      <dgm:spPr/>
    </dgm:pt>
    <dgm:pt modelId="{CAC5A570-77BE-43C8-8879-D4188FF5F2EE}" type="pres">
      <dgm:prSet presAssocID="{CA444369-1661-42BA-A9EC-E5DFE4CB09FC}" presName="L1TextContainer" presStyleLbl="revTx" presStyleIdx="8" presStyleCnt="15">
        <dgm:presLayoutVars>
          <dgm:chMax val="1"/>
          <dgm:chPref val="1"/>
          <dgm:bulletEnabled val="1"/>
        </dgm:presLayoutVars>
      </dgm:prSet>
      <dgm:spPr/>
    </dgm:pt>
    <dgm:pt modelId="{0CFD951C-490C-4DFC-9104-5FDFAE77C0A1}" type="pres">
      <dgm:prSet presAssocID="{CA444369-1661-42BA-A9EC-E5DFE4CB09FC}" presName="ConnectLine" presStyleLbl="sibTrans1D1" presStyleIdx="2" presStyleCnt="5"/>
      <dgm:spPr/>
    </dgm:pt>
    <dgm:pt modelId="{82E6F8E3-354C-4FD4-93C5-7CE689CA445C}" type="pres">
      <dgm:prSet presAssocID="{CA444369-1661-42BA-A9EC-E5DFE4CB09FC}" presName="EmptyPlaceHolder" presStyleCnt="0"/>
      <dgm:spPr/>
    </dgm:pt>
    <dgm:pt modelId="{59CE1640-81D9-4885-A3DD-A3F75D6AE01E}" type="pres">
      <dgm:prSet presAssocID="{EFADB840-1AF3-429B-B2A2-D98F49B774E9}" presName="spaceBetweenRectangles" presStyleCnt="0"/>
      <dgm:spPr/>
    </dgm:pt>
    <dgm:pt modelId="{8398816A-6B22-49E9-A19F-2F393C21FE14}" type="pres">
      <dgm:prSet presAssocID="{BBC79221-353A-4BA1-A890-98962EDEC376}" presName="composite" presStyleCnt="0"/>
      <dgm:spPr/>
    </dgm:pt>
    <dgm:pt modelId="{470087FE-0268-4F30-8573-70EF03E3A235}" type="pres">
      <dgm:prSet presAssocID="{BBC79221-353A-4BA1-A890-98962EDEC376}" presName="ConnectorPoint" presStyleLbl="lnNode1" presStyleIdx="3" presStyleCnt="5"/>
      <dgm:spPr>
        <a:gradFill rotWithShape="0">
          <a:gsLst>
            <a:gs pos="0">
              <a:schemeClr val="lt1">
                <a:tint val="100000"/>
                <a:shade val="100000"/>
                <a:satMod val="130000"/>
              </a:schemeClr>
            </a:gs>
            <a:gs pos="100000">
              <a:schemeClr val="l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6E9303BA-EC63-419C-917D-0E4EC325D488}" type="pres">
      <dgm:prSet presAssocID="{BBC79221-353A-4BA1-A890-98962EDEC376}" presName="DropPinPlaceHolder" presStyleCnt="0"/>
      <dgm:spPr/>
    </dgm:pt>
    <dgm:pt modelId="{8F45A081-15BB-47F2-ACE2-3950C9D1B21B}" type="pres">
      <dgm:prSet presAssocID="{BBC79221-353A-4BA1-A890-98962EDEC376}" presName="DropPin" presStyleLbl="revTx" presStyleIdx="9" presStyleCnt="15"/>
      <dgm:spPr/>
    </dgm:pt>
    <dgm:pt modelId="{AC6A4DD6-8EB4-4D9A-84DE-DF15494FEE62}" type="pres">
      <dgm:prSet presAssocID="{BBC79221-353A-4BA1-A890-98962EDEC376}" presName="Ellipse" presStyleLbl="node2" presStyleIdx="3" presStyleCnt="5"/>
      <dgm: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EC677882-EE9B-4833-BB65-6EE8A22E7438}" type="pres">
      <dgm:prSet presAssocID="{BBC79221-353A-4BA1-A890-98962EDEC376}" presName="L2TextContainer" presStyleLbl="revTx" presStyleIdx="10" presStyleCnt="15">
        <dgm:presLayoutVars>
          <dgm:bulletEnabled val="1"/>
        </dgm:presLayoutVars>
      </dgm:prSet>
      <dgm:spPr/>
    </dgm:pt>
    <dgm:pt modelId="{A6C580F0-D0C8-4435-8021-E3FEFA8484EF}" type="pres">
      <dgm:prSet presAssocID="{BBC79221-353A-4BA1-A890-98962EDEC376}" presName="L1TextContainer" presStyleLbl="revTx" presStyleIdx="11" presStyleCnt="15">
        <dgm:presLayoutVars>
          <dgm:chMax val="1"/>
          <dgm:chPref val="1"/>
          <dgm:bulletEnabled val="1"/>
        </dgm:presLayoutVars>
      </dgm:prSet>
      <dgm:spPr/>
    </dgm:pt>
    <dgm:pt modelId="{47404EBD-D1CC-4D0F-9F09-D5C7247F679B}" type="pres">
      <dgm:prSet presAssocID="{BBC79221-353A-4BA1-A890-98962EDEC376}" presName="ConnectLine" presStyleLbl="sibTrans1D1" presStyleIdx="3" presStyleCnt="5"/>
      <dgm:spPr/>
    </dgm:pt>
    <dgm:pt modelId="{D1B1581A-F0AF-4686-8071-151BB6CA124D}" type="pres">
      <dgm:prSet presAssocID="{BBC79221-353A-4BA1-A890-98962EDEC376}" presName="EmptyPlaceHolder" presStyleCnt="0"/>
      <dgm:spPr/>
    </dgm:pt>
    <dgm:pt modelId="{53C0B141-96CF-41F4-8C7F-FA74128D2A6D}" type="pres">
      <dgm:prSet presAssocID="{ACF79C0E-931D-48F1-B42F-7BA01DC983A6}" presName="spaceBetweenRectangles" presStyleCnt="0"/>
      <dgm:spPr/>
    </dgm:pt>
    <dgm:pt modelId="{1F9AA39A-9570-4AF4-8155-506A0B3F98E1}" type="pres">
      <dgm:prSet presAssocID="{02FCC4DE-1C57-41A3-BC09-A1D6A9F119A1}" presName="composite" presStyleCnt="0"/>
      <dgm:spPr/>
    </dgm:pt>
    <dgm:pt modelId="{4E3B78D2-8D0F-4C64-A928-DA6EDB07B59B}" type="pres">
      <dgm:prSet presAssocID="{02FCC4DE-1C57-41A3-BC09-A1D6A9F119A1}" presName="ConnectorPoint" presStyleLbl="lnNode1" presStyleIdx="4" presStyleCnt="5"/>
      <dgm:spPr>
        <a:gradFill rotWithShape="0">
          <a:gsLst>
            <a:gs pos="0">
              <a:schemeClr val="lt1">
                <a:tint val="100000"/>
                <a:shade val="100000"/>
                <a:satMod val="130000"/>
              </a:schemeClr>
            </a:gs>
            <a:gs pos="100000">
              <a:schemeClr val="l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6D323D39-2067-41CA-974F-B9CA8279A791}" type="pres">
      <dgm:prSet presAssocID="{02FCC4DE-1C57-41A3-BC09-A1D6A9F119A1}" presName="DropPinPlaceHolder" presStyleCnt="0"/>
      <dgm:spPr/>
    </dgm:pt>
    <dgm:pt modelId="{0C9784F7-723B-4E96-88FE-134C85D1F87A}" type="pres">
      <dgm:prSet presAssocID="{02FCC4DE-1C57-41A3-BC09-A1D6A9F119A1}" presName="DropPin" presStyleLbl="revTx" presStyleIdx="12" presStyleCnt="15"/>
      <dgm:spPr/>
    </dgm:pt>
    <dgm:pt modelId="{1BF59368-F3B8-4DF4-9E46-E2E2C090DD7E}" type="pres">
      <dgm:prSet presAssocID="{02FCC4DE-1C57-41A3-BC09-A1D6A9F119A1}" presName="Ellipse" presStyleLbl="node2" presStyleIdx="4" presStyleCnt="5"/>
      <dgm: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56DC0318-64CD-4F01-A894-48DADEA6F209}" type="pres">
      <dgm:prSet presAssocID="{02FCC4DE-1C57-41A3-BC09-A1D6A9F119A1}" presName="L2TextContainer" presStyleLbl="revTx" presStyleIdx="13" presStyleCnt="15">
        <dgm:presLayoutVars>
          <dgm:bulletEnabled val="1"/>
        </dgm:presLayoutVars>
      </dgm:prSet>
      <dgm:spPr/>
    </dgm:pt>
    <dgm:pt modelId="{0DF4E8F5-90B9-474B-AB08-324924609590}" type="pres">
      <dgm:prSet presAssocID="{02FCC4DE-1C57-41A3-BC09-A1D6A9F119A1}" presName="L1TextContainer" presStyleLbl="revTx" presStyleIdx="14" presStyleCnt="15">
        <dgm:presLayoutVars>
          <dgm:chMax val="1"/>
          <dgm:chPref val="1"/>
          <dgm:bulletEnabled val="1"/>
        </dgm:presLayoutVars>
      </dgm:prSet>
      <dgm:spPr/>
    </dgm:pt>
    <dgm:pt modelId="{C8DFDC07-5E99-4D7A-AC51-8F6310EEE974}" type="pres">
      <dgm:prSet presAssocID="{02FCC4DE-1C57-41A3-BC09-A1D6A9F119A1}" presName="ConnectLine" presStyleLbl="sibTrans1D1" presStyleIdx="4" presStyleCnt="5"/>
      <dgm:spPr/>
    </dgm:pt>
    <dgm:pt modelId="{B94F1A92-4C80-4604-A9A2-99865D897B7D}" type="pres">
      <dgm:prSet presAssocID="{02FCC4DE-1C57-41A3-BC09-A1D6A9F119A1}" presName="EmptyPlaceHolder" presStyleCnt="0"/>
      <dgm:spPr/>
    </dgm:pt>
  </dgm:ptLst>
  <dgm:cxnLst>
    <dgm:cxn modelId="{92829803-6AC2-4C57-814A-38F49ACE28EB}" type="presOf" srcId="{66E28991-34DE-4A89-A8F6-32F40C44710B}" destId="{56DC0318-64CD-4F01-A894-48DADEA6F209}" srcOrd="0" destOrd="0" presId="urn:microsoft.com/office/officeart/2024/3/layout/BulletTimelineDefaultVariant"/>
    <dgm:cxn modelId="{C6C5A52A-26D4-4885-80D0-C9641EE11194}" srcId="{729A00CF-373D-4E89-A9E9-1DD180A5F977}" destId="{4B703311-E77C-4D78-8D97-F58FE92185AA}" srcOrd="0" destOrd="0" parTransId="{538E10CF-3A07-4329-81A0-407C468C6A6D}" sibTransId="{E6FF5A7B-5535-4335-8CCE-86EECB54451B}"/>
    <dgm:cxn modelId="{A8A8BB3F-FE16-4FD8-B569-77A8B31E7290}" type="presOf" srcId="{758A2C58-825B-4EB0-B235-DEE480C2F274}" destId="{56DC0318-64CD-4F01-A894-48DADEA6F209}" srcOrd="0" destOrd="1" presId="urn:microsoft.com/office/officeart/2024/3/layout/BulletTimelineDefaultVariant"/>
    <dgm:cxn modelId="{BA12F148-7A3B-4871-8232-E3F235F9EDF2}" type="presOf" srcId="{B70049F5-596E-426A-8714-F99E98951C78}" destId="{9E03AA8D-D313-4B37-9902-CEDCC17C61FF}" srcOrd="0" destOrd="1" presId="urn:microsoft.com/office/officeart/2024/3/layout/BulletTimelineDefaultVariant"/>
    <dgm:cxn modelId="{63910149-C223-4396-8BB8-7DA951AD3596}" type="presOf" srcId="{2392E3A0-64B9-4032-B4F6-A2CEB8AE6C3F}" destId="{EC677882-EE9B-4833-BB65-6EE8A22E7438}" srcOrd="0" destOrd="0" presId="urn:microsoft.com/office/officeart/2024/3/layout/BulletTimelineDefaultVariant"/>
    <dgm:cxn modelId="{C7BD284A-47A3-4593-89ED-02CD7DF60361}" srcId="{02FCC4DE-1C57-41A3-BC09-A1D6A9F119A1}" destId="{66E28991-34DE-4A89-A8F6-32F40C44710B}" srcOrd="0" destOrd="0" parTransId="{4AF43BC1-1483-4512-9EC5-C4D6E64948BD}" sibTransId="{8C371A90-AB0B-41B4-944E-E97E2712EA4A}"/>
    <dgm:cxn modelId="{41A5044E-899F-4743-9A38-75D94F412AD2}" srcId="{B5163431-3BCF-46DF-8638-9972CC520F4E}" destId="{4A1C17E3-8C8F-4F3B-B3C6-6594B3270E77}" srcOrd="0" destOrd="0" parTransId="{A439F289-AF78-41E3-A7D9-FDB1F98F2948}" sibTransId="{6954D41D-D3E6-4371-BC97-FDE7A56E8AF7}"/>
    <dgm:cxn modelId="{1B0FBE54-6124-448C-8669-6FA0D90489E7}" srcId="{35995500-AB92-45C9-9487-EA75D4406D38}" destId="{02FCC4DE-1C57-41A3-BC09-A1D6A9F119A1}" srcOrd="4" destOrd="0" parTransId="{AA88F3DF-7C3C-4799-9B8E-9A5E60962577}" sibTransId="{1521046B-5BF9-4A20-9499-25717865332C}"/>
    <dgm:cxn modelId="{22064755-27C0-4CD6-B7CC-902B9837D67F}" srcId="{CA444369-1661-42BA-A9EC-E5DFE4CB09FC}" destId="{729A00CF-373D-4E89-A9E9-1DD180A5F977}" srcOrd="0" destOrd="0" parTransId="{383A2A19-9DAD-4C19-BE6B-18DE7951F48C}" sibTransId="{D5D46E93-145C-4EE2-944D-679F719228EC}"/>
    <dgm:cxn modelId="{31515377-E630-412A-BEE5-181046F0D533}" srcId="{2392E3A0-64B9-4032-B4F6-A2CEB8AE6C3F}" destId="{8DDEEA37-4705-4076-B7A1-B694EFE1C8CF}" srcOrd="0" destOrd="0" parTransId="{47F93480-145E-4F04-9E84-7A09569C513F}" sibTransId="{1608EDB0-EF14-46B7-9DD9-3B46A6CFDAAC}"/>
    <dgm:cxn modelId="{DB23E085-D0B5-4215-BE6A-839252B092B7}" type="presOf" srcId="{4B703311-E77C-4D78-8D97-F58FE92185AA}" destId="{D460F019-B0FA-4451-AFD7-D5436B583030}" srcOrd="0" destOrd="1" presId="urn:microsoft.com/office/officeart/2024/3/layout/BulletTimelineDefaultVariant"/>
    <dgm:cxn modelId="{755A138D-67A1-4F09-A403-7E29F4B33B75}" type="presOf" srcId="{8DDEEA37-4705-4076-B7A1-B694EFE1C8CF}" destId="{EC677882-EE9B-4833-BB65-6EE8A22E7438}" srcOrd="0" destOrd="1" presId="urn:microsoft.com/office/officeart/2024/3/layout/BulletTimelineDefaultVariant"/>
    <dgm:cxn modelId="{BBA8FF8F-27ED-4742-8558-608F81E43CF6}" type="presOf" srcId="{663D9353-D51C-49CD-8C61-2460FB1AF0C7}" destId="{9E03AA8D-D313-4B37-9902-CEDCC17C61FF}" srcOrd="0" destOrd="0" presId="urn:microsoft.com/office/officeart/2024/3/layout/BulletTimelineDefaultVariant"/>
    <dgm:cxn modelId="{F13CC796-282A-4801-BFB8-57EAD9EDABA2}" srcId="{66E28991-34DE-4A89-A8F6-32F40C44710B}" destId="{758A2C58-825B-4EB0-B235-DEE480C2F274}" srcOrd="0" destOrd="0" parTransId="{57E08796-14A0-413B-AC9C-0A9183B170DA}" sibTransId="{76081E4D-A97F-404A-8898-DB57F3B8833E}"/>
    <dgm:cxn modelId="{C8BB739A-8DE1-458B-8D31-F86903313867}" srcId="{35995500-AB92-45C9-9487-EA75D4406D38}" destId="{E3B64DF3-F5EA-401E-9A1C-A47F75207BFE}" srcOrd="1" destOrd="0" parTransId="{FE853093-79BD-454B-A107-CE11036A54CC}" sibTransId="{0969793D-6498-42FA-AE34-AFC0820196F3}"/>
    <dgm:cxn modelId="{BA14739C-AC41-49A4-8A84-521EBACD6527}" type="presOf" srcId="{B5163431-3BCF-46DF-8638-9972CC520F4E}" destId="{34F57F20-8A2A-4767-ACF6-7966D762E268}" srcOrd="0" destOrd="0" presId="urn:microsoft.com/office/officeart/2024/3/layout/BulletTimelineDefaultVariant"/>
    <dgm:cxn modelId="{1374AEA3-9DCC-4DB1-A040-BC01063779DA}" type="presOf" srcId="{4A1C17E3-8C8F-4F3B-B3C6-6594B3270E77}" destId="{34F57F20-8A2A-4767-ACF6-7966D762E268}" srcOrd="0" destOrd="1" presId="urn:microsoft.com/office/officeart/2024/3/layout/BulletTimelineDefaultVariant"/>
    <dgm:cxn modelId="{FB2067AC-278D-4F1C-870F-ADF72B5F860D}" srcId="{35995500-AB92-45C9-9487-EA75D4406D38}" destId="{91C42BCF-ABF3-4271-A293-C745EF161878}" srcOrd="0" destOrd="0" parTransId="{64FEF579-CC76-46DD-B6DB-799AA5CDA411}" sibTransId="{4BF1E48A-8271-42A9-8974-DF30038A94C9}"/>
    <dgm:cxn modelId="{F88D29AE-02E8-4E3C-9C73-D0EBC0D9CF21}" srcId="{BBC79221-353A-4BA1-A890-98962EDEC376}" destId="{2392E3A0-64B9-4032-B4F6-A2CEB8AE6C3F}" srcOrd="0" destOrd="0" parTransId="{464BA600-4C45-45A6-B234-7CF6B4D34BE7}" sibTransId="{C70DA579-245A-4D6E-9434-582131E57579}"/>
    <dgm:cxn modelId="{C88887B5-C5E0-4363-ACC3-50F031F22C17}" type="presOf" srcId="{91C42BCF-ABF3-4271-A293-C745EF161878}" destId="{669E7641-E4F6-41CE-96F8-DA7D4F7A7902}" srcOrd="0" destOrd="0" presId="urn:microsoft.com/office/officeart/2024/3/layout/BulletTimelineDefaultVariant"/>
    <dgm:cxn modelId="{56C38DB5-C3BA-41F2-B4C0-1F147BC7B38A}" type="presOf" srcId="{CA444369-1661-42BA-A9EC-E5DFE4CB09FC}" destId="{CAC5A570-77BE-43C8-8879-D4188FF5F2EE}" srcOrd="0" destOrd="0" presId="urn:microsoft.com/office/officeart/2024/3/layout/BulletTimelineDefaultVariant"/>
    <dgm:cxn modelId="{3413C4BD-9627-49EC-867F-1436F63691B1}" srcId="{35995500-AB92-45C9-9487-EA75D4406D38}" destId="{CA444369-1661-42BA-A9EC-E5DFE4CB09FC}" srcOrd="2" destOrd="0" parTransId="{6204EE64-3762-4F9C-A68B-271423EE7DFD}" sibTransId="{EFADB840-1AF3-429B-B2A2-D98F49B774E9}"/>
    <dgm:cxn modelId="{DE3263C1-A871-4B54-8C0F-3E13A15F74E3}" srcId="{663D9353-D51C-49CD-8C61-2460FB1AF0C7}" destId="{B70049F5-596E-426A-8714-F99E98951C78}" srcOrd="0" destOrd="0" parTransId="{37CC718B-117B-4B33-90A9-E1F0AAE06571}" sibTransId="{A292FB71-A04E-469D-A65E-624BEEC6CD08}"/>
    <dgm:cxn modelId="{81C81EC7-74D6-4C5E-922D-C26423643B1F}" srcId="{35995500-AB92-45C9-9487-EA75D4406D38}" destId="{BBC79221-353A-4BA1-A890-98962EDEC376}" srcOrd="3" destOrd="0" parTransId="{DDCC7D3F-0EFF-4D16-95AF-560E181FC35E}" sibTransId="{ACF79C0E-931D-48F1-B42F-7BA01DC983A6}"/>
    <dgm:cxn modelId="{740916D6-B66C-4631-B0B8-9EC276B879EB}" type="presOf" srcId="{02FCC4DE-1C57-41A3-BC09-A1D6A9F119A1}" destId="{0DF4E8F5-90B9-474B-AB08-324924609590}" srcOrd="0" destOrd="0" presId="urn:microsoft.com/office/officeart/2024/3/layout/BulletTimelineDefaultVariant"/>
    <dgm:cxn modelId="{A6D86DE9-87B9-4BCB-BAA4-06FF4E3EE67F}" type="presOf" srcId="{E3B64DF3-F5EA-401E-9A1C-A47F75207BFE}" destId="{19111DD2-DC69-42E7-8D50-D86F83602617}" srcOrd="0" destOrd="0" presId="urn:microsoft.com/office/officeart/2024/3/layout/BulletTimelineDefaultVariant"/>
    <dgm:cxn modelId="{58E71CED-8580-4AF4-8BF0-4112482DA335}" srcId="{91C42BCF-ABF3-4271-A293-C745EF161878}" destId="{663D9353-D51C-49CD-8C61-2460FB1AF0C7}" srcOrd="0" destOrd="0" parTransId="{F53F6851-5C3F-4AED-9E9E-A5893C9B5FE9}" sibTransId="{9DE07D77-A998-4EAA-9318-3AAAD6C599DA}"/>
    <dgm:cxn modelId="{8E8F81F1-6461-451E-83CC-BA7BA4E16D24}" type="presOf" srcId="{35995500-AB92-45C9-9487-EA75D4406D38}" destId="{52996ECA-6F50-434B-BA9D-722692C00B2A}" srcOrd="0" destOrd="0" presId="urn:microsoft.com/office/officeart/2024/3/layout/BulletTimelineDefaultVariant"/>
    <dgm:cxn modelId="{425563F6-C30E-4D78-A364-8DCC200C5080}" type="presOf" srcId="{BBC79221-353A-4BA1-A890-98962EDEC376}" destId="{A6C580F0-D0C8-4435-8021-E3FEFA8484EF}" srcOrd="0" destOrd="0" presId="urn:microsoft.com/office/officeart/2024/3/layout/BulletTimelineDefaultVariant"/>
    <dgm:cxn modelId="{E062EAF6-2983-48A4-B9F9-C650C3502D2E}" srcId="{E3B64DF3-F5EA-401E-9A1C-A47F75207BFE}" destId="{B5163431-3BCF-46DF-8638-9972CC520F4E}" srcOrd="0" destOrd="0" parTransId="{7CE266CF-5C78-4EFF-BD75-D4C561DA1A16}" sibTransId="{219E849A-DF37-4C6F-868D-D759B8D49B86}"/>
    <dgm:cxn modelId="{5D9D85FD-D387-4628-B18B-D5522DF2DCA5}" type="presOf" srcId="{729A00CF-373D-4E89-A9E9-1DD180A5F977}" destId="{D460F019-B0FA-4451-AFD7-D5436B583030}" srcOrd="0" destOrd="0" presId="urn:microsoft.com/office/officeart/2024/3/layout/BulletTimelineDefaultVariant"/>
    <dgm:cxn modelId="{2B126114-152E-4F8B-B3C0-02EEA2301D76}" type="presParOf" srcId="{52996ECA-6F50-434B-BA9D-722692C00B2A}" destId="{859042D2-08B1-4A00-B248-1721EF474A0E}" srcOrd="0" destOrd="0" presId="urn:microsoft.com/office/officeart/2024/3/layout/BulletTimelineDefaultVariant"/>
    <dgm:cxn modelId="{F2AF59CF-93ED-4AE7-9B7B-F65C31EE616D}" type="presParOf" srcId="{52996ECA-6F50-434B-BA9D-722692C00B2A}" destId="{D3F965F4-40CA-4A24-ACE4-C05B8C08564C}" srcOrd="1" destOrd="0" presId="urn:microsoft.com/office/officeart/2024/3/layout/BulletTimelineDefaultVariant"/>
    <dgm:cxn modelId="{7D0A0201-BC24-4A4B-A73F-950AFD62B8CA}" type="presParOf" srcId="{D3F965F4-40CA-4A24-ACE4-C05B8C08564C}" destId="{464B4592-ACC2-45BD-9D06-6865E28B5D40}" srcOrd="0" destOrd="0" presId="urn:microsoft.com/office/officeart/2024/3/layout/BulletTimelineDefaultVariant"/>
    <dgm:cxn modelId="{D2411916-235F-4B78-8C51-2D191D61C795}" type="presParOf" srcId="{464B4592-ACC2-45BD-9D06-6865E28B5D40}" destId="{5838D449-1DAA-4F8A-8B83-BC78A62219EB}" srcOrd="0" destOrd="0" presId="urn:microsoft.com/office/officeart/2024/3/layout/BulletTimelineDefaultVariant"/>
    <dgm:cxn modelId="{C2156352-444F-48C4-AB0F-62BB8F054F11}" type="presParOf" srcId="{464B4592-ACC2-45BD-9D06-6865E28B5D40}" destId="{5E1C1AED-D5F7-4A93-BB2F-B5BC506F8B88}" srcOrd="1" destOrd="0" presId="urn:microsoft.com/office/officeart/2024/3/layout/BulletTimelineDefaultVariant"/>
    <dgm:cxn modelId="{E0373701-D504-4E32-8552-65EB6C9646D9}" type="presParOf" srcId="{5E1C1AED-D5F7-4A93-BB2F-B5BC506F8B88}" destId="{B927FCA5-BB0A-447D-BB59-509A10AA15D3}" srcOrd="0" destOrd="0" presId="urn:microsoft.com/office/officeart/2024/3/layout/BulletTimelineDefaultVariant"/>
    <dgm:cxn modelId="{18CAA802-DD87-4FF0-B1C2-5A9AB08337C8}" type="presParOf" srcId="{5E1C1AED-D5F7-4A93-BB2F-B5BC506F8B88}" destId="{7E5AD8D2-0BCB-47A1-A937-E20354DBA4B3}" srcOrd="1" destOrd="0" presId="urn:microsoft.com/office/officeart/2024/3/layout/BulletTimelineDefaultVariant"/>
    <dgm:cxn modelId="{66845D61-FD75-4483-BBF6-57CD0156218D}" type="presParOf" srcId="{464B4592-ACC2-45BD-9D06-6865E28B5D40}" destId="{9E03AA8D-D313-4B37-9902-CEDCC17C61FF}" srcOrd="2" destOrd="0" presId="urn:microsoft.com/office/officeart/2024/3/layout/BulletTimelineDefaultVariant"/>
    <dgm:cxn modelId="{BEE1B0E3-ACB7-4F56-8991-F5238C5A66A0}" type="presParOf" srcId="{464B4592-ACC2-45BD-9D06-6865E28B5D40}" destId="{669E7641-E4F6-41CE-96F8-DA7D4F7A7902}" srcOrd="3" destOrd="0" presId="urn:microsoft.com/office/officeart/2024/3/layout/BulletTimelineDefaultVariant"/>
    <dgm:cxn modelId="{37A275B2-CE2C-4045-BA9E-860B1FAAE7C4}" type="presParOf" srcId="{464B4592-ACC2-45BD-9D06-6865E28B5D40}" destId="{FA3CD76C-7C18-42A0-93BC-170B819505D7}" srcOrd="4" destOrd="0" presId="urn:microsoft.com/office/officeart/2024/3/layout/BulletTimelineDefaultVariant"/>
    <dgm:cxn modelId="{EEF059B4-3B1C-430B-8FE5-CA47B226F91B}" type="presParOf" srcId="{464B4592-ACC2-45BD-9D06-6865E28B5D40}" destId="{FEA80766-360A-404C-982F-3B717AA24F25}" srcOrd="5" destOrd="0" presId="urn:microsoft.com/office/officeart/2024/3/layout/BulletTimelineDefaultVariant"/>
    <dgm:cxn modelId="{CB4A70F4-FB57-48FF-979E-3D763692CEA9}" type="presParOf" srcId="{D3F965F4-40CA-4A24-ACE4-C05B8C08564C}" destId="{FBBCC562-7628-4E6B-B61E-B1AA5E8CBAB1}" srcOrd="1" destOrd="0" presId="urn:microsoft.com/office/officeart/2024/3/layout/BulletTimelineDefaultVariant"/>
    <dgm:cxn modelId="{1C1BD3A2-368C-424F-9DCE-BF9D02AF0348}" type="presParOf" srcId="{D3F965F4-40CA-4A24-ACE4-C05B8C08564C}" destId="{6E1B8EDA-CE89-49E2-80CB-F55A92F71EE8}" srcOrd="2" destOrd="0" presId="urn:microsoft.com/office/officeart/2024/3/layout/BulletTimelineDefaultVariant"/>
    <dgm:cxn modelId="{305A12DE-BE76-44CD-8393-C5D20007B509}" type="presParOf" srcId="{6E1B8EDA-CE89-49E2-80CB-F55A92F71EE8}" destId="{7AD569F8-4A83-4374-96FD-DD9F1E7F5408}" srcOrd="0" destOrd="0" presId="urn:microsoft.com/office/officeart/2024/3/layout/BulletTimelineDefaultVariant"/>
    <dgm:cxn modelId="{A2277547-239F-4EBA-82BB-B9BC9C531B7E}" type="presParOf" srcId="{6E1B8EDA-CE89-49E2-80CB-F55A92F71EE8}" destId="{3E1CB23C-731A-44E4-9960-B424B16D8630}" srcOrd="1" destOrd="0" presId="urn:microsoft.com/office/officeart/2024/3/layout/BulletTimelineDefaultVariant"/>
    <dgm:cxn modelId="{2DA26FBA-3485-4F47-987D-0E3EADE8B29E}" type="presParOf" srcId="{3E1CB23C-731A-44E4-9960-B424B16D8630}" destId="{12F47F9C-1930-44AE-996C-ED9BBAC93B54}" srcOrd="0" destOrd="0" presId="urn:microsoft.com/office/officeart/2024/3/layout/BulletTimelineDefaultVariant"/>
    <dgm:cxn modelId="{86361ACE-3CF3-4091-B3A6-DE7329E10951}" type="presParOf" srcId="{3E1CB23C-731A-44E4-9960-B424B16D8630}" destId="{70D9A530-6F1A-4375-BDEE-63D7C52442E8}" srcOrd="1" destOrd="0" presId="urn:microsoft.com/office/officeart/2024/3/layout/BulletTimelineDefaultVariant"/>
    <dgm:cxn modelId="{41B67C23-9280-4EDE-9807-AE6F5E6A3AD8}" type="presParOf" srcId="{6E1B8EDA-CE89-49E2-80CB-F55A92F71EE8}" destId="{34F57F20-8A2A-4767-ACF6-7966D762E268}" srcOrd="2" destOrd="0" presId="urn:microsoft.com/office/officeart/2024/3/layout/BulletTimelineDefaultVariant"/>
    <dgm:cxn modelId="{65242E07-1ADD-4299-BDB2-4E66E4516BA2}" type="presParOf" srcId="{6E1B8EDA-CE89-49E2-80CB-F55A92F71EE8}" destId="{19111DD2-DC69-42E7-8D50-D86F83602617}" srcOrd="3" destOrd="0" presId="urn:microsoft.com/office/officeart/2024/3/layout/BulletTimelineDefaultVariant"/>
    <dgm:cxn modelId="{FFB11925-5E10-4853-813C-292668F66C6C}" type="presParOf" srcId="{6E1B8EDA-CE89-49E2-80CB-F55A92F71EE8}" destId="{AAE51EE3-6FFE-4E4B-85CA-2730C6689A34}" srcOrd="4" destOrd="0" presId="urn:microsoft.com/office/officeart/2024/3/layout/BulletTimelineDefaultVariant"/>
    <dgm:cxn modelId="{37A4FD45-FA0A-47D8-955A-45079EE01153}" type="presParOf" srcId="{6E1B8EDA-CE89-49E2-80CB-F55A92F71EE8}" destId="{66EE5EB9-993E-44AD-84DB-C449404CFBF8}" srcOrd="5" destOrd="0" presId="urn:microsoft.com/office/officeart/2024/3/layout/BulletTimelineDefaultVariant"/>
    <dgm:cxn modelId="{C024CD55-273B-4FEB-BB1E-A7A59BA1555E}" type="presParOf" srcId="{D3F965F4-40CA-4A24-ACE4-C05B8C08564C}" destId="{1789286D-AE24-4B6A-96A2-A6F0E1EB374E}" srcOrd="3" destOrd="0" presId="urn:microsoft.com/office/officeart/2024/3/layout/BulletTimelineDefaultVariant"/>
    <dgm:cxn modelId="{2AADB17C-CCC6-42EA-9F19-8E12B4ED743B}" type="presParOf" srcId="{D3F965F4-40CA-4A24-ACE4-C05B8C08564C}" destId="{C9FD4A60-C3B6-4DCA-9913-F569099561DD}" srcOrd="4" destOrd="0" presId="urn:microsoft.com/office/officeart/2024/3/layout/BulletTimelineDefaultVariant"/>
    <dgm:cxn modelId="{D829FF18-369D-4EFB-BEE6-9A7E3C5400E6}" type="presParOf" srcId="{C9FD4A60-C3B6-4DCA-9913-F569099561DD}" destId="{E669D386-C301-4D07-A8F1-47B719F05FBB}" srcOrd="0" destOrd="0" presId="urn:microsoft.com/office/officeart/2024/3/layout/BulletTimelineDefaultVariant"/>
    <dgm:cxn modelId="{EA8FB27E-D827-43E5-B3E7-752F3292F42C}" type="presParOf" srcId="{C9FD4A60-C3B6-4DCA-9913-F569099561DD}" destId="{0D7EF01D-247C-4014-B027-90868378783C}" srcOrd="1" destOrd="0" presId="urn:microsoft.com/office/officeart/2024/3/layout/BulletTimelineDefaultVariant"/>
    <dgm:cxn modelId="{2F625702-D335-408C-AD3F-C30982211D81}" type="presParOf" srcId="{0D7EF01D-247C-4014-B027-90868378783C}" destId="{CD670A75-030D-430C-8DAD-1038192F7017}" srcOrd="0" destOrd="0" presId="urn:microsoft.com/office/officeart/2024/3/layout/BulletTimelineDefaultVariant"/>
    <dgm:cxn modelId="{92DDFEC3-924A-40B4-8DFE-84895292B131}" type="presParOf" srcId="{0D7EF01D-247C-4014-B027-90868378783C}" destId="{00EF67B0-25B4-4755-9CB8-3FD727BAE55D}" srcOrd="1" destOrd="0" presId="urn:microsoft.com/office/officeart/2024/3/layout/BulletTimelineDefaultVariant"/>
    <dgm:cxn modelId="{6AAFCBFB-EF07-4FE9-9CD4-C559BFE9E9B9}" type="presParOf" srcId="{C9FD4A60-C3B6-4DCA-9913-F569099561DD}" destId="{D460F019-B0FA-4451-AFD7-D5436B583030}" srcOrd="2" destOrd="0" presId="urn:microsoft.com/office/officeart/2024/3/layout/BulletTimelineDefaultVariant"/>
    <dgm:cxn modelId="{C71896D3-447F-4610-A412-A9243A805AC3}" type="presParOf" srcId="{C9FD4A60-C3B6-4DCA-9913-F569099561DD}" destId="{CAC5A570-77BE-43C8-8879-D4188FF5F2EE}" srcOrd="3" destOrd="0" presId="urn:microsoft.com/office/officeart/2024/3/layout/BulletTimelineDefaultVariant"/>
    <dgm:cxn modelId="{720C07F3-E8B9-4BC0-9B3E-9B30B0AB9C13}" type="presParOf" srcId="{C9FD4A60-C3B6-4DCA-9913-F569099561DD}" destId="{0CFD951C-490C-4DFC-9104-5FDFAE77C0A1}" srcOrd="4" destOrd="0" presId="urn:microsoft.com/office/officeart/2024/3/layout/BulletTimelineDefaultVariant"/>
    <dgm:cxn modelId="{BEE7B596-952C-4937-87C9-7BEDC9735947}" type="presParOf" srcId="{C9FD4A60-C3B6-4DCA-9913-F569099561DD}" destId="{82E6F8E3-354C-4FD4-93C5-7CE689CA445C}" srcOrd="5" destOrd="0" presId="urn:microsoft.com/office/officeart/2024/3/layout/BulletTimelineDefaultVariant"/>
    <dgm:cxn modelId="{C64645B8-DE99-4134-ACAB-F545037CCD49}" type="presParOf" srcId="{D3F965F4-40CA-4A24-ACE4-C05B8C08564C}" destId="{59CE1640-81D9-4885-A3DD-A3F75D6AE01E}" srcOrd="5" destOrd="0" presId="urn:microsoft.com/office/officeart/2024/3/layout/BulletTimelineDefaultVariant"/>
    <dgm:cxn modelId="{90CBA89C-2496-46F4-B402-1D330C11538C}" type="presParOf" srcId="{D3F965F4-40CA-4A24-ACE4-C05B8C08564C}" destId="{8398816A-6B22-49E9-A19F-2F393C21FE14}" srcOrd="6" destOrd="0" presId="urn:microsoft.com/office/officeart/2024/3/layout/BulletTimelineDefaultVariant"/>
    <dgm:cxn modelId="{EA951E98-9F7A-4529-A92F-D829224FBF6E}" type="presParOf" srcId="{8398816A-6B22-49E9-A19F-2F393C21FE14}" destId="{470087FE-0268-4F30-8573-70EF03E3A235}" srcOrd="0" destOrd="0" presId="urn:microsoft.com/office/officeart/2024/3/layout/BulletTimelineDefaultVariant"/>
    <dgm:cxn modelId="{B63DD238-EE91-4657-B8B3-94AF4DDAD815}" type="presParOf" srcId="{8398816A-6B22-49E9-A19F-2F393C21FE14}" destId="{6E9303BA-EC63-419C-917D-0E4EC325D488}" srcOrd="1" destOrd="0" presId="urn:microsoft.com/office/officeart/2024/3/layout/BulletTimelineDefaultVariant"/>
    <dgm:cxn modelId="{3A92C40D-D22E-4E97-968F-281DB1DF7AC4}" type="presParOf" srcId="{6E9303BA-EC63-419C-917D-0E4EC325D488}" destId="{8F45A081-15BB-47F2-ACE2-3950C9D1B21B}" srcOrd="0" destOrd="0" presId="urn:microsoft.com/office/officeart/2024/3/layout/BulletTimelineDefaultVariant"/>
    <dgm:cxn modelId="{3FB11D90-B19A-43D6-8C6C-7351B88B30A2}" type="presParOf" srcId="{6E9303BA-EC63-419C-917D-0E4EC325D488}" destId="{AC6A4DD6-8EB4-4D9A-84DE-DF15494FEE62}" srcOrd="1" destOrd="0" presId="urn:microsoft.com/office/officeart/2024/3/layout/BulletTimelineDefaultVariant"/>
    <dgm:cxn modelId="{EF8624AC-2C11-48FD-A01F-06DAB5A67DEB}" type="presParOf" srcId="{8398816A-6B22-49E9-A19F-2F393C21FE14}" destId="{EC677882-EE9B-4833-BB65-6EE8A22E7438}" srcOrd="2" destOrd="0" presId="urn:microsoft.com/office/officeart/2024/3/layout/BulletTimelineDefaultVariant"/>
    <dgm:cxn modelId="{FD7BB091-F433-4880-B62C-9EC698176C9C}" type="presParOf" srcId="{8398816A-6B22-49E9-A19F-2F393C21FE14}" destId="{A6C580F0-D0C8-4435-8021-E3FEFA8484EF}" srcOrd="3" destOrd="0" presId="urn:microsoft.com/office/officeart/2024/3/layout/BulletTimelineDefaultVariant"/>
    <dgm:cxn modelId="{149529AE-DE80-463A-A08E-7456EC98B92B}" type="presParOf" srcId="{8398816A-6B22-49E9-A19F-2F393C21FE14}" destId="{47404EBD-D1CC-4D0F-9F09-D5C7247F679B}" srcOrd="4" destOrd="0" presId="urn:microsoft.com/office/officeart/2024/3/layout/BulletTimelineDefaultVariant"/>
    <dgm:cxn modelId="{A2F6B127-CB63-4165-943E-9B5332EFF77D}" type="presParOf" srcId="{8398816A-6B22-49E9-A19F-2F393C21FE14}" destId="{D1B1581A-F0AF-4686-8071-151BB6CA124D}" srcOrd="5" destOrd="0" presId="urn:microsoft.com/office/officeart/2024/3/layout/BulletTimelineDefaultVariant"/>
    <dgm:cxn modelId="{20D9BF21-679F-4054-8150-7B24C8E1C1EE}" type="presParOf" srcId="{D3F965F4-40CA-4A24-ACE4-C05B8C08564C}" destId="{53C0B141-96CF-41F4-8C7F-FA74128D2A6D}" srcOrd="7" destOrd="0" presId="urn:microsoft.com/office/officeart/2024/3/layout/BulletTimelineDefaultVariant"/>
    <dgm:cxn modelId="{4432E811-E4CA-4DF7-8F1B-DCADA4139909}" type="presParOf" srcId="{D3F965F4-40CA-4A24-ACE4-C05B8C08564C}" destId="{1F9AA39A-9570-4AF4-8155-506A0B3F98E1}" srcOrd="8" destOrd="0" presId="urn:microsoft.com/office/officeart/2024/3/layout/BulletTimelineDefaultVariant"/>
    <dgm:cxn modelId="{14AF328F-EC8A-416E-90B1-1C0127976A1E}" type="presParOf" srcId="{1F9AA39A-9570-4AF4-8155-506A0B3F98E1}" destId="{4E3B78D2-8D0F-4C64-A928-DA6EDB07B59B}" srcOrd="0" destOrd="0" presId="urn:microsoft.com/office/officeart/2024/3/layout/BulletTimelineDefaultVariant"/>
    <dgm:cxn modelId="{6C3D2975-E7D0-44AC-A2F4-156610A5682B}" type="presParOf" srcId="{1F9AA39A-9570-4AF4-8155-506A0B3F98E1}" destId="{6D323D39-2067-41CA-974F-B9CA8279A791}" srcOrd="1" destOrd="0" presId="urn:microsoft.com/office/officeart/2024/3/layout/BulletTimelineDefaultVariant"/>
    <dgm:cxn modelId="{C0ECCB59-2844-452C-A8F1-05939E4F6E85}" type="presParOf" srcId="{6D323D39-2067-41CA-974F-B9CA8279A791}" destId="{0C9784F7-723B-4E96-88FE-134C85D1F87A}" srcOrd="0" destOrd="0" presId="urn:microsoft.com/office/officeart/2024/3/layout/BulletTimelineDefaultVariant"/>
    <dgm:cxn modelId="{5E752AC5-F895-49DA-84F6-92F9A0A4F63F}" type="presParOf" srcId="{6D323D39-2067-41CA-974F-B9CA8279A791}" destId="{1BF59368-F3B8-4DF4-9E46-E2E2C090DD7E}" srcOrd="1" destOrd="0" presId="urn:microsoft.com/office/officeart/2024/3/layout/BulletTimelineDefaultVariant"/>
    <dgm:cxn modelId="{CBFF6890-2A67-4F37-AC5A-2AF57FF8DF1A}" type="presParOf" srcId="{1F9AA39A-9570-4AF4-8155-506A0B3F98E1}" destId="{56DC0318-64CD-4F01-A894-48DADEA6F209}" srcOrd="2" destOrd="0" presId="urn:microsoft.com/office/officeart/2024/3/layout/BulletTimelineDefaultVariant"/>
    <dgm:cxn modelId="{9AC587FD-E554-4811-927A-773FBD4D7411}" type="presParOf" srcId="{1F9AA39A-9570-4AF4-8155-506A0B3F98E1}" destId="{0DF4E8F5-90B9-474B-AB08-324924609590}" srcOrd="3" destOrd="0" presId="urn:microsoft.com/office/officeart/2024/3/layout/BulletTimelineDefaultVariant"/>
    <dgm:cxn modelId="{A4FBCB25-CA02-483F-9306-5A5E4331C160}" type="presParOf" srcId="{1F9AA39A-9570-4AF4-8155-506A0B3F98E1}" destId="{C8DFDC07-5E99-4D7A-AC51-8F6310EEE974}" srcOrd="4" destOrd="0" presId="urn:microsoft.com/office/officeart/2024/3/layout/BulletTimelineDefaultVariant"/>
    <dgm:cxn modelId="{173ADE62-F8A7-4DE5-95BC-C2574B81BF0D}" type="presParOf" srcId="{1F9AA39A-9570-4AF4-8155-506A0B3F98E1}" destId="{B94F1A92-4C80-4604-A9A2-99865D897B7D}" srcOrd="5" destOrd="0" presId="urn:microsoft.com/office/officeart/2024/3/layout/BulletTimelineDefaultVaria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042D2-08B1-4A00-B248-1721EF474A0E}">
      <dsp:nvSpPr>
        <dsp:cNvPr id="0" name=""/>
        <dsp:cNvSpPr/>
      </dsp:nvSpPr>
      <dsp:spPr>
        <a:xfrm>
          <a:off x="0" y="2281834"/>
          <a:ext cx="8229600" cy="0"/>
        </a:xfrm>
        <a:prstGeom prst="line">
          <a:avLst/>
        </a:prstGeom>
        <a:solidFill>
          <a:schemeClr val="accent2">
            <a:alpha val="90000"/>
            <a:tint val="40000"/>
            <a:hueOff val="0"/>
            <a:satOff val="0"/>
            <a:lumOff val="0"/>
            <a:alphaOff val="0"/>
          </a:schemeClr>
        </a:solidFill>
        <a:ln w="76200" cap="flat" cmpd="sng" algn="ctr">
          <a:solidFill>
            <a:schemeClr val="accent2">
              <a:hueOff val="0"/>
              <a:satOff val="0"/>
              <a:lumOff val="0"/>
              <a:alphaOff val="0"/>
            </a:schemeClr>
          </a:solidFill>
          <a:prstDash val="solid"/>
          <a:tailEnd type="triangle" w="lg" len="lg"/>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927FCA5-BB0A-447D-BB59-509A10AA15D3}">
      <dsp:nvSpPr>
        <dsp:cNvPr id="0" name=""/>
        <dsp:cNvSpPr/>
      </dsp:nvSpPr>
      <dsp:spPr>
        <a:xfrm rot="8100000">
          <a:off x="72103" y="521717"/>
          <a:ext cx="332458" cy="332458"/>
        </a:xfrm>
        <a:prstGeom prst="teardrop">
          <a:avLst>
            <a:gd name="adj" fmla="val 115000"/>
          </a:avLst>
        </a:prstGeom>
        <a:noFill/>
        <a:ln>
          <a:noFill/>
        </a:ln>
        <a:effectLst/>
      </dsp:spPr>
      <dsp:style>
        <a:lnRef idx="0">
          <a:scrgbClr r="0" g="0" b="0"/>
        </a:lnRef>
        <a:fillRef idx="0">
          <a:scrgbClr r="0" g="0" b="0"/>
        </a:fillRef>
        <a:effectRef idx="0">
          <a:scrgbClr r="0" g="0" b="0"/>
        </a:effectRef>
        <a:fontRef idx="minor"/>
      </dsp:style>
    </dsp:sp>
    <dsp:sp modelId="{7E5AD8D2-0BCB-47A1-A937-E20354DBA4B3}">
      <dsp:nvSpPr>
        <dsp:cNvPr id="0" name=""/>
        <dsp:cNvSpPr/>
      </dsp:nvSpPr>
      <dsp:spPr>
        <a:xfrm>
          <a:off x="144299" y="593913"/>
          <a:ext cx="188066" cy="188066"/>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E03AA8D-D313-4B37-9902-CEDCC17C61FF}">
      <dsp:nvSpPr>
        <dsp:cNvPr id="0" name=""/>
        <dsp:cNvSpPr/>
      </dsp:nvSpPr>
      <dsp:spPr>
        <a:xfrm>
          <a:off x="473416" y="923296"/>
          <a:ext cx="2280305" cy="1339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0" rIns="127000" bIns="190500" numCol="1" spcCol="1270" anchor="t" anchorCtr="0">
          <a:noAutofit/>
        </a:bodyPr>
        <a:lstStyle/>
        <a:p>
          <a:pPr marL="0" lvl="0" indent="0" algn="l" defTabSz="889000">
            <a:lnSpc>
              <a:spcPct val="90000"/>
            </a:lnSpc>
            <a:spcBef>
              <a:spcPct val="0"/>
            </a:spcBef>
            <a:spcAft>
              <a:spcPct val="35000"/>
            </a:spcAft>
            <a:buNone/>
          </a:pPr>
          <a:r>
            <a:rPr lang="en-US" sz="2000" u="sng" kern="1200" dirty="0"/>
            <a:t>Conception</a:t>
          </a:r>
        </a:p>
        <a:p>
          <a:pPr marL="171450" lvl="1" indent="-171450" algn="l" defTabSz="800100">
            <a:lnSpc>
              <a:spcPct val="90000"/>
            </a:lnSpc>
            <a:spcBef>
              <a:spcPct val="0"/>
            </a:spcBef>
            <a:spcAft>
              <a:spcPct val="15000"/>
            </a:spcAft>
            <a:buChar char="•"/>
          </a:pPr>
          <a:r>
            <a:rPr lang="en-US" sz="1800" kern="1200" dirty="0"/>
            <a:t>Met with U-Pitt, Microsoft and other universities</a:t>
          </a:r>
        </a:p>
      </dsp:txBody>
      <dsp:txXfrm>
        <a:off x="473416" y="923296"/>
        <a:ext cx="2280305" cy="1339685"/>
      </dsp:txXfrm>
    </dsp:sp>
    <dsp:sp modelId="{669E7641-E4F6-41CE-96F8-DA7D4F7A7902}">
      <dsp:nvSpPr>
        <dsp:cNvPr id="0" name=""/>
        <dsp:cNvSpPr/>
      </dsp:nvSpPr>
      <dsp:spPr>
        <a:xfrm>
          <a:off x="473416" y="452596"/>
          <a:ext cx="2280305" cy="470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Summer 2022</a:t>
          </a:r>
        </a:p>
      </dsp:txBody>
      <dsp:txXfrm>
        <a:off x="473416" y="452596"/>
        <a:ext cx="2280305" cy="470700"/>
      </dsp:txXfrm>
    </dsp:sp>
    <dsp:sp modelId="{FA3CD76C-7C18-42A0-93BC-170B819505D7}">
      <dsp:nvSpPr>
        <dsp:cNvPr id="0" name=""/>
        <dsp:cNvSpPr/>
      </dsp:nvSpPr>
      <dsp:spPr>
        <a:xfrm>
          <a:off x="238332" y="829156"/>
          <a:ext cx="0" cy="1433825"/>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8D449-1DAA-4F8A-8B83-BC78A62219EB}">
      <dsp:nvSpPr>
        <dsp:cNvPr id="0" name=""/>
        <dsp:cNvSpPr/>
      </dsp:nvSpPr>
      <dsp:spPr>
        <a:xfrm>
          <a:off x="196284" y="2220618"/>
          <a:ext cx="84630" cy="84726"/>
        </a:xfrm>
        <a:prstGeom prst="ellipse">
          <a:avLst/>
        </a:prstGeom>
        <a:gradFill rotWithShape="0">
          <a:gsLst>
            <a:gs pos="0">
              <a:schemeClr val="lt1">
                <a:tint val="100000"/>
                <a:shade val="100000"/>
                <a:satMod val="130000"/>
              </a:schemeClr>
            </a:gs>
            <a:gs pos="100000">
              <a:schemeClr val="l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2F47F9C-1930-44AE-996C-ED9BBAC93B54}">
      <dsp:nvSpPr>
        <dsp:cNvPr id="0" name=""/>
        <dsp:cNvSpPr/>
      </dsp:nvSpPr>
      <dsp:spPr>
        <a:xfrm rot="18900000">
          <a:off x="1440260" y="3671787"/>
          <a:ext cx="332458" cy="332458"/>
        </a:xfrm>
        <a:prstGeom prst="teardrop">
          <a:avLst>
            <a:gd name="adj" fmla="val 115000"/>
          </a:avLst>
        </a:prstGeom>
        <a:noFill/>
        <a:ln>
          <a:noFill/>
        </a:ln>
        <a:effectLst/>
      </dsp:spPr>
      <dsp:style>
        <a:lnRef idx="0">
          <a:scrgbClr r="0" g="0" b="0"/>
        </a:lnRef>
        <a:fillRef idx="0">
          <a:scrgbClr r="0" g="0" b="0"/>
        </a:fillRef>
        <a:effectRef idx="0">
          <a:scrgbClr r="0" g="0" b="0"/>
        </a:effectRef>
        <a:fontRef idx="minor"/>
      </dsp:style>
    </dsp:sp>
    <dsp:sp modelId="{70D9A530-6F1A-4375-BDEE-63D7C52442E8}">
      <dsp:nvSpPr>
        <dsp:cNvPr id="0" name=""/>
        <dsp:cNvSpPr/>
      </dsp:nvSpPr>
      <dsp:spPr>
        <a:xfrm>
          <a:off x="1512456" y="3743983"/>
          <a:ext cx="188066" cy="188066"/>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4F57F20-8A2A-4767-ACF6-7966D762E268}">
      <dsp:nvSpPr>
        <dsp:cNvPr id="0" name=""/>
        <dsp:cNvSpPr/>
      </dsp:nvSpPr>
      <dsp:spPr>
        <a:xfrm>
          <a:off x="1841573" y="3349212"/>
          <a:ext cx="2280305"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0" rIns="0" bIns="127000" numCol="1" spcCol="1270" anchor="t" anchorCtr="0">
          <a:noAutofit/>
        </a:bodyPr>
        <a:lstStyle/>
        <a:p>
          <a:pPr marL="0" lvl="0" indent="0" algn="l" defTabSz="889000">
            <a:lnSpc>
              <a:spcPct val="90000"/>
            </a:lnSpc>
            <a:spcBef>
              <a:spcPct val="0"/>
            </a:spcBef>
            <a:spcAft>
              <a:spcPct val="35000"/>
            </a:spcAft>
            <a:buNone/>
          </a:pPr>
          <a:r>
            <a:rPr lang="en-US" sz="2000" u="sng" kern="1200" dirty="0"/>
            <a:t>Creation</a:t>
          </a:r>
        </a:p>
        <a:p>
          <a:pPr marL="171450" lvl="1" indent="-171450" algn="l" defTabSz="800100">
            <a:lnSpc>
              <a:spcPct val="90000"/>
            </a:lnSpc>
            <a:spcBef>
              <a:spcPct val="0"/>
            </a:spcBef>
            <a:spcAft>
              <a:spcPct val="15000"/>
            </a:spcAft>
            <a:buChar char="•"/>
          </a:pPr>
          <a:r>
            <a:rPr lang="en-US" sz="1800" kern="1200" dirty="0"/>
            <a:t>Design and Development</a:t>
          </a:r>
        </a:p>
      </dsp:txBody>
      <dsp:txXfrm>
        <a:off x="1841573" y="3349212"/>
        <a:ext cx="2280305" cy="724154"/>
      </dsp:txXfrm>
    </dsp:sp>
    <dsp:sp modelId="{19111DD2-DC69-42E7-8D50-D86F83602617}">
      <dsp:nvSpPr>
        <dsp:cNvPr id="0" name=""/>
        <dsp:cNvSpPr/>
      </dsp:nvSpPr>
      <dsp:spPr>
        <a:xfrm>
          <a:off x="1841573" y="2896616"/>
          <a:ext cx="2280305" cy="45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Summer - Winter 2022</a:t>
          </a:r>
        </a:p>
      </dsp:txBody>
      <dsp:txXfrm>
        <a:off x="1841573" y="2896616"/>
        <a:ext cx="2280305" cy="452596"/>
      </dsp:txXfrm>
    </dsp:sp>
    <dsp:sp modelId="{AAE51EE3-6FFE-4E4B-85CA-2730C6689A34}">
      <dsp:nvSpPr>
        <dsp:cNvPr id="0" name=""/>
        <dsp:cNvSpPr/>
      </dsp:nvSpPr>
      <dsp:spPr>
        <a:xfrm>
          <a:off x="1606489" y="2262981"/>
          <a:ext cx="0" cy="1412100"/>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D569F8-4A83-4374-96FD-DD9F1E7F5408}">
      <dsp:nvSpPr>
        <dsp:cNvPr id="0" name=""/>
        <dsp:cNvSpPr/>
      </dsp:nvSpPr>
      <dsp:spPr>
        <a:xfrm>
          <a:off x="1564441" y="2220618"/>
          <a:ext cx="84630" cy="84726"/>
        </a:xfrm>
        <a:prstGeom prst="ellipse">
          <a:avLst/>
        </a:prstGeom>
        <a:gradFill rotWithShape="0">
          <a:gsLst>
            <a:gs pos="0">
              <a:schemeClr val="lt1">
                <a:tint val="100000"/>
                <a:shade val="100000"/>
                <a:satMod val="130000"/>
              </a:schemeClr>
            </a:gs>
            <a:gs pos="100000">
              <a:schemeClr val="l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D670A75-030D-430C-8DAD-1038192F7017}">
      <dsp:nvSpPr>
        <dsp:cNvPr id="0" name=""/>
        <dsp:cNvSpPr/>
      </dsp:nvSpPr>
      <dsp:spPr>
        <a:xfrm rot="8100000">
          <a:off x="2808417" y="521717"/>
          <a:ext cx="332458" cy="332458"/>
        </a:xfrm>
        <a:prstGeom prst="teardrop">
          <a:avLst>
            <a:gd name="adj" fmla="val 115000"/>
          </a:avLst>
        </a:prstGeom>
        <a:noFill/>
        <a:ln>
          <a:noFill/>
        </a:ln>
        <a:effectLst/>
      </dsp:spPr>
      <dsp:style>
        <a:lnRef idx="0">
          <a:scrgbClr r="0" g="0" b="0"/>
        </a:lnRef>
        <a:fillRef idx="0">
          <a:scrgbClr r="0" g="0" b="0"/>
        </a:fillRef>
        <a:effectRef idx="0">
          <a:scrgbClr r="0" g="0" b="0"/>
        </a:effectRef>
        <a:fontRef idx="minor"/>
      </dsp:style>
    </dsp:sp>
    <dsp:sp modelId="{00EF67B0-25B4-4755-9CB8-3FD727BAE55D}">
      <dsp:nvSpPr>
        <dsp:cNvPr id="0" name=""/>
        <dsp:cNvSpPr/>
      </dsp:nvSpPr>
      <dsp:spPr>
        <a:xfrm>
          <a:off x="2880613" y="593913"/>
          <a:ext cx="188066" cy="188066"/>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460F019-B0FA-4451-AFD7-D5436B583030}">
      <dsp:nvSpPr>
        <dsp:cNvPr id="0" name=""/>
        <dsp:cNvSpPr/>
      </dsp:nvSpPr>
      <dsp:spPr>
        <a:xfrm>
          <a:off x="3209730" y="923296"/>
          <a:ext cx="2280305" cy="1339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0" rIns="127000" bIns="190500" numCol="1" spcCol="1270" anchor="t" anchorCtr="0">
          <a:noAutofit/>
        </a:bodyPr>
        <a:lstStyle/>
        <a:p>
          <a:pPr marL="0" lvl="0" indent="0" algn="l" defTabSz="889000">
            <a:lnSpc>
              <a:spcPct val="90000"/>
            </a:lnSpc>
            <a:spcBef>
              <a:spcPct val="0"/>
            </a:spcBef>
            <a:spcAft>
              <a:spcPct val="35000"/>
            </a:spcAft>
            <a:buNone/>
          </a:pPr>
          <a:r>
            <a:rPr lang="en-US" sz="2000" u="sng" kern="1200" dirty="0"/>
            <a:t>Pilot program</a:t>
          </a:r>
        </a:p>
        <a:p>
          <a:pPr marL="171450" lvl="1" indent="-171450" algn="l" defTabSz="800100">
            <a:lnSpc>
              <a:spcPct val="90000"/>
            </a:lnSpc>
            <a:spcBef>
              <a:spcPct val="0"/>
            </a:spcBef>
            <a:spcAft>
              <a:spcPct val="15000"/>
            </a:spcAft>
            <a:buChar char="•"/>
          </a:pPr>
          <a:r>
            <a:rPr lang="en-US" sz="1800" kern="1200" dirty="0"/>
            <a:t>Participation from volunteer researchers</a:t>
          </a:r>
        </a:p>
      </dsp:txBody>
      <dsp:txXfrm>
        <a:off x="3209730" y="923296"/>
        <a:ext cx="2280305" cy="1339685"/>
      </dsp:txXfrm>
    </dsp:sp>
    <dsp:sp modelId="{CAC5A570-77BE-43C8-8879-D4188FF5F2EE}">
      <dsp:nvSpPr>
        <dsp:cNvPr id="0" name=""/>
        <dsp:cNvSpPr/>
      </dsp:nvSpPr>
      <dsp:spPr>
        <a:xfrm>
          <a:off x="3209730" y="452596"/>
          <a:ext cx="2280305" cy="470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Jan - Aug 2023</a:t>
          </a:r>
        </a:p>
      </dsp:txBody>
      <dsp:txXfrm>
        <a:off x="3209730" y="452596"/>
        <a:ext cx="2280305" cy="470700"/>
      </dsp:txXfrm>
    </dsp:sp>
    <dsp:sp modelId="{0CFD951C-490C-4DFC-9104-5FDFAE77C0A1}">
      <dsp:nvSpPr>
        <dsp:cNvPr id="0" name=""/>
        <dsp:cNvSpPr/>
      </dsp:nvSpPr>
      <dsp:spPr>
        <a:xfrm>
          <a:off x="2974647" y="829156"/>
          <a:ext cx="0" cy="1433825"/>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69D386-C301-4D07-A8F1-47B719F05FBB}">
      <dsp:nvSpPr>
        <dsp:cNvPr id="0" name=""/>
        <dsp:cNvSpPr/>
      </dsp:nvSpPr>
      <dsp:spPr>
        <a:xfrm>
          <a:off x="2932598" y="2220618"/>
          <a:ext cx="84630" cy="84726"/>
        </a:xfrm>
        <a:prstGeom prst="ellipse">
          <a:avLst/>
        </a:prstGeom>
        <a:gradFill rotWithShape="0">
          <a:gsLst>
            <a:gs pos="0">
              <a:schemeClr val="lt1">
                <a:tint val="100000"/>
                <a:shade val="100000"/>
                <a:satMod val="130000"/>
              </a:schemeClr>
            </a:gs>
            <a:gs pos="100000">
              <a:schemeClr val="l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F45A081-15BB-47F2-ACE2-3950C9D1B21B}">
      <dsp:nvSpPr>
        <dsp:cNvPr id="0" name=""/>
        <dsp:cNvSpPr/>
      </dsp:nvSpPr>
      <dsp:spPr>
        <a:xfrm rot="18900000">
          <a:off x="4176575" y="3671787"/>
          <a:ext cx="332458" cy="332458"/>
        </a:xfrm>
        <a:prstGeom prst="teardrop">
          <a:avLst>
            <a:gd name="adj" fmla="val 115000"/>
          </a:avLst>
        </a:prstGeom>
        <a:noFill/>
        <a:ln>
          <a:noFill/>
        </a:ln>
        <a:effectLst/>
      </dsp:spPr>
      <dsp:style>
        <a:lnRef idx="0">
          <a:scrgbClr r="0" g="0" b="0"/>
        </a:lnRef>
        <a:fillRef idx="0">
          <a:scrgbClr r="0" g="0" b="0"/>
        </a:fillRef>
        <a:effectRef idx="0">
          <a:scrgbClr r="0" g="0" b="0"/>
        </a:effectRef>
        <a:fontRef idx="minor"/>
      </dsp:style>
    </dsp:sp>
    <dsp:sp modelId="{AC6A4DD6-8EB4-4D9A-84DE-DF15494FEE62}">
      <dsp:nvSpPr>
        <dsp:cNvPr id="0" name=""/>
        <dsp:cNvSpPr/>
      </dsp:nvSpPr>
      <dsp:spPr>
        <a:xfrm>
          <a:off x="4248770" y="3743983"/>
          <a:ext cx="188066" cy="188066"/>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C677882-EE9B-4833-BB65-6EE8A22E7438}">
      <dsp:nvSpPr>
        <dsp:cNvPr id="0" name=""/>
        <dsp:cNvSpPr/>
      </dsp:nvSpPr>
      <dsp:spPr>
        <a:xfrm>
          <a:off x="4577887" y="3349212"/>
          <a:ext cx="2280305"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0" rIns="0" bIns="127000" numCol="1" spcCol="1270" anchor="t" anchorCtr="0">
          <a:noAutofit/>
        </a:bodyPr>
        <a:lstStyle/>
        <a:p>
          <a:pPr marL="0" lvl="0" indent="0" algn="l" defTabSz="889000">
            <a:lnSpc>
              <a:spcPct val="90000"/>
            </a:lnSpc>
            <a:spcBef>
              <a:spcPct val="0"/>
            </a:spcBef>
            <a:spcAft>
              <a:spcPct val="35000"/>
            </a:spcAft>
            <a:buNone/>
          </a:pPr>
          <a:r>
            <a:rPr lang="en-US" sz="2000" u="sng" kern="1200" dirty="0"/>
            <a:t>Go-live</a:t>
          </a:r>
        </a:p>
        <a:p>
          <a:pPr marL="171450" lvl="1" indent="-171450" algn="l" defTabSz="800100">
            <a:lnSpc>
              <a:spcPct val="90000"/>
            </a:lnSpc>
            <a:spcBef>
              <a:spcPct val="0"/>
            </a:spcBef>
            <a:spcAft>
              <a:spcPct val="15000"/>
            </a:spcAft>
            <a:buChar char="•"/>
          </a:pPr>
          <a:r>
            <a:rPr lang="en-US" sz="1800" kern="1200" dirty="0"/>
            <a:t>First production deployment for UMB &amp; IHC</a:t>
          </a:r>
        </a:p>
      </dsp:txBody>
      <dsp:txXfrm>
        <a:off x="4577887" y="3349212"/>
        <a:ext cx="2280305" cy="724154"/>
      </dsp:txXfrm>
    </dsp:sp>
    <dsp:sp modelId="{A6C580F0-D0C8-4435-8021-E3FEFA8484EF}">
      <dsp:nvSpPr>
        <dsp:cNvPr id="0" name=""/>
        <dsp:cNvSpPr/>
      </dsp:nvSpPr>
      <dsp:spPr>
        <a:xfrm>
          <a:off x="4577887" y="2896616"/>
          <a:ext cx="2280305" cy="45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Sept 2023</a:t>
          </a:r>
        </a:p>
      </dsp:txBody>
      <dsp:txXfrm>
        <a:off x="4577887" y="2896616"/>
        <a:ext cx="2280305" cy="452596"/>
      </dsp:txXfrm>
    </dsp:sp>
    <dsp:sp modelId="{47404EBD-D1CC-4D0F-9F09-D5C7247F679B}">
      <dsp:nvSpPr>
        <dsp:cNvPr id="0" name=""/>
        <dsp:cNvSpPr/>
      </dsp:nvSpPr>
      <dsp:spPr>
        <a:xfrm>
          <a:off x="4342804" y="2262981"/>
          <a:ext cx="0" cy="1412100"/>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0087FE-0268-4F30-8573-70EF03E3A235}">
      <dsp:nvSpPr>
        <dsp:cNvPr id="0" name=""/>
        <dsp:cNvSpPr/>
      </dsp:nvSpPr>
      <dsp:spPr>
        <a:xfrm>
          <a:off x="4300755" y="2220618"/>
          <a:ext cx="84630" cy="84726"/>
        </a:xfrm>
        <a:prstGeom prst="ellipse">
          <a:avLst/>
        </a:prstGeom>
        <a:gradFill rotWithShape="0">
          <a:gsLst>
            <a:gs pos="0">
              <a:schemeClr val="lt1">
                <a:tint val="100000"/>
                <a:shade val="100000"/>
                <a:satMod val="130000"/>
              </a:schemeClr>
            </a:gs>
            <a:gs pos="100000">
              <a:schemeClr val="l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C9784F7-723B-4E96-88FE-134C85D1F87A}">
      <dsp:nvSpPr>
        <dsp:cNvPr id="0" name=""/>
        <dsp:cNvSpPr/>
      </dsp:nvSpPr>
      <dsp:spPr>
        <a:xfrm rot="8100000">
          <a:off x="5544732" y="521717"/>
          <a:ext cx="332458" cy="332458"/>
        </a:xfrm>
        <a:prstGeom prst="teardrop">
          <a:avLst>
            <a:gd name="adj" fmla="val 115000"/>
          </a:avLst>
        </a:prstGeom>
        <a:noFill/>
        <a:ln>
          <a:noFill/>
        </a:ln>
        <a:effectLst/>
      </dsp:spPr>
      <dsp:style>
        <a:lnRef idx="0">
          <a:scrgbClr r="0" g="0" b="0"/>
        </a:lnRef>
        <a:fillRef idx="0">
          <a:scrgbClr r="0" g="0" b="0"/>
        </a:fillRef>
        <a:effectRef idx="0">
          <a:scrgbClr r="0" g="0" b="0"/>
        </a:effectRef>
        <a:fontRef idx="minor"/>
      </dsp:style>
    </dsp:sp>
    <dsp:sp modelId="{1BF59368-F3B8-4DF4-9E46-E2E2C090DD7E}">
      <dsp:nvSpPr>
        <dsp:cNvPr id="0" name=""/>
        <dsp:cNvSpPr/>
      </dsp:nvSpPr>
      <dsp:spPr>
        <a:xfrm>
          <a:off x="5616928" y="593913"/>
          <a:ext cx="188066" cy="188066"/>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6DC0318-64CD-4F01-A894-48DADEA6F209}">
      <dsp:nvSpPr>
        <dsp:cNvPr id="0" name=""/>
        <dsp:cNvSpPr/>
      </dsp:nvSpPr>
      <dsp:spPr>
        <a:xfrm>
          <a:off x="5946044" y="923296"/>
          <a:ext cx="2280305" cy="1339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0" rIns="127000" bIns="190500" numCol="1" spcCol="1270" anchor="t" anchorCtr="0">
          <a:noAutofit/>
        </a:bodyPr>
        <a:lstStyle/>
        <a:p>
          <a:pPr marL="0" lvl="0" indent="0" algn="l" defTabSz="889000">
            <a:lnSpc>
              <a:spcPct val="90000"/>
            </a:lnSpc>
            <a:spcBef>
              <a:spcPct val="0"/>
            </a:spcBef>
            <a:spcAft>
              <a:spcPct val="35000"/>
            </a:spcAft>
            <a:buNone/>
          </a:pPr>
          <a:r>
            <a:rPr lang="en-US" sz="2000" u="sng" kern="1200" dirty="0"/>
            <a:t>Enhancements</a:t>
          </a:r>
        </a:p>
        <a:p>
          <a:pPr marL="171450" lvl="1" indent="-171450" algn="l" defTabSz="800100">
            <a:lnSpc>
              <a:spcPct val="90000"/>
            </a:lnSpc>
            <a:spcBef>
              <a:spcPct val="0"/>
            </a:spcBef>
            <a:spcAft>
              <a:spcPct val="15000"/>
            </a:spcAft>
            <a:buChar char="•"/>
          </a:pPr>
          <a:r>
            <a:rPr lang="en-US" sz="1800" kern="1200" dirty="0"/>
            <a:t>Expanding and improving the SRE</a:t>
          </a:r>
        </a:p>
      </dsp:txBody>
      <dsp:txXfrm>
        <a:off x="5946044" y="923296"/>
        <a:ext cx="2280305" cy="1339685"/>
      </dsp:txXfrm>
    </dsp:sp>
    <dsp:sp modelId="{0DF4E8F5-90B9-474B-AB08-324924609590}">
      <dsp:nvSpPr>
        <dsp:cNvPr id="0" name=""/>
        <dsp:cNvSpPr/>
      </dsp:nvSpPr>
      <dsp:spPr>
        <a:xfrm>
          <a:off x="5946044" y="452596"/>
          <a:ext cx="2280305" cy="470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Today and Beyond</a:t>
          </a:r>
        </a:p>
      </dsp:txBody>
      <dsp:txXfrm>
        <a:off x="5946044" y="452596"/>
        <a:ext cx="2280305" cy="470700"/>
      </dsp:txXfrm>
    </dsp:sp>
    <dsp:sp modelId="{C8DFDC07-5E99-4D7A-AC51-8F6310EEE974}">
      <dsp:nvSpPr>
        <dsp:cNvPr id="0" name=""/>
        <dsp:cNvSpPr/>
      </dsp:nvSpPr>
      <dsp:spPr>
        <a:xfrm>
          <a:off x="5710961" y="829156"/>
          <a:ext cx="0" cy="1433825"/>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3B78D2-8D0F-4C64-A928-DA6EDB07B59B}">
      <dsp:nvSpPr>
        <dsp:cNvPr id="0" name=""/>
        <dsp:cNvSpPr/>
      </dsp:nvSpPr>
      <dsp:spPr>
        <a:xfrm>
          <a:off x="5668913" y="2220618"/>
          <a:ext cx="84630" cy="84726"/>
        </a:xfrm>
        <a:prstGeom prst="ellipse">
          <a:avLst/>
        </a:prstGeom>
        <a:gradFill rotWithShape="0">
          <a:gsLst>
            <a:gs pos="0">
              <a:schemeClr val="lt1">
                <a:tint val="100000"/>
                <a:shade val="100000"/>
                <a:satMod val="130000"/>
              </a:schemeClr>
            </a:gs>
            <a:gs pos="100000">
              <a:schemeClr val="l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24/3/layout/BulletTimelineDefaultVariant">
  <dgm:title val="Bullet Timeline"/>
  <dgm:desc val="Displays bulleted events in chronological order. Each event should have a date or name up to medium length and the option to add a description that can be medium or a bit longer in length."/>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270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8"/>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55"/>
                        <dgm:constr type="t" for="ch" forName="L1TextContainer1" refType="h" fact="0.67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fact="0.89"/>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8"/>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55"/>
                        <dgm:constr type="t" for="ch" forName="L1TextContainer1" refType="h" fact="0.67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fact="0.89"/>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4"/>
                  <dgm:constr type="h" for="ch" forName="Ellipse1" refType="w" refFor="ch" refForName="DropPin1" fact="0.4"/>
                  <dgm:constr type="ctrX" for="ch" forName="Ellipse1" refType="ctrX" refFor="ch" refForName="DropPin1"/>
                  <dgm:constr type="ctrY" for="ch" forName="Ellipse1" refType="ctrY" refFor="ch" refForName="DropPin1"/>
                </dgm:constrLst>
                <dgm:layoutNode name="DropPin1" styleLbl="revTx">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node2"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6"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20" fact="NaN" max="NaN"/>
                </dgm:ruleLst>
              </dgm:layoutNode>
              <dgm:layoutNode name="ConnectLine1" styleLbl="sibTrans1D1">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fact="0.8"/>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55"/>
                        <dgm:constr type="t" for="ch" forName="L1TextContainer" refType="h" fact="0.67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fact="0.89"/>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fact="0.8"/>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55"/>
                        <dgm:constr type="t" for="ch" forName="L1TextContainer" refType="h" fact="0.67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fact="0.89"/>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4"/>
                  <dgm:constr type="h" for="ch" forName="Ellipse" refType="w" refFor="ch" refForName="DropPin" fact="0.4"/>
                  <dgm:constr type="ctrX" for="ch" forName="Ellipse" refType="ctrX" refFor="ch" refForName="DropPin"/>
                  <dgm:constr type="ctrY" for="ch" forName="Ellipse" refType="ctrY" refFor="ch" refForName="DropPin"/>
                </dgm:constrLst>
                <dgm:layoutNode name="DropPin" styleLbl="revTx">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node2"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6"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20" fact="NaN" max="NaN"/>
                </dgm:ruleLst>
              </dgm:layoutNode>
              <dgm:layoutNode name="ConnectLine" styleLbl="sibTrans1D1">
                <dgm:alg type="sp"/>
                <dgm:shape xmlns:r="http://schemas.openxmlformats.org/officeDocument/2006/relationships" type="line" r:blip="">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3162" tIns="46581" rIns="93162" bIns="46581" rtlCol="0"/>
          <a:lstStyle>
            <a:lvl1pPr algn="r">
              <a:defRPr sz="1200"/>
            </a:lvl1pPr>
          </a:lstStyle>
          <a:p>
            <a:fld id="{DBFEFEA4-A3BC-4D41-8CF4-8FA78784BB36}" type="datetimeFigureOut">
              <a:rPr lang="en-US" smtClean="0"/>
              <a:t>10/13/2025</a:t>
            </a:fld>
            <a:endParaRPr lang="en-US" dirty="0"/>
          </a:p>
        </p:txBody>
      </p:sp>
      <p:sp>
        <p:nvSpPr>
          <p:cNvPr id="4" name="Footer Placeholder 3"/>
          <p:cNvSpPr>
            <a:spLocks noGrp="1"/>
          </p:cNvSpPr>
          <p:nvPr>
            <p:ph type="ftr" sz="quarter" idx="2"/>
          </p:nvPr>
        </p:nvSpPr>
        <p:spPr>
          <a:xfrm>
            <a:off x="1" y="8829967"/>
            <a:ext cx="3037840" cy="466433"/>
          </a:xfrm>
          <a:prstGeom prst="rect">
            <a:avLst/>
          </a:prstGeom>
        </p:spPr>
        <p:txBody>
          <a:bodyPr vert="horz" lIns="93162" tIns="46581" rIns="93162" bIns="465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6433"/>
          </a:xfrm>
          <a:prstGeom prst="rect">
            <a:avLst/>
          </a:prstGeom>
        </p:spPr>
        <p:txBody>
          <a:bodyPr vert="horz" lIns="93162" tIns="46581" rIns="93162" bIns="46581" rtlCol="0" anchor="b"/>
          <a:lstStyle>
            <a:lvl1pPr algn="r">
              <a:defRPr sz="1200"/>
            </a:lvl1pPr>
          </a:lstStyle>
          <a:p>
            <a:fld id="{DAA70938-8FE1-4280-863A-7CFED5357031}" type="slidenum">
              <a:rPr lang="en-US" smtClean="0"/>
              <a:t>‹#›</a:t>
            </a:fld>
            <a:endParaRPr lang="en-US" dirty="0"/>
          </a:p>
        </p:txBody>
      </p:sp>
    </p:spTree>
    <p:extLst>
      <p:ext uri="{BB962C8B-B14F-4D97-AF65-F5344CB8AC3E}">
        <p14:creationId xmlns:p14="http://schemas.microsoft.com/office/powerpoint/2010/main" val="2907155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2" tIns="46581" rIns="93162" bIns="46581" rtlCol="0"/>
          <a:lstStyle>
            <a:lvl1pPr algn="r">
              <a:defRPr sz="1200"/>
            </a:lvl1pPr>
          </a:lstStyle>
          <a:p>
            <a:fld id="{D9537768-F8B9-4A47-9192-F4B7829FB35E}" type="datetimeFigureOut">
              <a:rPr lang="en-US" smtClean="0"/>
              <a:t>10/13/2025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2" tIns="46581" rIns="93162" bIns="46581" rtlCol="0" anchor="b"/>
          <a:lstStyle>
            <a:lvl1pPr algn="r">
              <a:defRPr sz="1200"/>
            </a:lvl1pPr>
          </a:lstStyle>
          <a:p>
            <a:fld id="{FE575CCE-4A34-4735-ADB4-87B6D9B49222}" type="slidenum">
              <a:rPr lang="en-US" smtClean="0"/>
              <a:t>‹#›</a:t>
            </a:fld>
            <a:endParaRPr lang="en-US" dirty="0"/>
          </a:p>
        </p:txBody>
      </p:sp>
    </p:spTree>
    <p:extLst>
      <p:ext uri="{BB962C8B-B14F-4D97-AF65-F5344CB8AC3E}">
        <p14:creationId xmlns:p14="http://schemas.microsoft.com/office/powerpoint/2010/main" val="23500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2</a:t>
            </a:fld>
            <a:endParaRPr lang="en-US" dirty="0"/>
          </a:p>
        </p:txBody>
      </p:sp>
    </p:spTree>
    <p:extLst>
      <p:ext uri="{BB962C8B-B14F-4D97-AF65-F5344CB8AC3E}">
        <p14:creationId xmlns:p14="http://schemas.microsoft.com/office/powerpoint/2010/main" val="294882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077230-E7D1-4CF7-B921-0560DD616F40}" type="slidenum">
              <a:rPr lang="en-US" smtClean="0"/>
              <a:t>17</a:t>
            </a:fld>
            <a:endParaRPr lang="en-US"/>
          </a:p>
        </p:txBody>
      </p:sp>
    </p:spTree>
    <p:extLst>
      <p:ext uri="{BB962C8B-B14F-4D97-AF65-F5344CB8AC3E}">
        <p14:creationId xmlns:p14="http://schemas.microsoft.com/office/powerpoint/2010/main" val="3338397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CD3DB-E917-F848-D02F-657DB77BE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433CA-36BC-AB30-CD5F-1BC295CE8F48}"/>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D465E12B-5F6D-A51E-1280-141BA26E1C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C75687-8E87-47BC-2577-462CE12EFBC2}"/>
              </a:ext>
            </a:extLst>
          </p:cNvPr>
          <p:cNvSpPr>
            <a:spLocks noGrp="1"/>
          </p:cNvSpPr>
          <p:nvPr>
            <p:ph type="sldNum" sz="quarter" idx="10"/>
          </p:nvPr>
        </p:nvSpPr>
        <p:spPr/>
        <p:txBody>
          <a:bodyPr/>
          <a:lstStyle/>
          <a:p>
            <a:fld id="{94F2A976-0F67-4D8D-A7BA-A8FECB027C88}" type="slidenum">
              <a:rPr lang="en-US" smtClean="0"/>
              <a:t>18</a:t>
            </a:fld>
            <a:endParaRPr lang="en-US" dirty="0"/>
          </a:p>
        </p:txBody>
      </p:sp>
    </p:spTree>
    <p:extLst>
      <p:ext uri="{BB962C8B-B14F-4D97-AF65-F5344CB8AC3E}">
        <p14:creationId xmlns:p14="http://schemas.microsoft.com/office/powerpoint/2010/main" val="48124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F0FF5-F26B-CEF3-2F30-68FC1BFD5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BD32F-FBCA-9DDC-28FA-1C2C82A9660B}"/>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F9DECF5C-618A-5C82-1A52-F11AB06EA5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1C5277-A528-B13D-FA3D-2A83DCAFF9EC}"/>
              </a:ext>
            </a:extLst>
          </p:cNvPr>
          <p:cNvSpPr>
            <a:spLocks noGrp="1"/>
          </p:cNvSpPr>
          <p:nvPr>
            <p:ph type="sldNum" sz="quarter" idx="10"/>
          </p:nvPr>
        </p:nvSpPr>
        <p:spPr/>
        <p:txBody>
          <a:bodyPr/>
          <a:lstStyle/>
          <a:p>
            <a:fld id="{94F2A976-0F67-4D8D-A7BA-A8FECB027C88}" type="slidenum">
              <a:rPr lang="en-US" smtClean="0"/>
              <a:t>19</a:t>
            </a:fld>
            <a:endParaRPr lang="en-US" dirty="0"/>
          </a:p>
        </p:txBody>
      </p:sp>
    </p:spTree>
    <p:extLst>
      <p:ext uri="{BB962C8B-B14F-4D97-AF65-F5344CB8AC3E}">
        <p14:creationId xmlns:p14="http://schemas.microsoft.com/office/powerpoint/2010/main" val="970535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8E7D5-56A7-9584-00CB-036C6CFAE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32F18-CF14-F7AC-FA62-46864CDF8341}"/>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F19AC25B-F19F-2735-C70C-9B24B30A66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004C88-2914-83ED-35E5-1FBC0AA54677}"/>
              </a:ext>
            </a:extLst>
          </p:cNvPr>
          <p:cNvSpPr>
            <a:spLocks noGrp="1"/>
          </p:cNvSpPr>
          <p:nvPr>
            <p:ph type="sldNum" sz="quarter" idx="10"/>
          </p:nvPr>
        </p:nvSpPr>
        <p:spPr/>
        <p:txBody>
          <a:bodyPr/>
          <a:lstStyle/>
          <a:p>
            <a:fld id="{94F2A976-0F67-4D8D-A7BA-A8FECB027C88}" type="slidenum">
              <a:rPr lang="en-US" smtClean="0"/>
              <a:t>20</a:t>
            </a:fld>
            <a:endParaRPr lang="en-US" dirty="0"/>
          </a:p>
        </p:txBody>
      </p:sp>
    </p:spTree>
    <p:extLst>
      <p:ext uri="{BB962C8B-B14F-4D97-AF65-F5344CB8AC3E}">
        <p14:creationId xmlns:p14="http://schemas.microsoft.com/office/powerpoint/2010/main" val="1850920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0EC08-622A-AAD6-C468-6FA492A15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4F27DC-5C28-F6B2-60F1-D443245F4EE0}"/>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90FBBAB7-EB1F-9E30-9BEE-D8319966A4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CC794D-B41B-0908-4607-95554EC7F7BB}"/>
              </a:ext>
            </a:extLst>
          </p:cNvPr>
          <p:cNvSpPr>
            <a:spLocks noGrp="1"/>
          </p:cNvSpPr>
          <p:nvPr>
            <p:ph type="sldNum" sz="quarter" idx="10"/>
          </p:nvPr>
        </p:nvSpPr>
        <p:spPr/>
        <p:txBody>
          <a:bodyPr/>
          <a:lstStyle/>
          <a:p>
            <a:fld id="{94F2A976-0F67-4D8D-A7BA-A8FECB027C88}" type="slidenum">
              <a:rPr lang="en-US" smtClean="0"/>
              <a:t>21</a:t>
            </a:fld>
            <a:endParaRPr lang="en-US" dirty="0"/>
          </a:p>
        </p:txBody>
      </p:sp>
    </p:spTree>
    <p:extLst>
      <p:ext uri="{BB962C8B-B14F-4D97-AF65-F5344CB8AC3E}">
        <p14:creationId xmlns:p14="http://schemas.microsoft.com/office/powerpoint/2010/main" val="427853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75CCE-4A34-4735-ADB4-87B6D9B49222}" type="slidenum">
              <a:rPr lang="en-US" smtClean="0"/>
              <a:t>5</a:t>
            </a:fld>
            <a:endParaRPr lang="en-US" dirty="0"/>
          </a:p>
        </p:txBody>
      </p:sp>
    </p:spTree>
    <p:extLst>
      <p:ext uri="{BB962C8B-B14F-4D97-AF65-F5344CB8AC3E}">
        <p14:creationId xmlns:p14="http://schemas.microsoft.com/office/powerpoint/2010/main" val="45230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4138" y="1135063"/>
            <a:ext cx="4084637" cy="3063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8E7D55-9135-4744-BBA6-9621D2500229}" type="slidenum">
              <a:rPr lang="en-US" smtClean="0"/>
              <a:t>7</a:t>
            </a:fld>
            <a:endParaRPr lang="en-US" dirty="0"/>
          </a:p>
        </p:txBody>
      </p:sp>
    </p:spTree>
    <p:extLst>
      <p:ext uri="{BB962C8B-B14F-4D97-AF65-F5344CB8AC3E}">
        <p14:creationId xmlns:p14="http://schemas.microsoft.com/office/powerpoint/2010/main" val="388701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F2A976-0F67-4D8D-A7BA-A8FECB027C88}" type="slidenum">
              <a:rPr lang="en-US" smtClean="0"/>
              <a:t>8</a:t>
            </a:fld>
            <a:endParaRPr lang="en-US" dirty="0"/>
          </a:p>
        </p:txBody>
      </p:sp>
    </p:spTree>
    <p:extLst>
      <p:ext uri="{BB962C8B-B14F-4D97-AF65-F5344CB8AC3E}">
        <p14:creationId xmlns:p14="http://schemas.microsoft.com/office/powerpoint/2010/main" val="399612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2A976-0F67-4D8D-A7BA-A8FECB027C88}" type="slidenum">
              <a:rPr lang="en-US" smtClean="0"/>
              <a:t>9</a:t>
            </a:fld>
            <a:endParaRPr lang="en-US" dirty="0"/>
          </a:p>
        </p:txBody>
      </p:sp>
    </p:spTree>
    <p:extLst>
      <p:ext uri="{BB962C8B-B14F-4D97-AF65-F5344CB8AC3E}">
        <p14:creationId xmlns:p14="http://schemas.microsoft.com/office/powerpoint/2010/main" val="1459451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F2A976-0F67-4D8D-A7BA-A8FECB027C88}" type="slidenum">
              <a:rPr lang="en-US" smtClean="0"/>
              <a:t>10</a:t>
            </a:fld>
            <a:endParaRPr lang="en-US" dirty="0"/>
          </a:p>
        </p:txBody>
      </p:sp>
    </p:spTree>
    <p:extLst>
      <p:ext uri="{BB962C8B-B14F-4D97-AF65-F5344CB8AC3E}">
        <p14:creationId xmlns:p14="http://schemas.microsoft.com/office/powerpoint/2010/main" val="288775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59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2A976-0F67-4D8D-A7BA-A8FECB027C88}" type="slidenum">
              <a:rPr lang="en-US" smtClean="0"/>
              <a:t>11</a:t>
            </a:fld>
            <a:endParaRPr lang="en-US" dirty="0"/>
          </a:p>
        </p:txBody>
      </p:sp>
    </p:spTree>
    <p:extLst>
      <p:ext uri="{BB962C8B-B14F-4D97-AF65-F5344CB8AC3E}">
        <p14:creationId xmlns:p14="http://schemas.microsoft.com/office/powerpoint/2010/main" val="173453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75CCE-4A34-4735-ADB4-87B6D9B49222}" type="slidenum">
              <a:rPr lang="en-US" smtClean="0"/>
              <a:t>15</a:t>
            </a:fld>
            <a:endParaRPr lang="en-US" dirty="0"/>
          </a:p>
        </p:txBody>
      </p:sp>
    </p:spTree>
    <p:extLst>
      <p:ext uri="{BB962C8B-B14F-4D97-AF65-F5344CB8AC3E}">
        <p14:creationId xmlns:p14="http://schemas.microsoft.com/office/powerpoint/2010/main" val="4198219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42CED-8F51-0F78-F716-193F89327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CFE8E-A134-372D-2406-22411CAEEEA9}"/>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A3A5DC8C-EB20-04B3-E554-A734196F43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44426-2060-0FD2-ED21-3E0CFD4AF7D1}"/>
              </a:ext>
            </a:extLst>
          </p:cNvPr>
          <p:cNvSpPr>
            <a:spLocks noGrp="1"/>
          </p:cNvSpPr>
          <p:nvPr>
            <p:ph type="sldNum" sz="quarter" idx="10"/>
          </p:nvPr>
        </p:nvSpPr>
        <p:spPr/>
        <p:txBody>
          <a:bodyPr/>
          <a:lstStyle/>
          <a:p>
            <a:fld id="{94F2A976-0F67-4D8D-A7BA-A8FECB027C88}" type="slidenum">
              <a:rPr lang="en-US" smtClean="0"/>
              <a:t>16</a:t>
            </a:fld>
            <a:endParaRPr lang="en-US"/>
          </a:p>
        </p:txBody>
      </p:sp>
    </p:spTree>
    <p:extLst>
      <p:ext uri="{BB962C8B-B14F-4D97-AF65-F5344CB8AC3E}">
        <p14:creationId xmlns:p14="http://schemas.microsoft.com/office/powerpoint/2010/main" val="1925507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2761596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200284"/>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007311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354757"/>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8E8773-2BAD-493E-8DB2-466A058D87FF}" type="datetime1">
              <a:rPr lang="en-US" smtClean="0"/>
              <a:t>10/13/2025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8">
            <a:extLst>
              <a:ext uri="{FF2B5EF4-FFF2-40B4-BE49-F238E27FC236}">
                <a16:creationId xmlns:a16="http://schemas.microsoft.com/office/drawing/2014/main" id="{0205031D-80DA-475A-AD5E-2046B15ED3CD}"/>
              </a:ext>
            </a:extLst>
          </p:cNvPr>
          <p:cNvSpPr>
            <a:spLocks noGrp="1"/>
          </p:cNvSpPr>
          <p:nvPr>
            <p:ph type="sldNum" sz="quarter" idx="12"/>
          </p:nvPr>
        </p:nvSpPr>
        <p:spPr>
          <a:xfrm>
            <a:off x="7479324" y="6356351"/>
            <a:ext cx="1591201" cy="365125"/>
          </a:xfrm>
        </p:spPr>
        <p:txBody>
          <a:bodyPr/>
          <a:lstStyle/>
          <a:p>
            <a:fld id="{DC7B51D9-4FAE-4813-AB1E-9797006DABF4}" type="slidenum">
              <a:rPr lang="en-US" smtClean="0"/>
              <a:t>‹#›</a:t>
            </a:fld>
            <a:endParaRPr lang="en-US" dirty="0"/>
          </a:p>
        </p:txBody>
      </p:sp>
    </p:spTree>
    <p:extLst>
      <p:ext uri="{BB962C8B-B14F-4D97-AF65-F5344CB8AC3E}">
        <p14:creationId xmlns:p14="http://schemas.microsoft.com/office/powerpoint/2010/main" val="2961082210"/>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257175"/>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257175"/>
            <a:r>
              <a:rPr lang="en-US" dirty="0">
                <a:solidFill>
                  <a:prstClr val="black">
                    <a:tint val="75000"/>
                  </a:prstClr>
                </a:solidFill>
              </a:rPr>
              <a:t>Center for Information Technology Services (CITS)</a:t>
            </a: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257175"/>
            <a:fld id="{3FFA4024-9BE3-154F-A06D-CD2277C0E918}" type="slidenum">
              <a:rPr lang="en-US" smtClean="0">
                <a:solidFill>
                  <a:prstClr val="black">
                    <a:tint val="75000"/>
                  </a:prstClr>
                </a:solidFill>
              </a:rPr>
              <a:pPr defTabSz="257175"/>
              <a:t>‹#›</a:t>
            </a:fld>
            <a:endParaRPr lang="en-US" dirty="0">
              <a:solidFill>
                <a:prstClr val="black">
                  <a:tint val="75000"/>
                </a:prstClr>
              </a:solidFill>
            </a:endParaRPr>
          </a:p>
        </p:txBody>
      </p:sp>
    </p:spTree>
    <p:extLst>
      <p:ext uri="{BB962C8B-B14F-4D97-AF65-F5344CB8AC3E}">
        <p14:creationId xmlns:p14="http://schemas.microsoft.com/office/powerpoint/2010/main" val="34626374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70" r:id="rId4"/>
    <p:sldLayoutId id="2147483676" r:id="rId5"/>
  </p:sldLayoutIdLst>
  <p:transition>
    <p:wipe dir="d"/>
  </p:transition>
  <p:hf sldNum="0" hdr="0" dt="0"/>
  <p:txStyles>
    <p:titleStyle>
      <a:lvl1pPr algn="ctr" defTabSz="257175"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257175" rtl="0" eaLnBrk="1" latinLnBrk="0" hangingPunct="1">
        <a:spcBef>
          <a:spcPct val="20000"/>
        </a:spcBef>
        <a:buFont typeface="Arial"/>
        <a:buChar char="•"/>
        <a:defRPr sz="1800" kern="1200">
          <a:solidFill>
            <a:schemeClr val="tx1"/>
          </a:solidFill>
          <a:latin typeface="+mn-lt"/>
          <a:ea typeface="+mn-ea"/>
          <a:cs typeface="+mn-cs"/>
        </a:defRPr>
      </a:lvl1pPr>
      <a:lvl2pPr marL="417910" indent="-160735" algn="l" defTabSz="257175" rtl="0" eaLnBrk="1" latinLnBrk="0" hangingPunct="1">
        <a:spcBef>
          <a:spcPct val="20000"/>
        </a:spcBef>
        <a:buFont typeface="Arial"/>
        <a:buChar char="–"/>
        <a:defRPr sz="1575" kern="1200">
          <a:solidFill>
            <a:schemeClr val="tx1"/>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1"/>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1"/>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maryland.edu/cits/research-computin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umaryland.edu/"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www.umms.org/" TargetMode="External"/><Relationship Id="rId4" Type="http://schemas.openxmlformats.org/officeDocument/2006/relationships/hyperlink" Target="https://umd.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indows.cloud.microsoft/#/devi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mailto:eda-research@umm.edu" TargetMode="External"/><Relationship Id="rId4" Type="http://schemas.openxmlformats.org/officeDocument/2006/relationships/hyperlink" Target="mailto:sre-support@umaryland.ed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6495" y="2369534"/>
            <a:ext cx="8170984" cy="4676725"/>
          </a:xfrm>
        </p:spPr>
        <p:txBody>
          <a:bodyPr>
            <a:normAutofit/>
          </a:bodyPr>
          <a:lstStyle/>
          <a:p>
            <a:pPr marL="0" lvl="0" indent="0" algn="ctr" defTabSz="685800">
              <a:spcBef>
                <a:spcPts val="0"/>
              </a:spcBef>
              <a:buNone/>
              <a:defRPr/>
            </a:pPr>
            <a:endParaRPr lang="en-US" sz="3200" b="1" i="1" kern="0" dirty="0">
              <a:latin typeface="Calibri" panose="020F0502020204030204"/>
              <a:cs typeface="+mn-cs"/>
            </a:endParaRPr>
          </a:p>
          <a:p>
            <a:pPr marL="0" lvl="0" indent="0" algn="ctr" defTabSz="685800">
              <a:spcBef>
                <a:spcPts val="0"/>
              </a:spcBef>
              <a:buNone/>
              <a:defRPr/>
            </a:pPr>
            <a:endParaRPr lang="en-US" sz="3200" b="1" i="1" kern="0" dirty="0">
              <a:latin typeface="Calibri" panose="020F0502020204030204"/>
              <a:cs typeface="+mn-cs"/>
            </a:endParaRPr>
          </a:p>
          <a:p>
            <a:pPr marL="0" lvl="0" indent="0" algn="ctr" defTabSz="685800">
              <a:spcBef>
                <a:spcPts val="0"/>
              </a:spcBef>
              <a:buNone/>
              <a:defRPr/>
            </a:pPr>
            <a:endParaRPr lang="en-US" sz="3200" b="1" kern="0" dirty="0">
              <a:latin typeface="Calibri" panose="020F0502020204030204"/>
              <a:cs typeface="+mn-cs"/>
            </a:endParaRPr>
          </a:p>
          <a:p>
            <a:pPr marL="0" lvl="0" indent="0" algn="ctr" defTabSz="685800">
              <a:spcBef>
                <a:spcPts val="0"/>
              </a:spcBef>
              <a:buNone/>
              <a:defRPr/>
            </a:pPr>
            <a:endParaRPr lang="en-US" sz="3200" b="1" kern="0" dirty="0">
              <a:latin typeface="Calibri" panose="020F0502020204030204"/>
              <a:cs typeface="+mn-cs"/>
            </a:endParaRPr>
          </a:p>
          <a:p>
            <a:pPr marL="0" lvl="0" indent="0" algn="ctr" defTabSz="685800">
              <a:spcBef>
                <a:spcPts val="0"/>
              </a:spcBef>
              <a:buNone/>
              <a:defRPr/>
            </a:pPr>
            <a:endParaRPr lang="en-US" sz="2800" b="1" kern="0" dirty="0">
              <a:latin typeface="Calibri" panose="020F0502020204030204"/>
              <a:cs typeface="+mn-cs"/>
            </a:endParaRPr>
          </a:p>
          <a:p>
            <a:pPr marL="0" lvl="0" indent="0" algn="ctr" defTabSz="685800">
              <a:spcBef>
                <a:spcPts val="0"/>
              </a:spcBef>
              <a:buNone/>
              <a:defRPr/>
            </a:pPr>
            <a:r>
              <a:rPr lang="en-US" sz="2400" b="1" kern="0" dirty="0">
                <a:latin typeface="Calibri" panose="020F0502020204030204"/>
                <a:cs typeface="+mn-cs"/>
              </a:rPr>
              <a:t>Peter J. Murray, Senior VP for IT and CIO</a:t>
            </a:r>
          </a:p>
          <a:p>
            <a:pPr marL="0" lvl="0" indent="0" algn="ctr" defTabSz="685800">
              <a:spcBef>
                <a:spcPts val="0"/>
              </a:spcBef>
              <a:buNone/>
              <a:defRPr/>
            </a:pPr>
            <a:r>
              <a:rPr lang="en-US" sz="2400" b="1" kern="0" dirty="0">
                <a:latin typeface="Calibri" panose="020F0502020204030204"/>
                <a:cs typeface="+mn-cs"/>
              </a:rPr>
              <a:t>Brian Coats, Sr. Associate VP and Deputy CIO</a:t>
            </a:r>
          </a:p>
          <a:p>
            <a:pPr marL="0" lvl="0" indent="0" algn="ctr" defTabSz="685800">
              <a:spcBef>
                <a:spcPts val="0"/>
              </a:spcBef>
              <a:buNone/>
              <a:defRPr/>
            </a:pPr>
            <a:r>
              <a:rPr lang="en-US" sz="2400" b="1" kern="0" dirty="0">
                <a:latin typeface="Calibri" panose="020F0502020204030204"/>
                <a:cs typeface="+mn-cs"/>
              </a:rPr>
              <a:t>Braden Bierman, Sr. IT Cloud Infrastructure Architect</a:t>
            </a:r>
          </a:p>
          <a:p>
            <a:pPr marL="0" indent="0" algn="ctr" defTabSz="685800">
              <a:spcBef>
                <a:spcPts val="0"/>
              </a:spcBef>
              <a:buNone/>
              <a:defRPr/>
            </a:pPr>
            <a:endParaRPr lang="en-US" sz="2800" dirty="0"/>
          </a:p>
          <a:p>
            <a:pPr marL="0" lvl="0" indent="0" algn="ctr" defTabSz="685800">
              <a:spcBef>
                <a:spcPts val="0"/>
              </a:spcBef>
              <a:buNone/>
              <a:defRPr/>
            </a:pPr>
            <a:endParaRPr lang="en-US" sz="2700" i="1" kern="0" dirty="0">
              <a:solidFill>
                <a:prstClr val="black"/>
              </a:solidFill>
              <a:latin typeface="Calibri" panose="020F0502020204030204"/>
              <a:cs typeface="+mn-cs"/>
            </a:endParaRPr>
          </a:p>
          <a:p>
            <a:pPr marL="0" lvl="0" indent="0" algn="ctr" defTabSz="685800">
              <a:spcBef>
                <a:spcPts val="0"/>
              </a:spcBef>
              <a:buNone/>
              <a:defRPr/>
            </a:pPr>
            <a:endParaRPr lang="en-US" sz="3000" i="1" kern="0" dirty="0">
              <a:solidFill>
                <a:prstClr val="black"/>
              </a:solidFill>
              <a:latin typeface="Calibri" panose="020F0502020204030204"/>
              <a:cs typeface="+mn-cs"/>
            </a:endParaRPr>
          </a:p>
          <a:p>
            <a:pPr marL="0" indent="0" algn="ctr">
              <a:buNone/>
            </a:pPr>
            <a:endParaRPr lang="en-US" dirty="0"/>
          </a:p>
        </p:txBody>
      </p:sp>
      <p:sp>
        <p:nvSpPr>
          <p:cNvPr id="6" name="Title 5"/>
          <p:cNvSpPr>
            <a:spLocks noGrp="1"/>
          </p:cNvSpPr>
          <p:nvPr>
            <p:ph type="title"/>
          </p:nvPr>
        </p:nvSpPr>
        <p:spPr>
          <a:xfrm>
            <a:off x="58270" y="2091414"/>
            <a:ext cx="9027459" cy="1178560"/>
          </a:xfrm>
        </p:spPr>
        <p:txBody>
          <a:bodyPr>
            <a:noAutofit/>
          </a:bodyPr>
          <a:lstStyle/>
          <a:p>
            <a:pPr marL="0" lvl="0" indent="0" algn="ctr" defTabSz="685800">
              <a:spcBef>
                <a:spcPts val="0"/>
              </a:spcBef>
              <a:buNone/>
              <a:defRPr/>
            </a:pPr>
            <a:br>
              <a:rPr lang="en-US" sz="3200" b="1" dirty="0"/>
            </a:br>
            <a:r>
              <a:rPr lang="en-US" sz="3600" b="1" kern="0" dirty="0">
                <a:solidFill>
                  <a:prstClr val="black"/>
                </a:solidFill>
                <a:latin typeface="Calibri" panose="020F0502020204030204"/>
                <a:cs typeface="+mn-cs"/>
              </a:rPr>
              <a:t>ICTR Enrichment Series </a:t>
            </a:r>
            <a:br>
              <a:rPr lang="en-US" sz="3600" b="1" kern="0" dirty="0">
                <a:solidFill>
                  <a:prstClr val="black"/>
                </a:solidFill>
                <a:latin typeface="Calibri" panose="020F0502020204030204"/>
                <a:cs typeface="+mn-cs"/>
              </a:rPr>
            </a:br>
            <a:r>
              <a:rPr lang="en-US" sz="3600" b="1" kern="0" dirty="0">
                <a:solidFill>
                  <a:prstClr val="black"/>
                </a:solidFill>
                <a:latin typeface="Calibri" panose="020F0502020204030204"/>
                <a:cs typeface="+mn-cs"/>
              </a:rPr>
              <a:t>October 14, 2025</a:t>
            </a:r>
            <a:br>
              <a:rPr lang="en-US" sz="3600" b="1" kern="0" dirty="0">
                <a:solidFill>
                  <a:prstClr val="black"/>
                </a:solidFill>
                <a:latin typeface="Calibri" panose="020F0502020204030204"/>
                <a:cs typeface="+mn-cs"/>
              </a:rPr>
            </a:br>
            <a:br>
              <a:rPr lang="en-US" sz="3200" b="1" dirty="0"/>
            </a:br>
            <a:r>
              <a:rPr lang="en-US" sz="5400" b="1" dirty="0"/>
              <a:t>UMB Secure Research Environment (SRE) </a:t>
            </a:r>
            <a:r>
              <a:rPr lang="en-US" sz="5400" b="1" kern="0" dirty="0">
                <a:solidFill>
                  <a:prstClr val="black"/>
                </a:solidFill>
                <a:latin typeface="Calibri" panose="020F0502020204030204"/>
                <a:ea typeface="+mn-ea"/>
                <a:cs typeface="+mn-cs"/>
              </a:rPr>
              <a:t>  </a:t>
            </a:r>
            <a:br>
              <a:rPr lang="en-US" sz="2800" b="1" kern="0" dirty="0">
                <a:solidFill>
                  <a:prstClr val="black"/>
                </a:solidFill>
                <a:latin typeface="Calibri" panose="020F0502020204030204"/>
                <a:ea typeface="+mn-ea"/>
                <a:cs typeface="+mn-cs"/>
              </a:rPr>
            </a:br>
            <a:br>
              <a:rPr lang="en-US" sz="2800" b="1" kern="0" dirty="0">
                <a:solidFill>
                  <a:prstClr val="black"/>
                </a:solidFill>
                <a:latin typeface="Calibri" panose="020F0502020204030204"/>
                <a:ea typeface="+mn-ea"/>
                <a:cs typeface="+mn-cs"/>
              </a:rPr>
            </a:br>
            <a:endParaRPr lang="en-US" sz="2800" dirty="0"/>
          </a:p>
        </p:txBody>
      </p:sp>
    </p:spTree>
    <p:extLst>
      <p:ext uri="{BB962C8B-B14F-4D97-AF65-F5344CB8AC3E}">
        <p14:creationId xmlns:p14="http://schemas.microsoft.com/office/powerpoint/2010/main" val="455699645"/>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F040-C37E-58E2-B9B4-D3A71700BB92}"/>
              </a:ext>
            </a:extLst>
          </p:cNvPr>
          <p:cNvSpPr>
            <a:spLocks noGrp="1"/>
          </p:cNvSpPr>
          <p:nvPr>
            <p:ph type="title"/>
          </p:nvPr>
        </p:nvSpPr>
        <p:spPr>
          <a:xfrm>
            <a:off x="1485899" y="1893866"/>
            <a:ext cx="6172200" cy="409990"/>
          </a:xfrm>
        </p:spPr>
        <p:txBody>
          <a:bodyPr>
            <a:normAutofit fontScale="90000"/>
          </a:bodyPr>
          <a:lstStyle/>
          <a:p>
            <a:pPr>
              <a:lnSpc>
                <a:spcPct val="107000"/>
              </a:lnSpc>
              <a:spcBef>
                <a:spcPts val="0"/>
              </a:spcBef>
            </a:pPr>
            <a:br>
              <a:rPr lang="en-US" sz="1013" b="1" kern="100" dirty="0">
                <a:latin typeface="Times New Roman" panose="02020603050405020304" pitchFamily="18" charset="0"/>
                <a:ea typeface="Calibri" panose="020F0502020204030204" pitchFamily="34" charset="0"/>
                <a:cs typeface="Times New Roman" panose="02020603050405020304" pitchFamily="18" charset="0"/>
              </a:rPr>
            </a:br>
            <a:br>
              <a:rPr lang="en-US" sz="1013" b="1" kern="100" dirty="0">
                <a:latin typeface="Times New Roman" panose="02020603050405020304" pitchFamily="18" charset="0"/>
                <a:ea typeface="Calibri" panose="020F0502020204030204" pitchFamily="34" charset="0"/>
                <a:cs typeface="Times New Roman" panose="02020603050405020304" pitchFamily="18" charset="0"/>
              </a:rPr>
            </a:br>
            <a:br>
              <a:rPr lang="en-US" sz="1013" b="1" kern="100" dirty="0">
                <a:latin typeface="Times New Roman" panose="02020603050405020304" pitchFamily="18" charset="0"/>
                <a:ea typeface="Calibri" panose="020F0502020204030204" pitchFamily="34" charset="0"/>
                <a:cs typeface="Times New Roman" panose="02020603050405020304" pitchFamily="18" charset="0"/>
              </a:rPr>
            </a:br>
            <a:br>
              <a:rPr lang="en-US" kern="100" dirty="0">
                <a:effectLst/>
                <a:ea typeface="Calibri" panose="020F0502020204030204" pitchFamily="34" charset="0"/>
                <a:cs typeface="Times New Roman" panose="02020603050405020304" pitchFamily="18" charset="0"/>
              </a:rPr>
            </a:br>
            <a:br>
              <a:rPr lang="en-US" sz="1013" u="sng" kern="100" dirty="0">
                <a:ea typeface="Calibri" panose="020F0502020204030204" pitchFamily="34" charset="0"/>
                <a:cs typeface="Times New Roman" panose="02020603050405020304" pitchFamily="18" charset="0"/>
              </a:rPr>
            </a:br>
            <a:br>
              <a:rPr lang="en-US" sz="1013" kern="100" dirty="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7C21E36-CF9D-6E76-92A5-D23A3C44CB4C}"/>
              </a:ext>
            </a:extLst>
          </p:cNvPr>
          <p:cNvSpPr>
            <a:spLocks noGrp="1"/>
          </p:cNvSpPr>
          <p:nvPr>
            <p:ph idx="1"/>
          </p:nvPr>
        </p:nvSpPr>
        <p:spPr>
          <a:xfrm>
            <a:off x="470221" y="1919602"/>
            <a:ext cx="8203556" cy="4608614"/>
          </a:xfrm>
        </p:spPr>
        <p:txBody>
          <a:bodyPr>
            <a:normAutofit/>
          </a:bodyPr>
          <a:lstStyle/>
          <a:p>
            <a:pPr marL="0" indent="0">
              <a:lnSpc>
                <a:spcPct val="107000"/>
              </a:lnSpc>
              <a:spcBef>
                <a:spcPts val="0"/>
              </a:spcBef>
              <a:buNone/>
            </a:pPr>
            <a:endParaRPr lang="en-US" sz="1013" dirty="0">
              <a:latin typeface="Times New Roman" panose="02020603050405020304" pitchFamily="18" charset="0"/>
              <a:ea typeface="Calibri" panose="020F0502020204030204" pitchFamily="34" charset="0"/>
            </a:endParaRPr>
          </a:p>
          <a:p>
            <a:pPr>
              <a:lnSpc>
                <a:spcPct val="107000"/>
              </a:lnSpc>
              <a:spcBef>
                <a:spcPts val="0"/>
              </a:spcBef>
              <a:buFont typeface="Wingdings" panose="05000000000000000000" pitchFamily="2" charset="2"/>
              <a:buChar char="§"/>
            </a:pPr>
            <a:r>
              <a:rPr lang="en-US" sz="2200" dirty="0">
                <a:ea typeface="Calibri" panose="020F0502020204030204" pitchFamily="34" charset="0"/>
              </a:rPr>
              <a:t>The UMB Secure Research Environment (SRE) has been created to protect sensitive data used by faculty for research purposes as well as for protecting the intellectual property that develops from research studies. </a:t>
            </a:r>
          </a:p>
          <a:p>
            <a:pPr>
              <a:lnSpc>
                <a:spcPct val="107000"/>
              </a:lnSpc>
              <a:spcBef>
                <a:spcPts val="0"/>
              </a:spcBef>
              <a:buFont typeface="Wingdings" panose="05000000000000000000" pitchFamily="2" charset="2"/>
              <a:buChar char="§"/>
            </a:pPr>
            <a:r>
              <a:rPr lang="en-US" sz="2200" dirty="0">
                <a:ea typeface="Calibri" panose="020F0502020204030204" pitchFamily="34" charset="0"/>
              </a:rPr>
              <a:t>It is </a:t>
            </a:r>
            <a:r>
              <a:rPr lang="en-US" sz="2200" dirty="0">
                <a:solidFill>
                  <a:srgbClr val="000000"/>
                </a:solidFill>
                <a:ea typeface="Times New Roman" panose="02020603050405020304" pitchFamily="18" charset="0"/>
              </a:rPr>
              <a:t>designed to protect sensitive and restricted research data from misuse and unauthorized access. </a:t>
            </a:r>
          </a:p>
          <a:p>
            <a:pPr>
              <a:lnSpc>
                <a:spcPct val="107000"/>
              </a:lnSpc>
              <a:spcBef>
                <a:spcPts val="0"/>
              </a:spcBef>
              <a:buFont typeface="Wingdings" panose="05000000000000000000" pitchFamily="2" charset="2"/>
              <a:buChar char="§"/>
            </a:pPr>
            <a:r>
              <a:rPr lang="en-US" sz="2200" dirty="0">
                <a:solidFill>
                  <a:srgbClr val="000000"/>
                </a:solidFill>
                <a:ea typeface="Times New Roman" panose="02020603050405020304" pitchFamily="18" charset="0"/>
              </a:rPr>
              <a:t>It minimizes risk to the institution and to the principal investigator of an unlawful exposure of sensitive data. </a:t>
            </a:r>
          </a:p>
          <a:p>
            <a:pPr>
              <a:lnSpc>
                <a:spcPct val="107000"/>
              </a:lnSpc>
              <a:spcBef>
                <a:spcPts val="0"/>
              </a:spcBef>
              <a:buFont typeface="Wingdings" panose="05000000000000000000" pitchFamily="2" charset="2"/>
              <a:buChar char="§"/>
            </a:pPr>
            <a:r>
              <a:rPr lang="en-US" sz="2200" dirty="0">
                <a:solidFill>
                  <a:srgbClr val="000000"/>
                </a:solidFill>
                <a:ea typeface="Times New Roman" panose="02020603050405020304" pitchFamily="18" charset="0"/>
              </a:rPr>
              <a:t>The SRE is different </a:t>
            </a:r>
            <a:r>
              <a:rPr lang="en-US" sz="2200" dirty="0">
                <a:ea typeface="Calibri" panose="020F0502020204030204" pitchFamily="34" charset="0"/>
              </a:rPr>
              <a:t>from the current UMB research computing environment in that the computing resources, data storage and software are not located on a local server, desktop or laptop computer but are available in a secure Cloud infrastructure. </a:t>
            </a:r>
          </a:p>
          <a:p>
            <a:pPr marL="0" indent="0">
              <a:lnSpc>
                <a:spcPct val="107000"/>
              </a:lnSpc>
              <a:spcBef>
                <a:spcPts val="0"/>
              </a:spcBef>
              <a:buNone/>
            </a:pPr>
            <a:endParaRPr lang="en-US" sz="1688" kern="100" dirty="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dirty="0"/>
          </a:p>
        </p:txBody>
      </p:sp>
      <p:sp>
        <p:nvSpPr>
          <p:cNvPr id="4" name="Rectangle 3">
            <a:extLst>
              <a:ext uri="{FF2B5EF4-FFF2-40B4-BE49-F238E27FC236}">
                <a16:creationId xmlns:a16="http://schemas.microsoft.com/office/drawing/2014/main" id="{300416CE-0AA9-F27D-3A86-F1BD6C461B62}"/>
              </a:ext>
            </a:extLst>
          </p:cNvPr>
          <p:cNvSpPr/>
          <p:nvPr/>
        </p:nvSpPr>
        <p:spPr>
          <a:xfrm>
            <a:off x="375868" y="1095752"/>
            <a:ext cx="8392260" cy="950405"/>
          </a:xfrm>
          <a:prstGeom prst="rect">
            <a:avLst/>
          </a:prstGeom>
          <a:solidFill>
            <a:srgbClr val="F5C13B"/>
          </a:solidFill>
          <a:ln>
            <a:solidFill>
              <a:srgbClr val="F5C13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chemeClr val="tx1"/>
                </a:solidFill>
              </a:rPr>
              <a:t>Innovative Technology Solutions </a:t>
            </a:r>
          </a:p>
          <a:p>
            <a:pPr algn="ctr"/>
            <a:r>
              <a:rPr lang="en-US" sz="2400" b="1" i="1" kern="100" dirty="0">
                <a:solidFill>
                  <a:schemeClr val="tx1"/>
                </a:solidFill>
                <a:ea typeface="Calibri" panose="020F0502020204030204" pitchFamily="34" charset="0"/>
                <a:cs typeface="Times New Roman" panose="02020603050405020304" pitchFamily="18" charset="0"/>
              </a:rPr>
              <a:t>Secure Research Environment (SRE)</a:t>
            </a:r>
            <a:endParaRPr lang="en-US" sz="2400" b="1" i="1" dirty="0">
              <a:solidFill>
                <a:schemeClr val="tx1"/>
              </a:solidFill>
            </a:endParaRPr>
          </a:p>
        </p:txBody>
      </p:sp>
      <p:pic>
        <p:nvPicPr>
          <p:cNvPr id="5" name="Picture 4">
            <a:extLst>
              <a:ext uri="{FF2B5EF4-FFF2-40B4-BE49-F238E27FC236}">
                <a16:creationId xmlns:a16="http://schemas.microsoft.com/office/drawing/2014/main" id="{F1EB35F1-587F-CD16-5C99-044BF3409B56}"/>
              </a:ext>
            </a:extLst>
          </p:cNvPr>
          <p:cNvPicPr>
            <a:picLocks noChangeAspect="1"/>
          </p:cNvPicPr>
          <p:nvPr/>
        </p:nvPicPr>
        <p:blipFill>
          <a:blip r:embed="rId3"/>
          <a:stretch>
            <a:fillRect/>
          </a:stretch>
        </p:blipFill>
        <p:spPr>
          <a:xfrm rot="5400000">
            <a:off x="662592" y="809024"/>
            <a:ext cx="1025359" cy="1598815"/>
          </a:xfrm>
          <a:prstGeom prst="rect">
            <a:avLst/>
          </a:prstGeom>
        </p:spPr>
      </p:pic>
      <p:pic>
        <p:nvPicPr>
          <p:cNvPr id="6" name="Picture 5">
            <a:extLst>
              <a:ext uri="{FF2B5EF4-FFF2-40B4-BE49-F238E27FC236}">
                <a16:creationId xmlns:a16="http://schemas.microsoft.com/office/drawing/2014/main" id="{FBB1710F-E052-8A10-CF01-D98285D1A92D}"/>
              </a:ext>
            </a:extLst>
          </p:cNvPr>
          <p:cNvPicPr>
            <a:picLocks noChangeAspect="1"/>
          </p:cNvPicPr>
          <p:nvPr/>
        </p:nvPicPr>
        <p:blipFill>
          <a:blip r:embed="rId3"/>
          <a:stretch>
            <a:fillRect/>
          </a:stretch>
        </p:blipFill>
        <p:spPr>
          <a:xfrm rot="5400000">
            <a:off x="7493734" y="846718"/>
            <a:ext cx="1038227" cy="1510560"/>
          </a:xfrm>
          <a:prstGeom prst="rect">
            <a:avLst/>
          </a:prstGeom>
        </p:spPr>
      </p:pic>
    </p:spTree>
    <p:extLst>
      <p:ext uri="{BB962C8B-B14F-4D97-AF65-F5344CB8AC3E}">
        <p14:creationId xmlns:p14="http://schemas.microsoft.com/office/powerpoint/2010/main" val="705376288"/>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7A26B2D4-ED07-4A79-8A8B-EE2358D70D57}"/>
              </a:ext>
            </a:extLst>
          </p:cNvPr>
          <p:cNvSpPr txBox="1"/>
          <p:nvPr/>
        </p:nvSpPr>
        <p:spPr>
          <a:xfrm>
            <a:off x="1355173" y="4899638"/>
            <a:ext cx="2244880" cy="404085"/>
          </a:xfrm>
          <a:prstGeom prst="rect">
            <a:avLst/>
          </a:prstGeom>
          <a:noFill/>
        </p:spPr>
        <p:txBody>
          <a:bodyPr wrap="square" rtlCol="0">
            <a:spAutoFit/>
          </a:bodyPr>
          <a:lstStyle/>
          <a:p>
            <a:br>
              <a:rPr lang="en-US" sz="1013" dirty="0">
                <a:ea typeface="MS Mincho" panose="02020609040205080304" pitchFamily="49" charset="-128"/>
                <a:cs typeface="Times New Roman" panose="02020603050405020304" pitchFamily="18" charset="0"/>
              </a:rPr>
            </a:br>
            <a:endParaRPr lang="en-US" sz="1013" dirty="0"/>
          </a:p>
        </p:txBody>
      </p:sp>
      <p:graphicFrame>
        <p:nvGraphicFramePr>
          <p:cNvPr id="9" name="Table 3">
            <a:extLst>
              <a:ext uri="{FF2B5EF4-FFF2-40B4-BE49-F238E27FC236}">
                <a16:creationId xmlns:a16="http://schemas.microsoft.com/office/drawing/2014/main" id="{4752B843-0958-5E7D-895F-28329811A1F4}"/>
              </a:ext>
            </a:extLst>
          </p:cNvPr>
          <p:cNvGraphicFramePr>
            <a:graphicFrameLocks noGrp="1"/>
          </p:cNvGraphicFramePr>
          <p:nvPr>
            <p:extLst>
              <p:ext uri="{D42A27DB-BD31-4B8C-83A1-F6EECF244321}">
                <p14:modId xmlns:p14="http://schemas.microsoft.com/office/powerpoint/2010/main" val="1226799847"/>
              </p:ext>
            </p:extLst>
          </p:nvPr>
        </p:nvGraphicFramePr>
        <p:xfrm>
          <a:off x="329711" y="1892721"/>
          <a:ext cx="8645037" cy="4605256"/>
        </p:xfrm>
        <a:graphic>
          <a:graphicData uri="http://schemas.openxmlformats.org/drawingml/2006/table">
            <a:tbl>
              <a:tblPr firstRow="1" bandRow="1">
                <a:tableStyleId>{5C22544A-7EE6-4342-B048-85BDC9FD1C3A}</a:tableStyleId>
              </a:tblPr>
              <a:tblGrid>
                <a:gridCol w="2405078">
                  <a:extLst>
                    <a:ext uri="{9D8B030D-6E8A-4147-A177-3AD203B41FA5}">
                      <a16:colId xmlns:a16="http://schemas.microsoft.com/office/drawing/2014/main" val="4213195197"/>
                    </a:ext>
                  </a:extLst>
                </a:gridCol>
                <a:gridCol w="6239959">
                  <a:extLst>
                    <a:ext uri="{9D8B030D-6E8A-4147-A177-3AD203B41FA5}">
                      <a16:colId xmlns:a16="http://schemas.microsoft.com/office/drawing/2014/main" val="4275678843"/>
                    </a:ext>
                  </a:extLst>
                </a:gridCol>
              </a:tblGrid>
              <a:tr h="484503">
                <a:tc gridSpan="2">
                  <a:txBody>
                    <a:bodyPr/>
                    <a:lstStyle/>
                    <a:p>
                      <a:pPr algn="ctr"/>
                      <a:r>
                        <a:rPr lang="en-US" sz="1800" b="1" i="1" kern="1200" dirty="0">
                          <a:solidFill>
                            <a:srgbClr val="FF0000"/>
                          </a:solidFill>
                          <a:latin typeface="+mn-lt"/>
                          <a:ea typeface="+mn-ea"/>
                          <a:cs typeface="+mn-cs"/>
                        </a:rPr>
                        <a:t>Secure Research Environment (SRE)</a:t>
                      </a:r>
                    </a:p>
                  </a:txBody>
                  <a:tcPr marL="51435" marR="51435" marT="25718" marB="25718" anchor="ctr">
                    <a:solidFill>
                      <a:srgbClr val="E6E6E6"/>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Task</a:t>
                      </a:r>
                    </a:p>
                  </a:txBody>
                  <a:tcPr/>
                </a:tc>
                <a:extLst>
                  <a:ext uri="{0D108BD9-81ED-4DB2-BD59-A6C34878D82A}">
                    <a16:rowId xmlns:a16="http://schemas.microsoft.com/office/drawing/2014/main" val="180068225"/>
                  </a:ext>
                </a:extLst>
              </a:tr>
              <a:tr h="676787">
                <a:tc>
                  <a:txBody>
                    <a:bodyPr/>
                    <a:lstStyle/>
                    <a:p>
                      <a:pPr algn="ctr"/>
                      <a:r>
                        <a:rPr lang="en-US" sz="1400" b="0" dirty="0"/>
                        <a:t>Environment Developed and Available to Faculty Researchers</a:t>
                      </a:r>
                    </a:p>
                  </a:txBody>
                  <a:tcPr marL="51435" marR="51435" marT="25718" marB="25718" anchor="ctr"/>
                </a:tc>
                <a:tc>
                  <a:txBody>
                    <a:bodyPr/>
                    <a:lstStyle/>
                    <a:p>
                      <a:pPr marL="0" indent="0">
                        <a:buFont typeface="Wingdings" panose="05000000000000000000" pitchFamily="2" charset="2"/>
                        <a:buNone/>
                      </a:pPr>
                      <a:r>
                        <a:rPr lang="en-US" sz="1400" dirty="0"/>
                        <a:t>A Secure Research Environment (SRE) was developed using the Microsoft Azure infrastructure; data are accessed via the use of Azure Virtual Desktop (AVD).</a:t>
                      </a:r>
                    </a:p>
                  </a:txBody>
                  <a:tcPr marL="51435" marR="51435" marT="25718" marB="25718" anchor="ctr"/>
                </a:tc>
                <a:extLst>
                  <a:ext uri="{0D108BD9-81ED-4DB2-BD59-A6C34878D82A}">
                    <a16:rowId xmlns:a16="http://schemas.microsoft.com/office/drawing/2014/main" val="337635825"/>
                  </a:ext>
                </a:extLst>
              </a:tr>
              <a:tr h="609954">
                <a:tc>
                  <a:txBody>
                    <a:bodyPr/>
                    <a:lstStyle/>
                    <a:p>
                      <a:pPr algn="ctr"/>
                      <a:r>
                        <a:rPr lang="en-US" sz="1400" b="0" kern="1200" dirty="0">
                          <a:solidFill>
                            <a:schemeClr val="dk1"/>
                          </a:solidFill>
                          <a:latin typeface="+mn-lt"/>
                          <a:ea typeface="+mn-ea"/>
                          <a:cs typeface="+mn-cs"/>
                        </a:rPr>
                        <a:t>Computing Power, </a:t>
                      </a:r>
                    </a:p>
                    <a:p>
                      <a:pPr algn="ctr"/>
                      <a:r>
                        <a:rPr lang="en-US" sz="1400" b="0" kern="1200" dirty="0">
                          <a:solidFill>
                            <a:schemeClr val="dk1"/>
                          </a:solidFill>
                          <a:latin typeface="+mn-lt"/>
                          <a:ea typeface="+mn-ea"/>
                          <a:cs typeface="+mn-cs"/>
                        </a:rPr>
                        <a:t>Data Storage</a:t>
                      </a:r>
                    </a:p>
                  </a:txBody>
                  <a:tcPr marL="51435" marR="51435" marT="25718" marB="25718" anchor="ctr">
                    <a:solidFill>
                      <a:srgbClr val="F4E9E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Appropriate computing power and data storage are configured for a PI(s) based on the needs of the research project.  </a:t>
                      </a:r>
                      <a:endParaRPr lang="en-US" sz="1400" kern="1200" dirty="0">
                        <a:solidFill>
                          <a:schemeClr val="dk1"/>
                        </a:solidFill>
                        <a:effectLst/>
                        <a:latin typeface="+mn-lt"/>
                        <a:ea typeface="+mn-ea"/>
                        <a:cs typeface="+mn-cs"/>
                      </a:endParaRPr>
                    </a:p>
                  </a:txBody>
                  <a:tcPr marL="51435" marR="51435" marT="25718" marB="25718" anchor="ctr">
                    <a:solidFill>
                      <a:srgbClr val="F4E9E9"/>
                    </a:solidFill>
                  </a:tcPr>
                </a:tc>
                <a:extLst>
                  <a:ext uri="{0D108BD9-81ED-4DB2-BD59-A6C34878D82A}">
                    <a16:rowId xmlns:a16="http://schemas.microsoft.com/office/drawing/2014/main" val="1938671512"/>
                  </a:ext>
                </a:extLst>
              </a:tr>
              <a:tr h="467972">
                <a:tc>
                  <a:txBody>
                    <a:bodyPr/>
                    <a:lstStyle/>
                    <a:p>
                      <a:pPr algn="ctr"/>
                      <a:r>
                        <a:rPr lang="en-US" sz="1400" b="0" dirty="0"/>
                        <a:t>Production Ready  </a:t>
                      </a:r>
                    </a:p>
                  </a:txBody>
                  <a:tcPr marL="51435" marR="51435" marT="25718" marB="25718" anchor="ctr">
                    <a:solidFill>
                      <a:srgbClr val="F0E1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279 researchers are currently using the SRE for performing their research studies.   </a:t>
                      </a:r>
                      <a:endParaRPr lang="en-US" sz="1400" b="1" i="1" kern="1200" dirty="0">
                        <a:solidFill>
                          <a:schemeClr val="dk1"/>
                        </a:solidFill>
                        <a:latin typeface="+mn-lt"/>
                        <a:ea typeface="+mn-ea"/>
                        <a:cs typeface="+mn-cs"/>
                      </a:endParaRPr>
                    </a:p>
                  </a:txBody>
                  <a:tcPr marL="51435" marR="51435" marT="25718" marB="25718" anchor="ctr">
                    <a:solidFill>
                      <a:srgbClr val="F0E199"/>
                    </a:solidFill>
                  </a:tcPr>
                </a:tc>
                <a:extLst>
                  <a:ext uri="{0D108BD9-81ED-4DB2-BD59-A6C34878D82A}">
                    <a16:rowId xmlns:a16="http://schemas.microsoft.com/office/drawing/2014/main" val="668877368"/>
                  </a:ext>
                </a:extLst>
              </a:tr>
              <a:tr h="842467">
                <a:tc>
                  <a:txBody>
                    <a:bodyPr/>
                    <a:lstStyle/>
                    <a:p>
                      <a:pPr algn="ctr"/>
                      <a:r>
                        <a:rPr lang="en-US" sz="1400" b="0" dirty="0"/>
                        <a:t>Guidebook </a:t>
                      </a:r>
                    </a:p>
                  </a:txBody>
                  <a:tcPr marL="51435" marR="51435" marT="25718" marB="25718" anchor="ctr">
                    <a:solidFill>
                      <a:schemeClr val="accent3">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 Guidebook has been created for faculty that provides information about the SRE and how to get started using the environment for their research.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1" kern="1200" dirty="0">
                          <a:solidFill>
                            <a:schemeClr val="dk1"/>
                          </a:solidFill>
                          <a:latin typeface="+mn-lt"/>
                          <a:ea typeface="+mn-ea"/>
                          <a:cs typeface="+mn-cs"/>
                          <a:hlinkClick r:id="rId3"/>
                        </a:rPr>
                        <a:t>https://www.umaryland.edu/cits/research-computing/</a:t>
                      </a:r>
                      <a:endParaRPr lang="en-US" sz="1400" b="0" i="1" kern="1200" dirty="0">
                        <a:solidFill>
                          <a:schemeClr val="dk1"/>
                        </a:solidFill>
                        <a:latin typeface="+mn-lt"/>
                        <a:ea typeface="+mn-ea"/>
                        <a:cs typeface="+mn-cs"/>
                      </a:endParaRPr>
                    </a:p>
                  </a:txBody>
                  <a:tcPr marL="51435" marR="51435" marT="25718" marB="25718">
                    <a:solidFill>
                      <a:schemeClr val="accent3">
                        <a:lumMod val="40000"/>
                        <a:lumOff val="60000"/>
                      </a:schemeClr>
                    </a:solidFill>
                  </a:tcPr>
                </a:tc>
                <a:extLst>
                  <a:ext uri="{0D108BD9-81ED-4DB2-BD59-A6C34878D82A}">
                    <a16:rowId xmlns:a16="http://schemas.microsoft.com/office/drawing/2014/main" val="4008959554"/>
                  </a:ext>
                </a:extLst>
              </a:tr>
              <a:tr h="651197">
                <a:tc>
                  <a:txBody>
                    <a:bodyPr/>
                    <a:lstStyle/>
                    <a:p>
                      <a:pPr algn="ctr"/>
                      <a:r>
                        <a:rPr lang="en-US" sz="1400" b="0" dirty="0"/>
                        <a:t>Support for Faculty</a:t>
                      </a:r>
                    </a:p>
                  </a:txBody>
                  <a:tcPr marL="51435" marR="51435" marT="25718" marB="25718" anchor="ct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Principal Investigators receive assistance from an IT Team.  The IT team consults with the researcher, loads the data into the SRE; and provides on-going technical support.  </a:t>
                      </a:r>
                      <a:r>
                        <a:rPr lang="en-US" sz="1400" dirty="0"/>
                        <a:t> </a:t>
                      </a:r>
                      <a:endParaRPr lang="en-US" sz="1400" b="1" i="1" kern="1200" dirty="0">
                        <a:solidFill>
                          <a:schemeClr val="dk1"/>
                        </a:solidFill>
                        <a:latin typeface="+mn-lt"/>
                        <a:ea typeface="+mn-ea"/>
                        <a:cs typeface="+mn-cs"/>
                      </a:endParaRPr>
                    </a:p>
                  </a:txBody>
                  <a:tcPr marL="51435" marR="51435" marT="25718" marB="25718" anchor="ctr">
                    <a:solidFill>
                      <a:schemeClr val="bg2">
                        <a:lumMod val="90000"/>
                      </a:schemeClr>
                    </a:solidFill>
                  </a:tcPr>
                </a:tc>
                <a:extLst>
                  <a:ext uri="{0D108BD9-81ED-4DB2-BD59-A6C34878D82A}">
                    <a16:rowId xmlns:a16="http://schemas.microsoft.com/office/drawing/2014/main" val="3473094778"/>
                  </a:ext>
                </a:extLst>
              </a:tr>
              <a:tr h="857647">
                <a:tc>
                  <a:txBody>
                    <a:bodyPr/>
                    <a:lstStyle/>
                    <a:p>
                      <a:pPr algn="ctr"/>
                      <a:r>
                        <a:rPr lang="en-US" sz="1400" b="0" dirty="0"/>
                        <a:t>An Environment Created for Researchers</a:t>
                      </a:r>
                    </a:p>
                  </a:txBody>
                  <a:tcPr marL="51435" marR="51435" marT="25718" marB="25718" anchor="ct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The </a:t>
                      </a:r>
                      <a:r>
                        <a:rPr lang="en-US" sz="1400" b="0" dirty="0"/>
                        <a:t>SRE has been created with high security </a:t>
                      </a:r>
                      <a:r>
                        <a:rPr lang="en-US" sz="1400" dirty="0"/>
                        <a:t>so that faculty researchers can focus on performing their research and not on how to protect the sensitive data used for their research project.</a:t>
                      </a:r>
                      <a:endParaRPr lang="en-US" sz="1400" b="1" i="1" kern="1200" dirty="0">
                        <a:solidFill>
                          <a:schemeClr val="dk1"/>
                        </a:solidFill>
                        <a:latin typeface="+mn-lt"/>
                        <a:ea typeface="+mn-ea"/>
                        <a:cs typeface="+mn-cs"/>
                      </a:endParaRPr>
                    </a:p>
                  </a:txBody>
                  <a:tcPr marL="51435" marR="51435" marT="25718" marB="25718" anchor="ctr">
                    <a:solidFill>
                      <a:schemeClr val="accent6">
                        <a:lumMod val="60000"/>
                        <a:lumOff val="40000"/>
                      </a:schemeClr>
                    </a:solidFill>
                  </a:tcPr>
                </a:tc>
                <a:extLst>
                  <a:ext uri="{0D108BD9-81ED-4DB2-BD59-A6C34878D82A}">
                    <a16:rowId xmlns:a16="http://schemas.microsoft.com/office/drawing/2014/main" val="443323874"/>
                  </a:ext>
                </a:extLst>
              </a:tr>
            </a:tbl>
          </a:graphicData>
        </a:graphic>
      </p:graphicFrame>
      <p:sp>
        <p:nvSpPr>
          <p:cNvPr id="3" name="TextBox 2">
            <a:extLst>
              <a:ext uri="{FF2B5EF4-FFF2-40B4-BE49-F238E27FC236}">
                <a16:creationId xmlns:a16="http://schemas.microsoft.com/office/drawing/2014/main" id="{3D86ED8B-1FE3-8B65-9A45-E7D5162A53AE}"/>
              </a:ext>
            </a:extLst>
          </p:cNvPr>
          <p:cNvSpPr txBox="1"/>
          <p:nvPr/>
        </p:nvSpPr>
        <p:spPr>
          <a:xfrm>
            <a:off x="329709" y="1061723"/>
            <a:ext cx="8645037" cy="830997"/>
          </a:xfrm>
          <a:prstGeom prst="rect">
            <a:avLst/>
          </a:prstGeom>
          <a:solidFill>
            <a:srgbClr val="F5C13B"/>
          </a:solidFill>
        </p:spPr>
        <p:txBody>
          <a:bodyPr wrap="square" rtlCol="0">
            <a:spAutoFit/>
          </a:bodyPr>
          <a:lstStyle/>
          <a:p>
            <a:pPr algn="ctr"/>
            <a:r>
              <a:rPr lang="en-US" sz="2100" b="1" i="1" dirty="0"/>
              <a:t>Innovative Technology Solutions, Securing Research Data</a:t>
            </a:r>
          </a:p>
          <a:p>
            <a:pPr algn="ctr"/>
            <a:r>
              <a:rPr lang="en-US" sz="1350" b="1" i="1" dirty="0"/>
              <a:t>Achieving Goals that Align with UMB Strategic Plan</a:t>
            </a:r>
          </a:p>
          <a:p>
            <a:pPr algn="ctr"/>
            <a:r>
              <a:rPr lang="en-US" sz="1350" b="1" i="1" dirty="0"/>
              <a:t>Innovation and Discovery</a:t>
            </a:r>
            <a:endParaRPr lang="en-US" sz="1350" b="1" dirty="0"/>
          </a:p>
        </p:txBody>
      </p:sp>
      <p:pic>
        <p:nvPicPr>
          <p:cNvPr id="6" name="Picture 6" descr="NATO Review - Knowledge security: insights for NATO">
            <a:extLst>
              <a:ext uri="{FF2B5EF4-FFF2-40B4-BE49-F238E27FC236}">
                <a16:creationId xmlns:a16="http://schemas.microsoft.com/office/drawing/2014/main" id="{A28FB842-F101-040F-FDE8-B67895A4E4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6698" y="1091241"/>
            <a:ext cx="1088048" cy="8014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2D9B68A-8F70-6B63-F2E2-561E3BC6FEAF}"/>
              </a:ext>
            </a:extLst>
          </p:cNvPr>
          <p:cNvPicPr>
            <a:picLocks noChangeAspect="1"/>
          </p:cNvPicPr>
          <p:nvPr/>
        </p:nvPicPr>
        <p:blipFill>
          <a:blip r:embed="rId5"/>
          <a:stretch>
            <a:fillRect/>
          </a:stretch>
        </p:blipFill>
        <p:spPr>
          <a:xfrm rot="5400000">
            <a:off x="471549" y="946514"/>
            <a:ext cx="804362" cy="1088049"/>
          </a:xfrm>
          <a:prstGeom prst="rect">
            <a:avLst/>
          </a:prstGeom>
        </p:spPr>
      </p:pic>
    </p:spTree>
    <p:extLst>
      <p:ext uri="{BB962C8B-B14F-4D97-AF65-F5344CB8AC3E}">
        <p14:creationId xmlns:p14="http://schemas.microsoft.com/office/powerpoint/2010/main" val="191908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514A65-5B3A-D015-3C38-93A4045FC208}"/>
              </a:ext>
            </a:extLst>
          </p:cNvPr>
          <p:cNvSpPr txBox="1">
            <a:spLocks/>
          </p:cNvSpPr>
          <p:nvPr/>
        </p:nvSpPr>
        <p:spPr>
          <a:xfrm>
            <a:off x="355600" y="1036990"/>
            <a:ext cx="8577943" cy="716396"/>
          </a:xfrm>
          <a:prstGeom prst="rect">
            <a:avLst/>
          </a:prstGeom>
          <a:solidFill>
            <a:srgbClr val="FFC000"/>
          </a:solid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b="1">
              <a:cs typeface="Arial" panose="020B0604020202020204" pitchFamily="34" charset="0"/>
            </a:endParaRPr>
          </a:p>
          <a:p>
            <a:r>
              <a:rPr lang="en-US" sz="3200"/>
              <a:t>Secure Research Environment (SRE)</a:t>
            </a:r>
            <a:br>
              <a:rPr lang="en-US" sz="3200" b="1" i="1" kern="0">
                <a:solidFill>
                  <a:prstClr val="black"/>
                </a:solidFill>
              </a:rPr>
            </a:br>
            <a:endParaRPr lang="en-US" sz="3200" b="1" i="1">
              <a:solidFill>
                <a:srgbClr val="0070C0"/>
              </a:solidFill>
            </a:endParaRPr>
          </a:p>
        </p:txBody>
      </p:sp>
      <p:pic>
        <p:nvPicPr>
          <p:cNvPr id="2" name="Picture 1">
            <a:extLst>
              <a:ext uri="{FF2B5EF4-FFF2-40B4-BE49-F238E27FC236}">
                <a16:creationId xmlns:a16="http://schemas.microsoft.com/office/drawing/2014/main" id="{D336607C-7188-787C-7C7C-ECF5D5146485}"/>
              </a:ext>
            </a:extLst>
          </p:cNvPr>
          <p:cNvPicPr>
            <a:picLocks noChangeAspect="1"/>
          </p:cNvPicPr>
          <p:nvPr/>
        </p:nvPicPr>
        <p:blipFill>
          <a:blip r:embed="rId2"/>
          <a:stretch>
            <a:fillRect/>
          </a:stretch>
        </p:blipFill>
        <p:spPr>
          <a:xfrm>
            <a:off x="389618" y="1838227"/>
            <a:ext cx="8543925" cy="4945144"/>
          </a:xfrm>
          <a:prstGeom prst="rect">
            <a:avLst/>
          </a:prstGeom>
        </p:spPr>
      </p:pic>
    </p:spTree>
    <p:extLst>
      <p:ext uri="{BB962C8B-B14F-4D97-AF65-F5344CB8AC3E}">
        <p14:creationId xmlns:p14="http://schemas.microsoft.com/office/powerpoint/2010/main" val="2544489386"/>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9C4D34-213E-E14A-0085-1C1F34296F9A}"/>
              </a:ext>
            </a:extLst>
          </p:cNvPr>
          <p:cNvSpPr txBox="1">
            <a:spLocks/>
          </p:cNvSpPr>
          <p:nvPr/>
        </p:nvSpPr>
        <p:spPr>
          <a:xfrm>
            <a:off x="355601" y="1036990"/>
            <a:ext cx="8343900" cy="716396"/>
          </a:xfrm>
          <a:prstGeom prst="rect">
            <a:avLst/>
          </a:prstGeom>
          <a:solidFill>
            <a:srgbClr val="FFC000"/>
          </a:solid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b="1">
              <a:cs typeface="Arial" panose="020B0604020202020204" pitchFamily="34" charset="0"/>
            </a:endParaRPr>
          </a:p>
          <a:p>
            <a:r>
              <a:rPr lang="en-US" sz="3200" b="1" i="1" err="1">
                <a:cs typeface="Arial" panose="020B0604020202020204" pitchFamily="34" charset="0"/>
              </a:rPr>
              <a:t>REDCap</a:t>
            </a:r>
            <a:r>
              <a:rPr lang="en-US" sz="3200" b="1" i="1">
                <a:cs typeface="Arial" panose="020B0604020202020204" pitchFamily="34" charset="0"/>
              </a:rPr>
              <a:t> </a:t>
            </a:r>
            <a:r>
              <a:rPr lang="en-US" sz="3200" b="1" i="1" kern="100">
                <a:ea typeface="Aptos" panose="020B0004020202020204" pitchFamily="34" charset="0"/>
                <a:cs typeface="Times New Roman" panose="02020603050405020304" pitchFamily="18" charset="0"/>
              </a:rPr>
              <a:t>(Research Electronic Data Capture)</a:t>
            </a:r>
            <a:br>
              <a:rPr lang="en-US" sz="3200" b="1" i="1" kern="0">
                <a:solidFill>
                  <a:prstClr val="black"/>
                </a:solidFill>
              </a:rPr>
            </a:br>
            <a:endParaRPr lang="en-US" sz="3200" b="1" i="1">
              <a:solidFill>
                <a:srgbClr val="0070C0"/>
              </a:solidFill>
            </a:endParaRPr>
          </a:p>
        </p:txBody>
      </p:sp>
      <p:sp>
        <p:nvSpPr>
          <p:cNvPr id="6" name="TextBox 5">
            <a:extLst>
              <a:ext uri="{FF2B5EF4-FFF2-40B4-BE49-F238E27FC236}">
                <a16:creationId xmlns:a16="http://schemas.microsoft.com/office/drawing/2014/main" id="{68F96026-C879-B04C-EE84-718FA40216F5}"/>
              </a:ext>
            </a:extLst>
          </p:cNvPr>
          <p:cNvSpPr txBox="1"/>
          <p:nvPr/>
        </p:nvSpPr>
        <p:spPr>
          <a:xfrm>
            <a:off x="355600" y="1753386"/>
            <a:ext cx="8343901" cy="4832092"/>
          </a:xfrm>
          <a:prstGeom prst="rect">
            <a:avLst/>
          </a:prstGeom>
          <a:noFill/>
        </p:spPr>
        <p:txBody>
          <a:bodyPr wrap="square" rtlCol="0">
            <a:spAutoFit/>
          </a:bodyPr>
          <a:lstStyle/>
          <a:p>
            <a:pPr marL="285750" indent="-285750" fontAlgn="ctr">
              <a:buFont typeface="Arial" panose="020B0604020202020204" pitchFamily="34" charset="0"/>
              <a:buChar char="•"/>
            </a:pPr>
            <a:r>
              <a:rPr lang="en-US" sz="2400"/>
              <a:t>New expanded and enhanced </a:t>
            </a:r>
            <a:r>
              <a:rPr lang="en-US" sz="2400" err="1"/>
              <a:t>REDCap</a:t>
            </a:r>
            <a:r>
              <a:rPr lang="en-US" sz="2400"/>
              <a:t> program</a:t>
            </a:r>
          </a:p>
          <a:p>
            <a:pPr marL="742950" lvl="1" indent="-285750" fontAlgn="ctr">
              <a:buFont typeface="Arial" panose="020B0604020202020204" pitchFamily="34" charset="0"/>
              <a:buChar char="•"/>
            </a:pPr>
            <a:r>
              <a:rPr lang="en-US" sz="2000"/>
              <a:t>Supports all UMB and UMCP faculty</a:t>
            </a:r>
          </a:p>
          <a:p>
            <a:pPr marL="742950" lvl="1" indent="-285750" fontAlgn="ctr">
              <a:buFont typeface="Arial" panose="020B0604020202020204" pitchFamily="34" charset="0"/>
              <a:buChar char="•"/>
            </a:pPr>
            <a:r>
              <a:rPr lang="en-US" sz="2000"/>
              <a:t>Replaced UMCP environment</a:t>
            </a:r>
          </a:p>
          <a:p>
            <a:pPr marL="742950" lvl="1" indent="-285750" fontAlgn="ctr">
              <a:buFont typeface="Arial" panose="020B0604020202020204" pitchFamily="34" charset="0"/>
              <a:buChar char="•"/>
            </a:pPr>
            <a:r>
              <a:rPr lang="en-US" sz="2000"/>
              <a:t>Replacing IGS/CTRIC environment</a:t>
            </a:r>
          </a:p>
          <a:p>
            <a:pPr marL="742950" lvl="1" indent="-285750" fontAlgn="ctr">
              <a:buFont typeface="Arial" panose="020B0604020202020204" pitchFamily="34" charset="0"/>
              <a:buChar char="•"/>
            </a:pPr>
            <a:r>
              <a:rPr lang="en-US" sz="2000"/>
              <a:t>Universally available at no cost, including training and support</a:t>
            </a:r>
          </a:p>
          <a:p>
            <a:pPr marL="285750" indent="-285750" fontAlgn="ctr">
              <a:buFont typeface="Arial" panose="020B0604020202020204" pitchFamily="34" charset="0"/>
              <a:buChar char="•"/>
            </a:pPr>
            <a:r>
              <a:rPr lang="en-US" sz="2400"/>
              <a:t>2 new </a:t>
            </a:r>
            <a:r>
              <a:rPr lang="en-US" sz="2400" err="1"/>
              <a:t>REDCap</a:t>
            </a:r>
            <a:r>
              <a:rPr lang="en-US" sz="2400"/>
              <a:t> environments - latest version of </a:t>
            </a:r>
            <a:r>
              <a:rPr lang="en-US" sz="2400" err="1"/>
              <a:t>REDCap</a:t>
            </a:r>
            <a:endParaRPr lang="en-US" sz="2400"/>
          </a:p>
          <a:p>
            <a:pPr marL="742950" lvl="1" indent="-285750" fontAlgn="ctr">
              <a:buFont typeface="Arial" panose="020B0604020202020204" pitchFamily="34" charset="0"/>
              <a:buChar char="•"/>
            </a:pPr>
            <a:r>
              <a:rPr lang="en-US" sz="2000" b="1"/>
              <a:t>SRE </a:t>
            </a:r>
            <a:r>
              <a:rPr lang="en-US" sz="2000" b="1" err="1"/>
              <a:t>REDCap</a:t>
            </a:r>
            <a:endParaRPr lang="en-US" sz="2000" b="1"/>
          </a:p>
          <a:p>
            <a:pPr marL="1200150" lvl="2" indent="-285750" fontAlgn="ctr">
              <a:buFont typeface="Arial" panose="020B0604020202020204" pitchFamily="34" charset="0"/>
              <a:buChar char="•"/>
            </a:pPr>
            <a:r>
              <a:rPr lang="en-US" sz="2000"/>
              <a:t>Sensitive data including UMMS Epic &amp; non-UMMS medical record</a:t>
            </a:r>
          </a:p>
          <a:p>
            <a:pPr marL="1200150" lvl="2" indent="-285750" fontAlgn="ctr">
              <a:buFont typeface="Arial" panose="020B0604020202020204" pitchFamily="34" charset="0"/>
              <a:buChar char="•"/>
            </a:pPr>
            <a:r>
              <a:rPr lang="en-US" sz="2000"/>
              <a:t>Directly accessible from SRE</a:t>
            </a:r>
          </a:p>
          <a:p>
            <a:pPr marL="742950" lvl="1" indent="-285750" fontAlgn="ctr">
              <a:buFont typeface="Arial" panose="020B0604020202020204" pitchFamily="34" charset="0"/>
              <a:buChar char="•"/>
            </a:pPr>
            <a:r>
              <a:rPr lang="en-US" sz="2000" b="1"/>
              <a:t>Standard </a:t>
            </a:r>
            <a:r>
              <a:rPr lang="en-US" sz="2000" b="1" err="1"/>
              <a:t>REDCap</a:t>
            </a:r>
            <a:endParaRPr lang="en-US" sz="2000" b="1"/>
          </a:p>
          <a:p>
            <a:pPr marL="1200150" lvl="2" indent="-285750" fontAlgn="ctr">
              <a:buFont typeface="Arial" panose="020B0604020202020204" pitchFamily="34" charset="0"/>
              <a:buChar char="•"/>
            </a:pPr>
            <a:r>
              <a:rPr lang="en-US" sz="2000"/>
              <a:t>Non-sensitive data</a:t>
            </a:r>
          </a:p>
          <a:p>
            <a:pPr marL="1200150" lvl="2" indent="-285750" fontAlgn="ctr">
              <a:buFont typeface="Arial" panose="020B0604020202020204" pitchFamily="34" charset="0"/>
              <a:buChar char="•"/>
            </a:pPr>
            <a:r>
              <a:rPr lang="en-US" sz="2000"/>
              <a:t>Directly accessible from anywhere without VPN</a:t>
            </a:r>
          </a:p>
          <a:p>
            <a:pPr marL="742950" lvl="1" indent="-285750" fontAlgn="ctr">
              <a:buFont typeface="Arial" panose="020B0604020202020204" pitchFamily="34" charset="0"/>
              <a:buChar char="•"/>
            </a:pPr>
            <a:r>
              <a:rPr lang="en-US" sz="2000" b="1"/>
              <a:t>Module expansion</a:t>
            </a:r>
          </a:p>
          <a:p>
            <a:pPr marL="1200150" lvl="2" indent="-285750" fontAlgn="ctr">
              <a:buFont typeface="Arial" panose="020B0604020202020204" pitchFamily="34" charset="0"/>
              <a:buChar char="•"/>
            </a:pPr>
            <a:r>
              <a:rPr lang="en-US" sz="2000"/>
              <a:t>APIs, Mosio SMS service, </a:t>
            </a:r>
            <a:r>
              <a:rPr lang="en-US" sz="2000" err="1"/>
              <a:t>MyCap</a:t>
            </a:r>
            <a:r>
              <a:rPr lang="en-US" sz="2000"/>
              <a:t>, and </a:t>
            </a:r>
            <a:r>
              <a:rPr lang="en-US" sz="2000" err="1"/>
              <a:t>MobileApp</a:t>
            </a:r>
            <a:r>
              <a:rPr lang="en-US" sz="2000"/>
              <a:t> already available</a:t>
            </a:r>
          </a:p>
          <a:p>
            <a:pPr marL="1200150" lvl="2" indent="-285750" fontAlgn="ctr">
              <a:buFont typeface="Arial" panose="020B0604020202020204" pitchFamily="34" charset="0"/>
              <a:buChar char="•"/>
            </a:pPr>
            <a:r>
              <a:rPr lang="en-US" sz="2000"/>
              <a:t>AI integration and Flight Tracker coming soon</a:t>
            </a:r>
          </a:p>
        </p:txBody>
      </p:sp>
    </p:spTree>
    <p:extLst>
      <p:ext uri="{BB962C8B-B14F-4D97-AF65-F5344CB8AC3E}">
        <p14:creationId xmlns:p14="http://schemas.microsoft.com/office/powerpoint/2010/main" val="1538478623"/>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34CE-F701-AC44-EA4F-AF20E74691F3}"/>
              </a:ext>
            </a:extLst>
          </p:cNvPr>
          <p:cNvSpPr>
            <a:spLocks noGrp="1"/>
          </p:cNvSpPr>
          <p:nvPr>
            <p:ph type="title"/>
          </p:nvPr>
        </p:nvSpPr>
        <p:spPr>
          <a:xfrm>
            <a:off x="304531" y="954706"/>
            <a:ext cx="8534937" cy="388308"/>
          </a:xfrm>
        </p:spPr>
        <p:txBody>
          <a:bodyPr>
            <a:noAutofit/>
          </a:bodyPr>
          <a:lstStyle/>
          <a:p>
            <a:r>
              <a:rPr lang="en-US" sz="2800" b="1" i="1" dirty="0">
                <a:solidFill>
                  <a:srgbClr val="000000"/>
                </a:solidFill>
              </a:rPr>
              <a:t>The University of Maryland IHC Partnership</a:t>
            </a:r>
            <a:endParaRPr lang="en-US" sz="2800" b="1" i="1" dirty="0"/>
          </a:p>
        </p:txBody>
      </p:sp>
      <p:sp>
        <p:nvSpPr>
          <p:cNvPr id="3" name="Content Placeholder 2">
            <a:extLst>
              <a:ext uri="{FF2B5EF4-FFF2-40B4-BE49-F238E27FC236}">
                <a16:creationId xmlns:a16="http://schemas.microsoft.com/office/drawing/2014/main" id="{DF2619CD-4313-93DB-F9C6-354A24116B37}"/>
              </a:ext>
            </a:extLst>
          </p:cNvPr>
          <p:cNvSpPr>
            <a:spLocks noGrp="1"/>
          </p:cNvSpPr>
          <p:nvPr>
            <p:ph idx="1"/>
          </p:nvPr>
        </p:nvSpPr>
        <p:spPr>
          <a:xfrm>
            <a:off x="321085" y="2285606"/>
            <a:ext cx="2445764" cy="3545352"/>
          </a:xfrm>
        </p:spPr>
        <p:txBody>
          <a:bodyPr>
            <a:noAutofit/>
          </a:bodyPr>
          <a:lstStyle/>
          <a:p>
            <a:pPr marL="0" indent="0">
              <a:spcBef>
                <a:spcPts val="0"/>
              </a:spcBef>
              <a:buNone/>
            </a:pPr>
            <a:r>
              <a:rPr lang="en-US" sz="1200" dirty="0">
                <a:solidFill>
                  <a:srgbClr val="000000"/>
                </a:solidFill>
              </a:rPr>
              <a:t>Partnering with the nearby critical mass of federal agencies and biotech industries, UM-IHC uses advanced computing to improve well-being and quality of life, fight disease and enhance outcomes for all people across Maryland and beyond.</a:t>
            </a:r>
          </a:p>
          <a:p>
            <a:pPr marL="0" indent="0">
              <a:spcBef>
                <a:spcPts val="0"/>
              </a:spcBef>
              <a:buNone/>
            </a:pPr>
            <a:endParaRPr lang="en-US" sz="1200" dirty="0">
              <a:solidFill>
                <a:srgbClr val="000000"/>
              </a:solidFill>
            </a:endParaRPr>
          </a:p>
          <a:p>
            <a:pPr marL="0" indent="0">
              <a:spcBef>
                <a:spcPts val="0"/>
              </a:spcBef>
              <a:buNone/>
            </a:pPr>
            <a:endParaRPr lang="en-US" sz="1200" dirty="0">
              <a:solidFill>
                <a:srgbClr val="000000"/>
              </a:solidFill>
            </a:endParaRPr>
          </a:p>
          <a:p>
            <a:pPr marL="0" indent="0">
              <a:spcBef>
                <a:spcPts val="0"/>
              </a:spcBef>
              <a:buNone/>
            </a:pPr>
            <a:r>
              <a:rPr lang="en-US" sz="1200" b="1" dirty="0"/>
              <a:t>Key Research Areas:</a:t>
            </a:r>
          </a:p>
          <a:p>
            <a:pPr>
              <a:spcBef>
                <a:spcPts val="0"/>
              </a:spcBef>
            </a:pPr>
            <a:r>
              <a:rPr lang="en-US" sz="1200" dirty="0"/>
              <a:t>Applied AI</a:t>
            </a:r>
          </a:p>
          <a:p>
            <a:pPr>
              <a:spcBef>
                <a:spcPts val="0"/>
              </a:spcBef>
            </a:pPr>
            <a:r>
              <a:rPr lang="en-US" sz="1200" dirty="0"/>
              <a:t>Bioinformatics</a:t>
            </a:r>
          </a:p>
          <a:p>
            <a:pPr>
              <a:spcBef>
                <a:spcPts val="0"/>
              </a:spcBef>
            </a:pPr>
            <a:r>
              <a:rPr lang="en-US" sz="1200" dirty="0"/>
              <a:t>Immersive Visualization</a:t>
            </a:r>
          </a:p>
          <a:p>
            <a:pPr>
              <a:spcBef>
                <a:spcPts val="0"/>
              </a:spcBef>
            </a:pPr>
            <a:r>
              <a:rPr lang="en-US" sz="1200" dirty="0"/>
              <a:t>Real-World Evidence and Adaptive Clinical Trials</a:t>
            </a:r>
          </a:p>
          <a:p>
            <a:pPr>
              <a:spcBef>
                <a:spcPts val="0"/>
              </a:spcBef>
            </a:pPr>
            <a:r>
              <a:rPr lang="en-US" sz="1200" dirty="0"/>
              <a:t>Population Health</a:t>
            </a:r>
          </a:p>
          <a:p>
            <a:pPr>
              <a:spcBef>
                <a:spcPts val="0"/>
              </a:spcBef>
            </a:pPr>
            <a:r>
              <a:rPr lang="en-US" sz="1200" dirty="0"/>
              <a:t>Therapeutic Drug Discovery</a:t>
            </a:r>
          </a:p>
          <a:p>
            <a:pPr>
              <a:spcBef>
                <a:spcPts val="0"/>
              </a:spcBef>
            </a:pPr>
            <a:endParaRPr lang="en-US" sz="1200" dirty="0"/>
          </a:p>
          <a:p>
            <a:pPr marL="0" indent="0">
              <a:spcBef>
                <a:spcPts val="0"/>
              </a:spcBef>
              <a:buNone/>
            </a:pPr>
            <a:r>
              <a:rPr lang="en-US" sz="1200" b="1" dirty="0"/>
              <a:t>UMB provides the IHC with secure cloud computing (the SRE) to perform their research.</a:t>
            </a:r>
          </a:p>
        </p:txBody>
      </p:sp>
      <p:pic>
        <p:nvPicPr>
          <p:cNvPr id="5" name="Picture 4">
            <a:extLst>
              <a:ext uri="{FF2B5EF4-FFF2-40B4-BE49-F238E27FC236}">
                <a16:creationId xmlns:a16="http://schemas.microsoft.com/office/drawing/2014/main" id="{4E6715A7-8607-26BB-D1CF-8303AF25227B}"/>
              </a:ext>
            </a:extLst>
          </p:cNvPr>
          <p:cNvPicPr>
            <a:picLocks noChangeAspect="1"/>
          </p:cNvPicPr>
          <p:nvPr/>
        </p:nvPicPr>
        <p:blipFill>
          <a:blip r:embed="rId2"/>
          <a:stretch>
            <a:fillRect/>
          </a:stretch>
        </p:blipFill>
        <p:spPr>
          <a:xfrm>
            <a:off x="2949205" y="2328173"/>
            <a:ext cx="5873710" cy="4093892"/>
          </a:xfrm>
          <a:prstGeom prst="rect">
            <a:avLst/>
          </a:prstGeom>
          <a:ln w="12700">
            <a:solidFill>
              <a:schemeClr val="tx1"/>
            </a:solidFill>
          </a:ln>
        </p:spPr>
      </p:pic>
      <p:sp>
        <p:nvSpPr>
          <p:cNvPr id="6" name="TextBox 5">
            <a:extLst>
              <a:ext uri="{FF2B5EF4-FFF2-40B4-BE49-F238E27FC236}">
                <a16:creationId xmlns:a16="http://schemas.microsoft.com/office/drawing/2014/main" id="{61CA7173-ABD9-3B70-3220-998369DC1844}"/>
              </a:ext>
            </a:extLst>
          </p:cNvPr>
          <p:cNvSpPr txBox="1"/>
          <p:nvPr/>
        </p:nvSpPr>
        <p:spPr>
          <a:xfrm>
            <a:off x="287977" y="1415351"/>
            <a:ext cx="8466556" cy="646331"/>
          </a:xfrm>
          <a:prstGeom prst="rect">
            <a:avLst/>
          </a:prstGeom>
          <a:noFill/>
        </p:spPr>
        <p:txBody>
          <a:bodyPr wrap="square" rtlCol="0">
            <a:spAutoFit/>
          </a:bodyPr>
          <a:lstStyle/>
          <a:p>
            <a:r>
              <a:rPr lang="en-US" sz="1200" dirty="0">
                <a:solidFill>
                  <a:srgbClr val="000000"/>
                </a:solidFill>
                <a:cs typeface="Segoe UI" panose="020B0502040204020203" pitchFamily="34" charset="0"/>
              </a:rPr>
              <a:t>Merging the computational expertise, clinical expertise, biomedical innovation, health data and academic resources of the</a:t>
            </a:r>
            <a:r>
              <a:rPr lang="en-US" sz="1200" dirty="0">
                <a:solidFill>
                  <a:srgbClr val="000000"/>
                </a:solidFill>
                <a:cs typeface="Segoe UI" panose="020B0502040204020203" pitchFamily="34" charset="0"/>
                <a:hlinkClick r:id="rId3"/>
              </a:rPr>
              <a:t> University of Maryland, Baltimore</a:t>
            </a:r>
            <a:r>
              <a:rPr lang="en-US" sz="1200" dirty="0">
                <a:solidFill>
                  <a:srgbClr val="000000"/>
                </a:solidFill>
                <a:cs typeface="Segoe UI" panose="020B0502040204020203" pitchFamily="34" charset="0"/>
              </a:rPr>
              <a:t>; the </a:t>
            </a:r>
            <a:r>
              <a:rPr lang="en-US" sz="1200" dirty="0">
                <a:solidFill>
                  <a:srgbClr val="000000"/>
                </a:solidFill>
                <a:cs typeface="Segoe UI" panose="020B0502040204020203" pitchFamily="34" charset="0"/>
                <a:hlinkClick r:id="rId4"/>
              </a:rPr>
              <a:t>University of Maryland, College Park</a:t>
            </a:r>
            <a:r>
              <a:rPr lang="en-US" sz="1200" dirty="0">
                <a:solidFill>
                  <a:srgbClr val="000000"/>
                </a:solidFill>
                <a:cs typeface="Segoe UI" panose="020B0502040204020203" pitchFamily="34" charset="0"/>
              </a:rPr>
              <a:t>; and the </a:t>
            </a:r>
            <a:r>
              <a:rPr lang="en-US" sz="1200" dirty="0">
                <a:solidFill>
                  <a:srgbClr val="000000"/>
                </a:solidFill>
                <a:cs typeface="Segoe UI" panose="020B0502040204020203" pitchFamily="34" charset="0"/>
                <a:hlinkClick r:id="rId5"/>
              </a:rPr>
              <a:t>University of Maryland Medical System</a:t>
            </a:r>
            <a:r>
              <a:rPr lang="en-US" sz="1200" dirty="0">
                <a:solidFill>
                  <a:srgbClr val="000000"/>
                </a:solidFill>
                <a:cs typeface="Segoe UI" panose="020B0502040204020203" pitchFamily="34" charset="0"/>
              </a:rPr>
              <a:t> the IHC’s mission is to innovate health care delivery and support the Montgomery County life science community.</a:t>
            </a:r>
            <a:endParaRPr lang="en-US" sz="1200" dirty="0"/>
          </a:p>
        </p:txBody>
      </p:sp>
    </p:spTree>
    <p:extLst>
      <p:ext uri="{BB962C8B-B14F-4D97-AF65-F5344CB8AC3E}">
        <p14:creationId xmlns:p14="http://schemas.microsoft.com/office/powerpoint/2010/main" val="328562273"/>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 Weather Blue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699" y="3489008"/>
            <a:ext cx="3635404" cy="2446824"/>
          </a:xfrm>
          <a:prstGeom prst="rect">
            <a:avLst/>
          </a:prstGeom>
        </p:spPr>
      </p:pic>
      <p:sp>
        <p:nvSpPr>
          <p:cNvPr id="5" name="TextBox 4"/>
          <p:cNvSpPr txBox="1"/>
          <p:nvPr/>
        </p:nvSpPr>
        <p:spPr>
          <a:xfrm>
            <a:off x="3397906" y="2598003"/>
            <a:ext cx="3266547" cy="830997"/>
          </a:xfrm>
          <a:prstGeom prst="rect">
            <a:avLst/>
          </a:prstGeom>
          <a:noFill/>
        </p:spPr>
        <p:txBody>
          <a:bodyPr wrap="square" rtlCol="0">
            <a:spAutoFit/>
          </a:bodyPr>
          <a:lstStyle/>
          <a:p>
            <a:pPr algn="ctr"/>
            <a:r>
              <a:rPr lang="en-US" sz="2400" b="1" dirty="0">
                <a:solidFill>
                  <a:schemeClr val="accent5">
                    <a:lumMod val="75000"/>
                  </a:schemeClr>
                </a:solidFill>
              </a:rPr>
              <a:t>Cloud-based access via AVD</a:t>
            </a:r>
          </a:p>
        </p:txBody>
      </p:sp>
      <p:sp>
        <p:nvSpPr>
          <p:cNvPr id="6" name="TextBox 5"/>
          <p:cNvSpPr txBox="1"/>
          <p:nvPr/>
        </p:nvSpPr>
        <p:spPr>
          <a:xfrm>
            <a:off x="4212497" y="4142200"/>
            <a:ext cx="1973104" cy="1384995"/>
          </a:xfrm>
          <a:prstGeom prst="rect">
            <a:avLst/>
          </a:prstGeom>
          <a:noFill/>
        </p:spPr>
        <p:txBody>
          <a:bodyPr wrap="none" rtlCol="0">
            <a:spAutoFit/>
          </a:bodyPr>
          <a:lstStyle/>
          <a:p>
            <a:pPr marL="160735" indent="-160735">
              <a:buFont typeface="Arial" panose="020B0604020202020204" pitchFamily="34" charset="0"/>
              <a:buChar char="•"/>
            </a:pPr>
            <a:r>
              <a:rPr lang="en-US" sz="2100" dirty="0">
                <a:latin typeface="+mj-lt"/>
                <a:cs typeface="Arial" panose="020B0604020202020204" pitchFamily="34" charset="0"/>
              </a:rPr>
              <a:t>Authorization</a:t>
            </a:r>
          </a:p>
          <a:p>
            <a:pPr marL="160735" indent="-160735">
              <a:buFont typeface="Arial" panose="020B0604020202020204" pitchFamily="34" charset="0"/>
              <a:buChar char="•"/>
            </a:pPr>
            <a:r>
              <a:rPr lang="en-US" sz="2100" dirty="0">
                <a:latin typeface="+mj-lt"/>
                <a:cs typeface="Arial" panose="020B0604020202020204" pitchFamily="34" charset="0"/>
              </a:rPr>
              <a:t>Authentication</a:t>
            </a:r>
          </a:p>
          <a:p>
            <a:pPr marL="160735" indent="-160735">
              <a:buFont typeface="Arial" panose="020B0604020202020204" pitchFamily="34" charset="0"/>
              <a:buChar char="•"/>
            </a:pPr>
            <a:r>
              <a:rPr lang="en-US" sz="2100" dirty="0">
                <a:latin typeface="+mj-lt"/>
                <a:cs typeface="Arial" panose="020B0604020202020204" pitchFamily="34" charset="0"/>
              </a:rPr>
              <a:t>Availability</a:t>
            </a:r>
          </a:p>
          <a:p>
            <a:pPr marL="160735" indent="-160735">
              <a:buFont typeface="Arial" panose="020B0604020202020204" pitchFamily="34" charset="0"/>
              <a:buChar char="•"/>
            </a:pPr>
            <a:r>
              <a:rPr lang="en-US" sz="2100" dirty="0">
                <a:latin typeface="+mj-lt"/>
                <a:cs typeface="Arial" panose="020B0604020202020204" pitchFamily="34" charset="0"/>
              </a:rPr>
              <a:t>Security </a:t>
            </a:r>
          </a:p>
        </p:txBody>
      </p:sp>
      <p:pic>
        <p:nvPicPr>
          <p:cNvPr id="7" name="Picture 6" descr="Base De Datos Cilindro · Imagen gratis e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2103" y="3476329"/>
            <a:ext cx="2369243" cy="2716738"/>
          </a:xfrm>
          <a:prstGeom prst="rect">
            <a:avLst/>
          </a:prstGeom>
        </p:spPr>
      </p:pic>
      <p:sp>
        <p:nvSpPr>
          <p:cNvPr id="8" name="TextBox 7"/>
          <p:cNvSpPr txBox="1"/>
          <p:nvPr/>
        </p:nvSpPr>
        <p:spPr>
          <a:xfrm>
            <a:off x="7455218" y="2597596"/>
            <a:ext cx="1163011" cy="830997"/>
          </a:xfrm>
          <a:prstGeom prst="rect">
            <a:avLst/>
          </a:prstGeom>
          <a:noFill/>
        </p:spPr>
        <p:txBody>
          <a:bodyPr wrap="none" rtlCol="0">
            <a:spAutoFit/>
          </a:bodyPr>
          <a:lstStyle/>
          <a:p>
            <a:r>
              <a:rPr lang="en-US" sz="2400" b="1" dirty="0">
                <a:solidFill>
                  <a:schemeClr val="accent5">
                    <a:lumMod val="75000"/>
                  </a:schemeClr>
                </a:solidFill>
              </a:rPr>
              <a:t>Data in </a:t>
            </a:r>
          </a:p>
          <a:p>
            <a:r>
              <a:rPr lang="en-US" sz="2400" b="1" dirty="0">
                <a:solidFill>
                  <a:schemeClr val="accent5">
                    <a:lumMod val="75000"/>
                  </a:schemeClr>
                </a:solidFill>
              </a:rPr>
              <a:t>the SRE</a:t>
            </a:r>
          </a:p>
        </p:txBody>
      </p:sp>
      <p:pic>
        <p:nvPicPr>
          <p:cNvPr id="9" name="Picture 8"/>
          <p:cNvPicPr>
            <a:picLocks noChangeAspect="1"/>
          </p:cNvPicPr>
          <p:nvPr/>
        </p:nvPicPr>
        <p:blipFill>
          <a:blip r:embed="rId5"/>
          <a:stretch>
            <a:fillRect/>
          </a:stretch>
        </p:blipFill>
        <p:spPr>
          <a:xfrm>
            <a:off x="7384695" y="3657284"/>
            <a:ext cx="1304058" cy="1278303"/>
          </a:xfrm>
          <a:prstGeom prst="rect">
            <a:avLst/>
          </a:prstGeom>
        </p:spPr>
      </p:pic>
      <p:sp>
        <p:nvSpPr>
          <p:cNvPr id="10" name="TextBox 9"/>
          <p:cNvSpPr txBox="1"/>
          <p:nvPr/>
        </p:nvSpPr>
        <p:spPr>
          <a:xfrm>
            <a:off x="277729" y="3781224"/>
            <a:ext cx="2780310" cy="2469907"/>
          </a:xfrm>
          <a:prstGeom prst="rect">
            <a:avLst/>
          </a:prstGeom>
          <a:solidFill>
            <a:schemeClr val="accent1">
              <a:lumMod val="20000"/>
              <a:lumOff val="80000"/>
            </a:schemeClr>
          </a:solidFill>
        </p:spPr>
        <p:txBody>
          <a:bodyPr wrap="square" rtlCol="0">
            <a:spAutoFit/>
          </a:bodyPr>
          <a:lstStyle/>
          <a:p>
            <a:endParaRPr lang="en-US" sz="750" b="1" dirty="0">
              <a:solidFill>
                <a:schemeClr val="accent5">
                  <a:lumMod val="75000"/>
                </a:schemeClr>
              </a:solidFill>
            </a:endParaRPr>
          </a:p>
          <a:p>
            <a:pPr marL="160735" indent="-160735">
              <a:buFont typeface="Arial" panose="020B0604020202020204" pitchFamily="34" charset="0"/>
              <a:buChar char="•"/>
            </a:pPr>
            <a:r>
              <a:rPr lang="en-US" sz="2100" dirty="0"/>
              <a:t>Application Review</a:t>
            </a:r>
          </a:p>
          <a:p>
            <a:pPr marL="160735" indent="-160735">
              <a:buFont typeface="Arial" panose="020B0604020202020204" pitchFamily="34" charset="0"/>
              <a:buChar char="•"/>
            </a:pPr>
            <a:r>
              <a:rPr lang="en-US" sz="2100" dirty="0"/>
              <a:t>Approval Processes</a:t>
            </a:r>
          </a:p>
          <a:p>
            <a:pPr marL="160735" indent="-160735">
              <a:buFont typeface="Arial" panose="020B0604020202020204" pitchFamily="34" charset="0"/>
              <a:buChar char="•"/>
            </a:pPr>
            <a:r>
              <a:rPr lang="en-US" sz="2100" dirty="0"/>
              <a:t>Provisioning Data</a:t>
            </a:r>
          </a:p>
          <a:p>
            <a:pPr marL="160735" indent="-160735">
              <a:buFont typeface="Arial" panose="020B0604020202020204" pitchFamily="34" charset="0"/>
              <a:buChar char="•"/>
            </a:pPr>
            <a:r>
              <a:rPr lang="en-US" sz="2100" dirty="0"/>
              <a:t>IT Consult</a:t>
            </a:r>
          </a:p>
          <a:p>
            <a:pPr marL="160735" indent="-160735">
              <a:buFont typeface="Arial" panose="020B0604020202020204" pitchFamily="34" charset="0"/>
              <a:buChar char="•"/>
            </a:pPr>
            <a:r>
              <a:rPr lang="en-US" sz="2100" dirty="0"/>
              <a:t>Loading Data in the Azure Infrastructure</a:t>
            </a:r>
          </a:p>
          <a:p>
            <a:endParaRPr lang="en-US" sz="2100" dirty="0"/>
          </a:p>
        </p:txBody>
      </p:sp>
      <p:sp>
        <p:nvSpPr>
          <p:cNvPr id="12" name="TextBox 11"/>
          <p:cNvSpPr txBox="1"/>
          <p:nvPr/>
        </p:nvSpPr>
        <p:spPr>
          <a:xfrm>
            <a:off x="7384695" y="5016757"/>
            <a:ext cx="1304058" cy="784830"/>
          </a:xfrm>
          <a:prstGeom prst="rect">
            <a:avLst/>
          </a:prstGeom>
          <a:solidFill>
            <a:schemeClr val="accent1">
              <a:lumMod val="20000"/>
              <a:lumOff val="80000"/>
            </a:schemeClr>
          </a:solidFill>
        </p:spPr>
        <p:txBody>
          <a:bodyPr wrap="square" rtlCol="0">
            <a:spAutoFit/>
          </a:bodyPr>
          <a:lstStyle/>
          <a:p>
            <a:pPr algn="ctr"/>
            <a:r>
              <a:rPr lang="en-US" sz="1500" b="1" dirty="0">
                <a:solidFill>
                  <a:schemeClr val="accent5">
                    <a:lumMod val="75000"/>
                  </a:schemeClr>
                </a:solidFill>
              </a:rPr>
              <a:t>Analysis</a:t>
            </a:r>
          </a:p>
          <a:p>
            <a:pPr marL="160735" indent="-160735">
              <a:buFont typeface="Arial" panose="020B0604020202020204" pitchFamily="34" charset="0"/>
              <a:buChar char="•"/>
            </a:pPr>
            <a:r>
              <a:rPr lang="en-US" sz="1500" dirty="0"/>
              <a:t>SAS, Stata, R, etc.</a:t>
            </a:r>
          </a:p>
        </p:txBody>
      </p:sp>
      <p:sp>
        <p:nvSpPr>
          <p:cNvPr id="13" name="Title 1">
            <a:extLst>
              <a:ext uri="{FF2B5EF4-FFF2-40B4-BE49-F238E27FC236}">
                <a16:creationId xmlns:a16="http://schemas.microsoft.com/office/drawing/2014/main" id="{942A93EE-3B3E-36E4-8AC3-F7BB464D72C8}"/>
              </a:ext>
            </a:extLst>
          </p:cNvPr>
          <p:cNvSpPr txBox="1">
            <a:spLocks/>
          </p:cNvSpPr>
          <p:nvPr/>
        </p:nvSpPr>
        <p:spPr>
          <a:xfrm>
            <a:off x="355600" y="1036990"/>
            <a:ext cx="8333153" cy="1508366"/>
          </a:xfrm>
          <a:prstGeom prst="rect">
            <a:avLst/>
          </a:prstGeom>
          <a:solidFill>
            <a:srgbClr val="FFC000"/>
          </a:solid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b="1" dirty="0">
              <a:cs typeface="Arial" panose="020B0604020202020204" pitchFamily="34" charset="0"/>
            </a:endParaRPr>
          </a:p>
          <a:p>
            <a:r>
              <a:rPr lang="en-US" sz="3200" b="1" i="1" dirty="0">
                <a:cs typeface="Arial" panose="020B0604020202020204" pitchFamily="34" charset="0"/>
              </a:rPr>
              <a:t>Secure Microsoft Azure Infrastructure,</a:t>
            </a:r>
            <a:br>
              <a:rPr lang="en-US" sz="3200" b="1" i="1" dirty="0">
                <a:cs typeface="Arial" panose="020B0604020202020204" pitchFamily="34" charset="0"/>
              </a:rPr>
            </a:br>
            <a:r>
              <a:rPr lang="en-US" sz="3200" b="1" i="1" dirty="0">
                <a:cs typeface="Arial" panose="020B0604020202020204" pitchFamily="34" charset="0"/>
              </a:rPr>
              <a:t>Processes for Using the SRE for </a:t>
            </a:r>
          </a:p>
          <a:p>
            <a:r>
              <a:rPr lang="en-US" sz="3200" b="1" i="1" dirty="0">
                <a:cs typeface="Arial" panose="020B0604020202020204" pitchFamily="34" charset="0"/>
              </a:rPr>
              <a:t>Performing Research</a:t>
            </a:r>
            <a:br>
              <a:rPr lang="en-US" sz="3200" b="1" i="1" kern="0" dirty="0">
                <a:solidFill>
                  <a:prstClr val="black"/>
                </a:solidFill>
              </a:rPr>
            </a:br>
            <a:endParaRPr lang="en-US" sz="3200" b="1" i="1" dirty="0">
              <a:solidFill>
                <a:srgbClr val="0070C0"/>
              </a:solidFill>
            </a:endParaRPr>
          </a:p>
        </p:txBody>
      </p:sp>
      <p:sp>
        <p:nvSpPr>
          <p:cNvPr id="14" name="TextBox 13"/>
          <p:cNvSpPr txBox="1"/>
          <p:nvPr/>
        </p:nvSpPr>
        <p:spPr>
          <a:xfrm>
            <a:off x="652100" y="2597596"/>
            <a:ext cx="2065245" cy="1200329"/>
          </a:xfrm>
          <a:prstGeom prst="rect">
            <a:avLst/>
          </a:prstGeom>
          <a:noFill/>
        </p:spPr>
        <p:txBody>
          <a:bodyPr wrap="none" rtlCol="0">
            <a:spAutoFit/>
          </a:bodyPr>
          <a:lstStyle/>
          <a:p>
            <a:pPr algn="ctr"/>
            <a:r>
              <a:rPr lang="en-US" sz="2400" b="1" dirty="0">
                <a:solidFill>
                  <a:schemeClr val="accent5">
                    <a:lumMod val="75000"/>
                  </a:schemeClr>
                </a:solidFill>
              </a:rPr>
              <a:t>IRB, ORD, </a:t>
            </a:r>
          </a:p>
          <a:p>
            <a:pPr algn="ctr"/>
            <a:r>
              <a:rPr lang="en-US" sz="2400" b="1" dirty="0">
                <a:solidFill>
                  <a:schemeClr val="accent5">
                    <a:lumMod val="75000"/>
                  </a:schemeClr>
                </a:solidFill>
              </a:rPr>
              <a:t>Honest Broker,</a:t>
            </a:r>
          </a:p>
          <a:p>
            <a:pPr algn="ctr"/>
            <a:r>
              <a:rPr lang="en-US" sz="2400" b="1" dirty="0">
                <a:solidFill>
                  <a:schemeClr val="accent5">
                    <a:lumMod val="75000"/>
                  </a:schemeClr>
                </a:solidFill>
              </a:rPr>
              <a:t>IT Consult </a:t>
            </a:r>
          </a:p>
        </p:txBody>
      </p:sp>
    </p:spTree>
    <p:extLst>
      <p:ext uri="{BB962C8B-B14F-4D97-AF65-F5344CB8AC3E}">
        <p14:creationId xmlns:p14="http://schemas.microsoft.com/office/powerpoint/2010/main" val="708016475"/>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C99F5-4E9B-3FE7-6DD9-A7292065069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FFD3465-AA44-A482-CFDB-338140F7D4C6}"/>
              </a:ext>
            </a:extLst>
          </p:cNvPr>
          <p:cNvSpPr txBox="1"/>
          <p:nvPr/>
        </p:nvSpPr>
        <p:spPr>
          <a:xfrm>
            <a:off x="1884010" y="793605"/>
            <a:ext cx="5661160" cy="584775"/>
          </a:xfrm>
          <a:prstGeom prst="rect">
            <a:avLst/>
          </a:prstGeom>
          <a:noFill/>
        </p:spPr>
        <p:txBody>
          <a:bodyPr wrap="square" rtlCol="0">
            <a:spAutoFit/>
          </a:bodyPr>
          <a:lstStyle/>
          <a:p>
            <a:pPr algn="ctr"/>
            <a:r>
              <a:rPr lang="en-US" sz="3200" b="1" i="1"/>
              <a:t>SRE Statistics</a:t>
            </a:r>
          </a:p>
        </p:txBody>
      </p:sp>
      <p:sp>
        <p:nvSpPr>
          <p:cNvPr id="27" name="TextBox 26">
            <a:extLst>
              <a:ext uri="{FF2B5EF4-FFF2-40B4-BE49-F238E27FC236}">
                <a16:creationId xmlns:a16="http://schemas.microsoft.com/office/drawing/2014/main" id="{2DA78755-239F-A2EA-1548-1BF5670F227F}"/>
              </a:ext>
            </a:extLst>
          </p:cNvPr>
          <p:cNvSpPr txBox="1"/>
          <p:nvPr/>
        </p:nvSpPr>
        <p:spPr>
          <a:xfrm>
            <a:off x="282896" y="5389849"/>
            <a:ext cx="2993173" cy="507831"/>
          </a:xfrm>
          <a:prstGeom prst="rect">
            <a:avLst/>
          </a:prstGeom>
          <a:noFill/>
        </p:spPr>
        <p:txBody>
          <a:bodyPr wrap="square" rtlCol="0">
            <a:spAutoFit/>
          </a:bodyPr>
          <a:lstStyle/>
          <a:p>
            <a:br>
              <a:rPr lang="en-US" sz="1350">
                <a:ea typeface="MS Mincho" panose="02020609040205080304" pitchFamily="49" charset="-128"/>
                <a:cs typeface="Times New Roman" panose="02020603050405020304" pitchFamily="18" charset="0"/>
              </a:rPr>
            </a:br>
            <a:endParaRPr lang="en-US" sz="1350"/>
          </a:p>
        </p:txBody>
      </p:sp>
      <p:pic>
        <p:nvPicPr>
          <p:cNvPr id="20486" name="Picture 6" descr="NATO Review - Knowledge security: insights for NATO">
            <a:extLst>
              <a:ext uri="{FF2B5EF4-FFF2-40B4-BE49-F238E27FC236}">
                <a16:creationId xmlns:a16="http://schemas.microsoft.com/office/drawing/2014/main" id="{F3C36149-B18E-CBE5-06C4-740AA9C7F5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54" y="962448"/>
            <a:ext cx="1603057" cy="880542"/>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Research Data Service | The University of Edinburgh">
            <a:extLst>
              <a:ext uri="{FF2B5EF4-FFF2-40B4-BE49-F238E27FC236}">
                <a16:creationId xmlns:a16="http://schemas.microsoft.com/office/drawing/2014/main" id="{F5C972B9-62DA-DD23-FBDF-1FA1678224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8676" y="929072"/>
            <a:ext cx="1746549" cy="8805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3">
            <a:extLst>
              <a:ext uri="{FF2B5EF4-FFF2-40B4-BE49-F238E27FC236}">
                <a16:creationId xmlns:a16="http://schemas.microsoft.com/office/drawing/2014/main" id="{8F683772-68A8-E975-8AF6-27540708DCC4}"/>
              </a:ext>
            </a:extLst>
          </p:cNvPr>
          <p:cNvGraphicFramePr>
            <a:graphicFrameLocks noGrp="1"/>
          </p:cNvGraphicFramePr>
          <p:nvPr/>
        </p:nvGraphicFramePr>
        <p:xfrm>
          <a:off x="3292576" y="1482114"/>
          <a:ext cx="2783935" cy="1166623"/>
        </p:xfrm>
        <a:graphic>
          <a:graphicData uri="http://schemas.openxmlformats.org/drawingml/2006/table">
            <a:tbl>
              <a:tblPr firstRow="1" bandRow="1">
                <a:tableStyleId>{5C22544A-7EE6-4342-B048-85BDC9FD1C3A}</a:tableStyleId>
              </a:tblPr>
              <a:tblGrid>
                <a:gridCol w="1834134">
                  <a:extLst>
                    <a:ext uri="{9D8B030D-6E8A-4147-A177-3AD203B41FA5}">
                      <a16:colId xmlns:a16="http://schemas.microsoft.com/office/drawing/2014/main" val="4213195197"/>
                    </a:ext>
                  </a:extLst>
                </a:gridCol>
                <a:gridCol w="949801">
                  <a:extLst>
                    <a:ext uri="{9D8B030D-6E8A-4147-A177-3AD203B41FA5}">
                      <a16:colId xmlns:a16="http://schemas.microsoft.com/office/drawing/2014/main" val="4275678843"/>
                    </a:ext>
                  </a:extLst>
                </a:gridCol>
              </a:tblGrid>
              <a:tr h="135013">
                <a:tc gridSpan="2">
                  <a:txBody>
                    <a:bodyPr/>
                    <a:lstStyle/>
                    <a:p>
                      <a:pPr algn="ctr"/>
                      <a:endParaRPr lang="en-US" sz="500" b="1" i="1" kern="1200">
                        <a:solidFill>
                          <a:srgbClr val="FF0000"/>
                        </a:solidFill>
                        <a:latin typeface="+mn-lt"/>
                        <a:ea typeface="+mn-ea"/>
                        <a:cs typeface="+mn-cs"/>
                      </a:endParaRPr>
                    </a:p>
                  </a:txBody>
                  <a:tcPr marL="68580" marR="68580" marT="34290" marB="34290">
                    <a:solidFill>
                      <a:srgbClr val="E6E6E6"/>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t>Task</a:t>
                      </a:r>
                    </a:p>
                  </a:txBody>
                  <a:tcPr/>
                </a:tc>
                <a:extLst>
                  <a:ext uri="{0D108BD9-81ED-4DB2-BD59-A6C34878D82A}">
                    <a16:rowId xmlns:a16="http://schemas.microsoft.com/office/drawing/2014/main" val="180068225"/>
                  </a:ext>
                </a:extLst>
              </a:tr>
              <a:tr h="0">
                <a:tc>
                  <a:txBody>
                    <a:bodyPr/>
                    <a:lstStyle/>
                    <a:p>
                      <a:pPr algn="ctr"/>
                      <a:r>
                        <a:rPr lang="en-US" sz="1700" b="0"/>
                        <a:t>Active Researchers</a:t>
                      </a:r>
                    </a:p>
                  </a:txBody>
                  <a:tcPr marL="68580" marR="68580" marT="34290" marB="34290"/>
                </a:tc>
                <a:tc>
                  <a:txBody>
                    <a:bodyPr/>
                    <a:lstStyle/>
                    <a:p>
                      <a:pPr marL="0" indent="0" algn="ctr">
                        <a:buFont typeface="Wingdings" panose="05000000000000000000" pitchFamily="2" charset="2"/>
                        <a:buNone/>
                      </a:pPr>
                      <a:r>
                        <a:rPr lang="en-US" sz="1600"/>
                        <a:t>279</a:t>
                      </a:r>
                    </a:p>
                    <a:p>
                      <a:pPr marL="0" indent="0" algn="ctr">
                        <a:buFont typeface="Wingdings" panose="05000000000000000000" pitchFamily="2" charset="2"/>
                        <a:buNone/>
                      </a:pPr>
                      <a:endParaRPr lang="en-US" sz="1600"/>
                    </a:p>
                  </a:txBody>
                  <a:tcPr marL="68580" marR="68580" marT="34290" marB="34290"/>
                </a:tc>
                <a:extLst>
                  <a:ext uri="{0D108BD9-81ED-4DB2-BD59-A6C34878D82A}">
                    <a16:rowId xmlns:a16="http://schemas.microsoft.com/office/drawing/2014/main" val="337635825"/>
                  </a:ext>
                </a:extLst>
              </a:tr>
              <a:tr h="465583">
                <a:tc>
                  <a:txBody>
                    <a:bodyPr/>
                    <a:lstStyle/>
                    <a:p>
                      <a:pPr algn="ctr"/>
                      <a:r>
                        <a:rPr lang="en-US" sz="1700" b="0"/>
                        <a:t>Active Projects</a:t>
                      </a:r>
                    </a:p>
                  </a:txBody>
                  <a:tcPr marL="68580" marR="68580" marT="34290" marB="34290"/>
                </a:tc>
                <a:tc>
                  <a:txBody>
                    <a:bodyPr/>
                    <a:lstStyle/>
                    <a:p>
                      <a:pPr marL="0" indent="0" algn="ctr">
                        <a:buFont typeface="Wingdings" panose="05000000000000000000" pitchFamily="2" charset="2"/>
                        <a:buNone/>
                      </a:pPr>
                      <a:r>
                        <a:rPr lang="en-US" sz="1600"/>
                        <a:t>138</a:t>
                      </a:r>
                    </a:p>
                  </a:txBody>
                  <a:tcPr marL="68580" marR="68580" marT="34290" marB="34290"/>
                </a:tc>
                <a:extLst>
                  <a:ext uri="{0D108BD9-81ED-4DB2-BD59-A6C34878D82A}">
                    <a16:rowId xmlns:a16="http://schemas.microsoft.com/office/drawing/2014/main" val="2945713305"/>
                  </a:ext>
                </a:extLst>
              </a:tr>
            </a:tbl>
          </a:graphicData>
        </a:graphic>
      </p:graphicFrame>
      <p:graphicFrame>
        <p:nvGraphicFramePr>
          <p:cNvPr id="2" name="Table 3">
            <a:extLst>
              <a:ext uri="{FF2B5EF4-FFF2-40B4-BE49-F238E27FC236}">
                <a16:creationId xmlns:a16="http://schemas.microsoft.com/office/drawing/2014/main" id="{841D7DD2-A85C-033F-6435-A3B8AA10DE1F}"/>
              </a:ext>
            </a:extLst>
          </p:cNvPr>
          <p:cNvGraphicFramePr>
            <a:graphicFrameLocks noGrp="1"/>
          </p:cNvGraphicFramePr>
          <p:nvPr>
            <p:extLst>
              <p:ext uri="{D42A27DB-BD31-4B8C-83A1-F6EECF244321}">
                <p14:modId xmlns:p14="http://schemas.microsoft.com/office/powerpoint/2010/main" val="1772208344"/>
              </p:ext>
            </p:extLst>
          </p:nvPr>
        </p:nvGraphicFramePr>
        <p:xfrm>
          <a:off x="403299" y="2752472"/>
          <a:ext cx="8457803" cy="3250963"/>
        </p:xfrm>
        <a:graphic>
          <a:graphicData uri="http://schemas.openxmlformats.org/drawingml/2006/table">
            <a:tbl>
              <a:tblPr firstRow="1" bandRow="1">
                <a:tableStyleId>{5C22544A-7EE6-4342-B048-85BDC9FD1C3A}</a:tableStyleId>
              </a:tblPr>
              <a:tblGrid>
                <a:gridCol w="1766734">
                  <a:extLst>
                    <a:ext uri="{9D8B030D-6E8A-4147-A177-3AD203B41FA5}">
                      <a16:colId xmlns:a16="http://schemas.microsoft.com/office/drawing/2014/main" val="4213195197"/>
                    </a:ext>
                  </a:extLst>
                </a:gridCol>
                <a:gridCol w="1766734">
                  <a:extLst>
                    <a:ext uri="{9D8B030D-6E8A-4147-A177-3AD203B41FA5}">
                      <a16:colId xmlns:a16="http://schemas.microsoft.com/office/drawing/2014/main" val="2839900810"/>
                    </a:ext>
                  </a:extLst>
                </a:gridCol>
                <a:gridCol w="4924335">
                  <a:extLst>
                    <a:ext uri="{9D8B030D-6E8A-4147-A177-3AD203B41FA5}">
                      <a16:colId xmlns:a16="http://schemas.microsoft.com/office/drawing/2014/main" val="4275678843"/>
                    </a:ext>
                  </a:extLst>
                </a:gridCol>
              </a:tblGrid>
              <a:tr h="295528">
                <a:tc gridSpan="3">
                  <a:txBody>
                    <a:bodyPr/>
                    <a:lstStyle/>
                    <a:p>
                      <a:pPr algn="l"/>
                      <a:r>
                        <a:rPr lang="en-US" sz="1600" b="1" i="1" kern="1200">
                          <a:solidFill>
                            <a:schemeClr val="tx1">
                              <a:lumMod val="95000"/>
                              <a:lumOff val="5000"/>
                            </a:schemeClr>
                          </a:solidFill>
                          <a:latin typeface="+mn-lt"/>
                          <a:ea typeface="+mn-ea"/>
                          <a:cs typeface="+mn-cs"/>
                        </a:rPr>
                        <a:t>Research Spotlight</a:t>
                      </a:r>
                    </a:p>
                  </a:txBody>
                  <a:tcPr marL="68580" marR="68580" marT="34290" marB="34290">
                    <a:solidFill>
                      <a:srgbClr val="E6E6E6"/>
                    </a:solidFill>
                  </a:tcPr>
                </a:tc>
                <a:tc hMerge="1">
                  <a:txBody>
                    <a:bodyPr/>
                    <a:lstStyle/>
                    <a:p>
                      <a:endParaRPr lang="en-US"/>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t>Task</a:t>
                      </a:r>
                    </a:p>
                  </a:txBody>
                  <a:tcPr/>
                </a:tc>
                <a:extLst>
                  <a:ext uri="{0D108BD9-81ED-4DB2-BD59-A6C34878D82A}">
                    <a16:rowId xmlns:a16="http://schemas.microsoft.com/office/drawing/2014/main" val="180068225"/>
                  </a:ext>
                </a:extLst>
              </a:tr>
              <a:tr h="994201">
                <a:tc>
                  <a:txBody>
                    <a:bodyPr/>
                    <a:lstStyle/>
                    <a:p>
                      <a:pPr algn="ctr"/>
                      <a:r>
                        <a:rPr lang="en-US" sz="1700" b="0"/>
                        <a:t>HP-00110331</a:t>
                      </a:r>
                    </a:p>
                  </a:txBody>
                  <a:tcPr marL="68580" marR="68580" marT="34290" marB="34290">
                    <a:solidFill>
                      <a:srgbClr val="F8C86C"/>
                    </a:solidFill>
                  </a:tcPr>
                </a:tc>
                <a:tc>
                  <a:txBody>
                    <a:bodyPr/>
                    <a:lstStyle/>
                    <a:p>
                      <a:pPr algn="ctr"/>
                      <a:r>
                        <a:rPr lang="en-US" sz="1700" b="0"/>
                        <a:t>Dr. Katherine Goodman</a:t>
                      </a:r>
                    </a:p>
                  </a:txBody>
                  <a:tcPr marL="68580" marR="68580" marT="34290" marB="34290">
                    <a:solidFill>
                      <a:srgbClr val="F8C86C"/>
                    </a:solidFill>
                  </a:tcPr>
                </a:tc>
                <a:tc>
                  <a:txBody>
                    <a:bodyPr/>
                    <a:lstStyle/>
                    <a:p>
                      <a:pPr marL="0" marR="0" lvl="0" indent="0" algn="l" defTabSz="257175"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a:t>Evaluating the potential of natural language processing algorithms and large language models (AI) to accurately parse various unstructured clinical data to extract meaningful insights. </a:t>
                      </a:r>
                    </a:p>
                  </a:txBody>
                  <a:tcPr marL="68580" marR="68580" marT="34290" marB="34290">
                    <a:solidFill>
                      <a:srgbClr val="F8C86C"/>
                    </a:solidFill>
                  </a:tcPr>
                </a:tc>
                <a:extLst>
                  <a:ext uri="{0D108BD9-81ED-4DB2-BD59-A6C34878D82A}">
                    <a16:rowId xmlns:a16="http://schemas.microsoft.com/office/drawing/2014/main" val="337635825"/>
                  </a:ext>
                </a:extLst>
              </a:tr>
              <a:tr h="994201">
                <a:tc>
                  <a:txBody>
                    <a:bodyPr/>
                    <a:lstStyle/>
                    <a:p>
                      <a:pPr algn="ctr"/>
                      <a:r>
                        <a:rPr lang="en-US" sz="1700" b="0"/>
                        <a:t>HP-001103027</a:t>
                      </a:r>
                    </a:p>
                  </a:txBody>
                  <a:tcPr marL="68580" marR="68580" marT="34290" marB="34290">
                    <a:solidFill>
                      <a:srgbClr val="FFD303"/>
                    </a:solidFill>
                  </a:tcPr>
                </a:tc>
                <a:tc>
                  <a:txBody>
                    <a:bodyPr/>
                    <a:lstStyle/>
                    <a:p>
                      <a:pPr algn="ctr"/>
                      <a:r>
                        <a:rPr lang="en-US" sz="1700" b="0"/>
                        <a:t>Dr. Bradley Maron</a:t>
                      </a:r>
                    </a:p>
                  </a:txBody>
                  <a:tcPr marL="68580" marR="68580" marT="34290" marB="34290">
                    <a:solidFill>
                      <a:srgbClr val="FFD303"/>
                    </a:solidFill>
                  </a:tcPr>
                </a:tc>
                <a:tc>
                  <a:txBody>
                    <a:bodyPr/>
                    <a:lstStyle/>
                    <a:p>
                      <a:pPr marL="0" marR="0" lvl="0" indent="0" algn="l" defTabSz="257175"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dirty="0"/>
                        <a:t>Investigating the various demographic and clinical characteristics of patients with Pulmonary Hypertension within the state of MD to better inform the nuances of the disease's classification. </a:t>
                      </a:r>
                    </a:p>
                  </a:txBody>
                  <a:tcPr marL="68580" marR="68580" marT="34290" marB="34290">
                    <a:solidFill>
                      <a:srgbClr val="FFD303"/>
                    </a:solidFill>
                  </a:tcPr>
                </a:tc>
                <a:extLst>
                  <a:ext uri="{0D108BD9-81ED-4DB2-BD59-A6C34878D82A}">
                    <a16:rowId xmlns:a16="http://schemas.microsoft.com/office/drawing/2014/main" val="2945713305"/>
                  </a:ext>
                </a:extLst>
              </a:tr>
              <a:tr h="850663">
                <a:tc>
                  <a:txBody>
                    <a:bodyPr/>
                    <a:lstStyle/>
                    <a:p>
                      <a:pPr algn="ctr"/>
                      <a:r>
                        <a:rPr lang="en-US" sz="1700" b="0" dirty="0"/>
                        <a:t>HP-00108302</a:t>
                      </a:r>
                    </a:p>
                  </a:txBody>
                  <a:tcPr marL="68580" marR="68580" marT="34290" marB="34290">
                    <a:solidFill>
                      <a:srgbClr val="FFF2CC"/>
                    </a:solidFill>
                  </a:tcPr>
                </a:tc>
                <a:tc>
                  <a:txBody>
                    <a:bodyPr/>
                    <a:lstStyle/>
                    <a:p>
                      <a:pPr algn="ctr"/>
                      <a:r>
                        <a:rPr lang="en-US" sz="1700" b="0"/>
                        <a:t>Dr. Jay Unick</a:t>
                      </a:r>
                    </a:p>
                  </a:txBody>
                  <a:tcPr marL="68580" marR="68580" marT="34290" marB="34290">
                    <a:solidFill>
                      <a:srgbClr val="FFF2CC"/>
                    </a:solidFill>
                  </a:tcPr>
                </a:tc>
                <a:tc>
                  <a:txBody>
                    <a:bodyPr/>
                    <a:lstStyle/>
                    <a:p>
                      <a:pPr marL="0" marR="0" lvl="0" indent="0" algn="l" defTabSz="257175"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dirty="0"/>
                        <a:t>Examining and documenting the effectiveness of peer </a:t>
                      </a:r>
                      <a:r>
                        <a:rPr lang="en-US" sz="1600"/>
                        <a:t>recovery coaches (</a:t>
                      </a:r>
                      <a:r>
                        <a:rPr lang="en-US" sz="1600" dirty="0"/>
                        <a:t>PRC) treatment services in an emergency department setting. </a:t>
                      </a:r>
                    </a:p>
                  </a:txBody>
                  <a:tcPr marL="68580" marR="68580" marT="34290" marB="34290">
                    <a:solidFill>
                      <a:srgbClr val="FFF2CC"/>
                    </a:solidFill>
                  </a:tcPr>
                </a:tc>
                <a:extLst>
                  <a:ext uri="{0D108BD9-81ED-4DB2-BD59-A6C34878D82A}">
                    <a16:rowId xmlns:a16="http://schemas.microsoft.com/office/drawing/2014/main" val="2871699561"/>
                  </a:ext>
                </a:extLst>
              </a:tr>
            </a:tbl>
          </a:graphicData>
        </a:graphic>
      </p:graphicFrame>
    </p:spTree>
    <p:extLst>
      <p:ext uri="{BB962C8B-B14F-4D97-AF65-F5344CB8AC3E}">
        <p14:creationId xmlns:p14="http://schemas.microsoft.com/office/powerpoint/2010/main" val="267922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B4892-D783-24AA-8E2B-C66CC8496655}"/>
              </a:ext>
            </a:extLst>
          </p:cNvPr>
          <p:cNvSpPr>
            <a:spLocks noGrp="1"/>
          </p:cNvSpPr>
          <p:nvPr>
            <p:ph type="title"/>
          </p:nvPr>
        </p:nvSpPr>
        <p:spPr>
          <a:xfrm>
            <a:off x="457198" y="1068322"/>
            <a:ext cx="8229600" cy="1143000"/>
          </a:xfrm>
          <a:solidFill>
            <a:srgbClr val="FFC000"/>
          </a:solidFill>
        </p:spPr>
        <p:txBody>
          <a:bodyPr>
            <a:normAutofit/>
          </a:bodyPr>
          <a:lstStyle/>
          <a:p>
            <a:r>
              <a:rPr lang="en-US" sz="5400" dirty="0"/>
              <a:t>SRE Demo</a:t>
            </a:r>
          </a:p>
        </p:txBody>
      </p:sp>
      <p:pic>
        <p:nvPicPr>
          <p:cNvPr id="5" name="Graphic 4" descr="Cloud Computing outline">
            <a:hlinkClick r:id="rId3"/>
            <a:extLst>
              <a:ext uri="{FF2B5EF4-FFF2-40B4-BE49-F238E27FC236}">
                <a16:creationId xmlns:a16="http://schemas.microsoft.com/office/drawing/2014/main" id="{6D98B23F-3B01-5B4F-DA76-57C694EA99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08950" y="2263582"/>
            <a:ext cx="3526096" cy="3526096"/>
          </a:xfrm>
          <a:prstGeom prst="rect">
            <a:avLst/>
          </a:prstGeom>
        </p:spPr>
      </p:pic>
    </p:spTree>
    <p:extLst>
      <p:ext uri="{BB962C8B-B14F-4D97-AF65-F5344CB8AC3E}">
        <p14:creationId xmlns:p14="http://schemas.microsoft.com/office/powerpoint/2010/main" val="4141574490"/>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75909-1899-7807-343A-FF07CF8062F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1BCD4AC-7EAE-BAAD-43B8-D2C811A834A7}"/>
              </a:ext>
            </a:extLst>
          </p:cNvPr>
          <p:cNvSpPr txBox="1"/>
          <p:nvPr/>
        </p:nvSpPr>
        <p:spPr>
          <a:xfrm>
            <a:off x="1881121" y="811481"/>
            <a:ext cx="5661160" cy="1646605"/>
          </a:xfrm>
          <a:prstGeom prst="rect">
            <a:avLst/>
          </a:prstGeom>
          <a:noFill/>
        </p:spPr>
        <p:txBody>
          <a:bodyPr wrap="square" rtlCol="0">
            <a:spAutoFit/>
          </a:bodyPr>
          <a:lstStyle/>
          <a:p>
            <a:pPr algn="ctr"/>
            <a:r>
              <a:rPr lang="en-US" sz="3200" b="1" i="1" dirty="0"/>
              <a:t>Secure Research Environment </a:t>
            </a:r>
          </a:p>
          <a:p>
            <a:pPr algn="ctr"/>
            <a:r>
              <a:rPr lang="en-US" sz="2400" b="1" i="1" kern="1200" dirty="0">
                <a:solidFill>
                  <a:srgbClr val="FF0000"/>
                </a:solidFill>
                <a:latin typeface="+mn-lt"/>
                <a:ea typeface="+mn-ea"/>
                <a:cs typeface="+mn-cs"/>
              </a:rPr>
              <a:t>Added Features/Accomplishments </a:t>
            </a:r>
          </a:p>
          <a:p>
            <a:pPr algn="ctr"/>
            <a:r>
              <a:rPr lang="en-US" sz="2400" b="1" i="1" kern="1200" dirty="0">
                <a:solidFill>
                  <a:srgbClr val="FF0000"/>
                </a:solidFill>
                <a:latin typeface="+mn-lt"/>
                <a:ea typeface="+mn-ea"/>
                <a:cs typeface="+mn-cs"/>
              </a:rPr>
              <a:t>Since Inception</a:t>
            </a:r>
          </a:p>
          <a:p>
            <a:pPr algn="ctr"/>
            <a:r>
              <a:rPr lang="en-US" sz="2100" dirty="0"/>
              <a:t> </a:t>
            </a:r>
            <a:endParaRPr lang="en-US" sz="3200" dirty="0"/>
          </a:p>
        </p:txBody>
      </p:sp>
      <p:sp>
        <p:nvSpPr>
          <p:cNvPr id="27" name="TextBox 26">
            <a:extLst>
              <a:ext uri="{FF2B5EF4-FFF2-40B4-BE49-F238E27FC236}">
                <a16:creationId xmlns:a16="http://schemas.microsoft.com/office/drawing/2014/main" id="{B3456D44-15BB-EAB8-CE5E-F40483687835}"/>
              </a:ext>
            </a:extLst>
          </p:cNvPr>
          <p:cNvSpPr txBox="1"/>
          <p:nvPr/>
        </p:nvSpPr>
        <p:spPr>
          <a:xfrm>
            <a:off x="282896" y="5389849"/>
            <a:ext cx="2993173" cy="507831"/>
          </a:xfrm>
          <a:prstGeom prst="rect">
            <a:avLst/>
          </a:prstGeom>
          <a:noFill/>
        </p:spPr>
        <p:txBody>
          <a:bodyPr wrap="square" rtlCol="0">
            <a:spAutoFit/>
          </a:bodyPr>
          <a:lstStyle/>
          <a:p>
            <a:br>
              <a:rPr lang="en-US" sz="1350" dirty="0">
                <a:ea typeface="MS Mincho" panose="02020609040205080304" pitchFamily="49" charset="-128"/>
                <a:cs typeface="Times New Roman" panose="02020603050405020304" pitchFamily="18" charset="0"/>
              </a:rPr>
            </a:br>
            <a:endParaRPr lang="en-US" sz="1350" dirty="0"/>
          </a:p>
        </p:txBody>
      </p:sp>
      <p:pic>
        <p:nvPicPr>
          <p:cNvPr id="20486" name="Picture 6" descr="NATO Review - Knowledge security: insights for NATO">
            <a:extLst>
              <a:ext uri="{FF2B5EF4-FFF2-40B4-BE49-F238E27FC236}">
                <a16:creationId xmlns:a16="http://schemas.microsoft.com/office/drawing/2014/main" id="{E51A3109-CE5B-FE19-2616-F578679977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605" y="1073149"/>
            <a:ext cx="1320196" cy="880542"/>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Research Data Service | The University of Edinburgh">
            <a:extLst>
              <a:ext uri="{FF2B5EF4-FFF2-40B4-BE49-F238E27FC236}">
                <a16:creationId xmlns:a16="http://schemas.microsoft.com/office/drawing/2014/main" id="{E35AA541-3D9D-D17E-520D-141B2EE913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0172" y="1073149"/>
            <a:ext cx="1377625" cy="8805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3">
            <a:extLst>
              <a:ext uri="{FF2B5EF4-FFF2-40B4-BE49-F238E27FC236}">
                <a16:creationId xmlns:a16="http://schemas.microsoft.com/office/drawing/2014/main" id="{F7DCDEFA-3842-7AF4-E394-53A63F3F182E}"/>
              </a:ext>
            </a:extLst>
          </p:cNvPr>
          <p:cNvGraphicFramePr>
            <a:graphicFrameLocks noGrp="1"/>
          </p:cNvGraphicFramePr>
          <p:nvPr>
            <p:extLst>
              <p:ext uri="{D42A27DB-BD31-4B8C-83A1-F6EECF244321}">
                <p14:modId xmlns:p14="http://schemas.microsoft.com/office/powerpoint/2010/main" val="87204421"/>
              </p:ext>
            </p:extLst>
          </p:nvPr>
        </p:nvGraphicFramePr>
        <p:xfrm>
          <a:off x="376428" y="2097767"/>
          <a:ext cx="8670546" cy="4322836"/>
        </p:xfrm>
        <a:graphic>
          <a:graphicData uri="http://schemas.openxmlformats.org/drawingml/2006/table">
            <a:tbl>
              <a:tblPr firstRow="1" bandRow="1">
                <a:tableStyleId>{5C22544A-7EE6-4342-B048-85BDC9FD1C3A}</a:tableStyleId>
              </a:tblPr>
              <a:tblGrid>
                <a:gridCol w="2789333">
                  <a:extLst>
                    <a:ext uri="{9D8B030D-6E8A-4147-A177-3AD203B41FA5}">
                      <a16:colId xmlns:a16="http://schemas.microsoft.com/office/drawing/2014/main" val="4213195197"/>
                    </a:ext>
                  </a:extLst>
                </a:gridCol>
                <a:gridCol w="5881213">
                  <a:extLst>
                    <a:ext uri="{9D8B030D-6E8A-4147-A177-3AD203B41FA5}">
                      <a16:colId xmlns:a16="http://schemas.microsoft.com/office/drawing/2014/main" val="4275678843"/>
                    </a:ext>
                  </a:extLst>
                </a:gridCol>
              </a:tblGrid>
              <a:tr h="0">
                <a:tc gridSpan="2">
                  <a:txBody>
                    <a:bodyPr/>
                    <a:lstStyle/>
                    <a:p>
                      <a:pPr algn="ctr"/>
                      <a:endParaRPr lang="en-US" sz="800" b="1" i="1" kern="1200" dirty="0">
                        <a:solidFill>
                          <a:srgbClr val="FF0000"/>
                        </a:solidFill>
                        <a:latin typeface="+mn-lt"/>
                        <a:ea typeface="+mn-ea"/>
                        <a:cs typeface="+mn-cs"/>
                      </a:endParaRPr>
                    </a:p>
                  </a:txBody>
                  <a:tcPr marL="68580" marR="68580" marT="34290" marB="34290">
                    <a:solidFill>
                      <a:srgbClr val="E6E6E6"/>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Task</a:t>
                      </a:r>
                    </a:p>
                  </a:txBody>
                  <a:tcPr/>
                </a:tc>
                <a:extLst>
                  <a:ext uri="{0D108BD9-81ED-4DB2-BD59-A6C34878D82A}">
                    <a16:rowId xmlns:a16="http://schemas.microsoft.com/office/drawing/2014/main" val="180068225"/>
                  </a:ext>
                </a:extLst>
              </a:tr>
              <a:tr h="664795">
                <a:tc>
                  <a:txBody>
                    <a:bodyPr/>
                    <a:lstStyle/>
                    <a:p>
                      <a:pPr algn="ctr"/>
                      <a:r>
                        <a:rPr lang="en-US" sz="1700" b="0" dirty="0"/>
                        <a:t>Artificial Intelligence (AI)</a:t>
                      </a:r>
                    </a:p>
                  </a:txBody>
                  <a:tcPr marL="68580" marR="68580" marT="34290" marB="34290"/>
                </a:tc>
                <a:tc>
                  <a:txBody>
                    <a:bodyPr/>
                    <a:lstStyle/>
                    <a:p>
                      <a:pPr marL="0" marR="0" lvl="0" indent="0" algn="l" defTabSz="257175"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500" dirty="0"/>
                        <a:t>The SRE has added AI capabilities to allow for Azure OpenAI and Large Language Models (LLMs). </a:t>
                      </a:r>
                    </a:p>
                  </a:txBody>
                  <a:tcPr marL="68580" marR="68580" marT="34290" marB="34290"/>
                </a:tc>
                <a:extLst>
                  <a:ext uri="{0D108BD9-81ED-4DB2-BD59-A6C34878D82A}">
                    <a16:rowId xmlns:a16="http://schemas.microsoft.com/office/drawing/2014/main" val="337635825"/>
                  </a:ext>
                </a:extLst>
              </a:tr>
              <a:tr h="861935">
                <a:tc>
                  <a:txBody>
                    <a:bodyPr/>
                    <a:lstStyle/>
                    <a:p>
                      <a:pPr algn="ctr"/>
                      <a:r>
                        <a:rPr lang="en-US" sz="1700" kern="1200" dirty="0">
                          <a:solidFill>
                            <a:schemeClr val="dk1"/>
                          </a:solidFill>
                          <a:latin typeface="+mn-lt"/>
                          <a:ea typeface="+mn-ea"/>
                          <a:cs typeface="+mn-cs"/>
                        </a:rPr>
                        <a:t>Standard and Custom Compute, and Data Storage</a:t>
                      </a:r>
                    </a:p>
                  </a:txBody>
                  <a:tcPr marL="68580" marR="68580" marT="34290" marB="34290">
                    <a:solidFill>
                      <a:srgbClr val="F4E9E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Standard configured host pools as well as high performance computing services and data storage are available based on the needs of the PI and research project.  </a:t>
                      </a:r>
                      <a:endParaRPr lang="en-US" sz="1500" kern="1200" dirty="0">
                        <a:solidFill>
                          <a:schemeClr val="dk1"/>
                        </a:solidFill>
                        <a:effectLst/>
                        <a:latin typeface="+mn-lt"/>
                        <a:ea typeface="+mn-ea"/>
                        <a:cs typeface="+mn-cs"/>
                      </a:endParaRPr>
                    </a:p>
                  </a:txBody>
                  <a:tcPr marL="68580" marR="68580" marT="34290" marB="34290">
                    <a:solidFill>
                      <a:srgbClr val="F4E9E9"/>
                    </a:solidFill>
                  </a:tcPr>
                </a:tc>
                <a:extLst>
                  <a:ext uri="{0D108BD9-81ED-4DB2-BD59-A6C34878D82A}">
                    <a16:rowId xmlns:a16="http://schemas.microsoft.com/office/drawing/2014/main" val="1938671512"/>
                  </a:ext>
                </a:extLst>
              </a:tr>
              <a:tr h="652072">
                <a:tc>
                  <a:txBody>
                    <a:bodyPr/>
                    <a:lstStyle/>
                    <a:p>
                      <a:pPr algn="ctr"/>
                      <a:r>
                        <a:rPr lang="en-US" sz="1700" dirty="0"/>
                        <a:t>Managed Open Access   </a:t>
                      </a:r>
                    </a:p>
                  </a:txBody>
                  <a:tcPr marL="68580" marR="68580" marT="34290" marB="34290">
                    <a:solidFill>
                      <a:srgbClr val="F0E1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Managed connectivity to external sites/data sources needed for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projects.   </a:t>
                      </a:r>
                      <a:endParaRPr lang="en-US" sz="1500" b="1" i="1" kern="1200" dirty="0">
                        <a:solidFill>
                          <a:schemeClr val="dk1"/>
                        </a:solidFill>
                        <a:latin typeface="+mn-lt"/>
                        <a:ea typeface="+mn-ea"/>
                        <a:cs typeface="+mn-cs"/>
                      </a:endParaRPr>
                    </a:p>
                  </a:txBody>
                  <a:tcPr marL="68580" marR="68580" marT="34290" marB="34290">
                    <a:solidFill>
                      <a:srgbClr val="F0E199"/>
                    </a:solidFill>
                  </a:tcPr>
                </a:tc>
                <a:extLst>
                  <a:ext uri="{0D108BD9-81ED-4DB2-BD59-A6C34878D82A}">
                    <a16:rowId xmlns:a16="http://schemas.microsoft.com/office/drawing/2014/main" val="668877368"/>
                  </a:ext>
                </a:extLst>
              </a:tr>
              <a:tr h="619585">
                <a:tc>
                  <a:txBody>
                    <a:bodyPr/>
                    <a:lstStyle/>
                    <a:p>
                      <a:pPr algn="ctr"/>
                      <a:r>
                        <a:rPr lang="en-US" sz="1700" dirty="0" err="1"/>
                        <a:t>REDCap</a:t>
                      </a:r>
                      <a:r>
                        <a:rPr lang="en-US" sz="1700" dirty="0"/>
                        <a:t> Access </a:t>
                      </a:r>
                    </a:p>
                  </a:txBody>
                  <a:tcPr marL="68580" marR="68580" marT="34290" marB="34290">
                    <a:solidFill>
                      <a:schemeClr val="accent3">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Secure connection to </a:t>
                      </a:r>
                      <a:r>
                        <a:rPr lang="en-US" sz="1500" dirty="0" err="1"/>
                        <a:t>REDCap</a:t>
                      </a:r>
                      <a:r>
                        <a:rPr lang="en-US" sz="1500" dirty="0"/>
                        <a:t>.  Sensitive data collected via </a:t>
                      </a:r>
                      <a:r>
                        <a:rPr lang="en-US" sz="1500" dirty="0" err="1"/>
                        <a:t>REDCap</a:t>
                      </a:r>
                      <a:r>
                        <a:rPr lang="en-US" sz="1500" dirty="0"/>
                        <a:t> is stored and analyzed in the SRE.</a:t>
                      </a:r>
                      <a:endParaRPr lang="en-US" sz="1500" b="0" i="1" kern="1200" dirty="0">
                        <a:solidFill>
                          <a:schemeClr val="dk1"/>
                        </a:solidFill>
                        <a:latin typeface="+mn-lt"/>
                        <a:ea typeface="+mn-ea"/>
                        <a:cs typeface="+mn-cs"/>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4008959554"/>
                  </a:ext>
                </a:extLst>
              </a:tr>
              <a:tr h="686249">
                <a:tc>
                  <a:txBody>
                    <a:bodyPr/>
                    <a:lstStyle/>
                    <a:p>
                      <a:pPr algn="ctr"/>
                      <a:r>
                        <a:rPr lang="en-US" sz="1700" dirty="0"/>
                        <a:t>Continuous Engagement with  Faculty Researchers</a:t>
                      </a:r>
                    </a:p>
                  </a:txBody>
                  <a:tcPr marL="68580" marR="68580" marT="34290" marB="34290">
                    <a:solidFill>
                      <a:schemeClr val="bg2">
                        <a:lumMod val="90000"/>
                      </a:schemeClr>
                    </a:solidFill>
                  </a:tcPr>
                </a:tc>
                <a:tc>
                  <a:txBody>
                    <a:bodyPr/>
                    <a:lstStyle/>
                    <a:p>
                      <a:r>
                        <a:rPr lang="en-US" sz="1500" kern="1200" dirty="0">
                          <a:solidFill>
                            <a:schemeClr val="dk1"/>
                          </a:solidFill>
                          <a:effectLst/>
                          <a:latin typeface="+mn-lt"/>
                          <a:ea typeface="+mn-ea"/>
                          <a:cs typeface="+mn-cs"/>
                        </a:rPr>
                        <a:t>Surveys; Feedback sessions; Direct conversations; Intake mechanism for new requests.  </a:t>
                      </a:r>
                      <a:endParaRPr lang="en-US" sz="1500" b="1" i="1" kern="1200" dirty="0">
                        <a:solidFill>
                          <a:schemeClr val="dk1"/>
                        </a:solidFill>
                        <a:latin typeface="+mn-lt"/>
                        <a:ea typeface="+mn-ea"/>
                        <a:cs typeface="+mn-cs"/>
                      </a:endParaRPr>
                    </a:p>
                  </a:txBody>
                  <a:tcPr marL="68580" marR="68580" marT="34290" marB="34290">
                    <a:solidFill>
                      <a:schemeClr val="bg2">
                        <a:lumMod val="90000"/>
                      </a:schemeClr>
                    </a:solidFill>
                  </a:tcPr>
                </a:tc>
                <a:extLst>
                  <a:ext uri="{0D108BD9-81ED-4DB2-BD59-A6C34878D82A}">
                    <a16:rowId xmlns:a16="http://schemas.microsoft.com/office/drawing/2014/main" val="3473094778"/>
                  </a:ext>
                </a:extLst>
              </a:tr>
              <a:tr h="422962">
                <a:tc>
                  <a:txBody>
                    <a:bodyPr/>
                    <a:lstStyle/>
                    <a:p>
                      <a:pPr algn="ctr"/>
                      <a:r>
                        <a:rPr lang="en-US" sz="1700" dirty="0"/>
                        <a:t>Governance Council</a:t>
                      </a:r>
                    </a:p>
                  </a:txBody>
                  <a:tcPr marL="68580" marR="68580" marT="34290" marB="34290">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A Governance Council meets every two weeks to review status of the SRE:  projects completed; workstreams underway; future enhancements. </a:t>
                      </a:r>
                      <a:endParaRPr lang="en-US" sz="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t> </a:t>
                      </a:r>
                      <a:endParaRPr lang="en-US" sz="800" b="1" i="1" kern="1200" dirty="0">
                        <a:solidFill>
                          <a:schemeClr val="dk1"/>
                        </a:solidFill>
                        <a:latin typeface="+mn-lt"/>
                        <a:ea typeface="+mn-ea"/>
                        <a:cs typeface="+mn-cs"/>
                      </a:endParaRPr>
                    </a:p>
                  </a:txBody>
                  <a:tcPr marL="68580" marR="68580" marT="34290" marB="34290">
                    <a:solidFill>
                      <a:schemeClr val="accent6">
                        <a:lumMod val="60000"/>
                        <a:lumOff val="40000"/>
                      </a:schemeClr>
                    </a:solidFill>
                  </a:tcPr>
                </a:tc>
                <a:extLst>
                  <a:ext uri="{0D108BD9-81ED-4DB2-BD59-A6C34878D82A}">
                    <a16:rowId xmlns:a16="http://schemas.microsoft.com/office/drawing/2014/main" val="443323874"/>
                  </a:ext>
                </a:extLst>
              </a:tr>
            </a:tbl>
          </a:graphicData>
        </a:graphic>
      </p:graphicFrame>
    </p:spTree>
    <p:extLst>
      <p:ext uri="{BB962C8B-B14F-4D97-AF65-F5344CB8AC3E}">
        <p14:creationId xmlns:p14="http://schemas.microsoft.com/office/powerpoint/2010/main" val="1109996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F50A3-E6F8-C07C-F36B-408E35F3BEF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D47F655-A100-D5EC-5E12-66651BA59403}"/>
              </a:ext>
            </a:extLst>
          </p:cNvPr>
          <p:cNvSpPr txBox="1"/>
          <p:nvPr/>
        </p:nvSpPr>
        <p:spPr>
          <a:xfrm>
            <a:off x="1884010" y="935049"/>
            <a:ext cx="5661160" cy="1277273"/>
          </a:xfrm>
          <a:prstGeom prst="rect">
            <a:avLst/>
          </a:prstGeom>
          <a:noFill/>
        </p:spPr>
        <p:txBody>
          <a:bodyPr wrap="square" rtlCol="0">
            <a:spAutoFit/>
          </a:bodyPr>
          <a:lstStyle/>
          <a:p>
            <a:pPr algn="ctr"/>
            <a:r>
              <a:rPr lang="en-US" sz="3200" b="1" i="1" dirty="0"/>
              <a:t>Secure Research Environment </a:t>
            </a:r>
          </a:p>
          <a:p>
            <a:pPr algn="ctr"/>
            <a:r>
              <a:rPr lang="en-US" sz="2400" b="1" i="1" kern="1200" dirty="0">
                <a:solidFill>
                  <a:srgbClr val="FF0000"/>
                </a:solidFill>
                <a:latin typeface="+mn-lt"/>
                <a:ea typeface="+mn-ea"/>
                <a:cs typeface="+mn-cs"/>
              </a:rPr>
              <a:t>Projects in Flight </a:t>
            </a:r>
          </a:p>
          <a:p>
            <a:pPr algn="ctr"/>
            <a:r>
              <a:rPr lang="en-US" sz="2100" dirty="0"/>
              <a:t> </a:t>
            </a:r>
            <a:endParaRPr lang="en-US" sz="3200" dirty="0"/>
          </a:p>
        </p:txBody>
      </p:sp>
      <p:sp>
        <p:nvSpPr>
          <p:cNvPr id="27" name="TextBox 26">
            <a:extLst>
              <a:ext uri="{FF2B5EF4-FFF2-40B4-BE49-F238E27FC236}">
                <a16:creationId xmlns:a16="http://schemas.microsoft.com/office/drawing/2014/main" id="{58751EDD-D4D4-62B6-53AC-E47CA4102ECA}"/>
              </a:ext>
            </a:extLst>
          </p:cNvPr>
          <p:cNvSpPr txBox="1"/>
          <p:nvPr/>
        </p:nvSpPr>
        <p:spPr>
          <a:xfrm>
            <a:off x="282896" y="5389849"/>
            <a:ext cx="2993173" cy="507831"/>
          </a:xfrm>
          <a:prstGeom prst="rect">
            <a:avLst/>
          </a:prstGeom>
          <a:noFill/>
        </p:spPr>
        <p:txBody>
          <a:bodyPr wrap="square" rtlCol="0">
            <a:spAutoFit/>
          </a:bodyPr>
          <a:lstStyle/>
          <a:p>
            <a:br>
              <a:rPr lang="en-US" sz="1350" dirty="0">
                <a:ea typeface="MS Mincho" panose="02020609040205080304" pitchFamily="49" charset="-128"/>
                <a:cs typeface="Times New Roman" panose="02020603050405020304" pitchFamily="18" charset="0"/>
              </a:rPr>
            </a:br>
            <a:endParaRPr lang="en-US" sz="1350" dirty="0"/>
          </a:p>
        </p:txBody>
      </p:sp>
      <p:pic>
        <p:nvPicPr>
          <p:cNvPr id="20486" name="Picture 6" descr="NATO Review - Knowledge security: insights for NATO">
            <a:extLst>
              <a:ext uri="{FF2B5EF4-FFF2-40B4-BE49-F238E27FC236}">
                <a16:creationId xmlns:a16="http://schemas.microsoft.com/office/drawing/2014/main" id="{71CBB56C-A386-A507-EBF9-645598DBE5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54" y="962448"/>
            <a:ext cx="1494599" cy="880542"/>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Research Data Service | The University of Edinburgh">
            <a:extLst>
              <a:ext uri="{FF2B5EF4-FFF2-40B4-BE49-F238E27FC236}">
                <a16:creationId xmlns:a16="http://schemas.microsoft.com/office/drawing/2014/main" id="{635EF83C-C7F6-1802-B1B8-937264CD3D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2168" y="929072"/>
            <a:ext cx="1603057" cy="8805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3">
            <a:extLst>
              <a:ext uri="{FF2B5EF4-FFF2-40B4-BE49-F238E27FC236}">
                <a16:creationId xmlns:a16="http://schemas.microsoft.com/office/drawing/2014/main" id="{08BF2934-CEC0-1BC5-9555-F19A315DFBB1}"/>
              </a:ext>
            </a:extLst>
          </p:cNvPr>
          <p:cNvGraphicFramePr>
            <a:graphicFrameLocks noGrp="1"/>
          </p:cNvGraphicFramePr>
          <p:nvPr>
            <p:extLst>
              <p:ext uri="{D42A27DB-BD31-4B8C-83A1-F6EECF244321}">
                <p14:modId xmlns:p14="http://schemas.microsoft.com/office/powerpoint/2010/main" val="4014247469"/>
              </p:ext>
            </p:extLst>
          </p:nvPr>
        </p:nvGraphicFramePr>
        <p:xfrm>
          <a:off x="379317" y="2142067"/>
          <a:ext cx="8670546" cy="4303606"/>
        </p:xfrm>
        <a:graphic>
          <a:graphicData uri="http://schemas.openxmlformats.org/drawingml/2006/table">
            <a:tbl>
              <a:tblPr firstRow="1" bandRow="1">
                <a:tableStyleId>{5C22544A-7EE6-4342-B048-85BDC9FD1C3A}</a:tableStyleId>
              </a:tblPr>
              <a:tblGrid>
                <a:gridCol w="2412175">
                  <a:extLst>
                    <a:ext uri="{9D8B030D-6E8A-4147-A177-3AD203B41FA5}">
                      <a16:colId xmlns:a16="http://schemas.microsoft.com/office/drawing/2014/main" val="4213195197"/>
                    </a:ext>
                  </a:extLst>
                </a:gridCol>
                <a:gridCol w="6258371">
                  <a:extLst>
                    <a:ext uri="{9D8B030D-6E8A-4147-A177-3AD203B41FA5}">
                      <a16:colId xmlns:a16="http://schemas.microsoft.com/office/drawing/2014/main" val="4275678843"/>
                    </a:ext>
                  </a:extLst>
                </a:gridCol>
              </a:tblGrid>
              <a:tr h="143933">
                <a:tc gridSpan="2">
                  <a:txBody>
                    <a:bodyPr/>
                    <a:lstStyle/>
                    <a:p>
                      <a:pPr algn="ctr"/>
                      <a:endParaRPr lang="en-US" sz="500" b="1" i="1" kern="1200" dirty="0">
                        <a:solidFill>
                          <a:srgbClr val="FF0000"/>
                        </a:solidFill>
                        <a:latin typeface="+mn-lt"/>
                        <a:ea typeface="+mn-ea"/>
                        <a:cs typeface="+mn-cs"/>
                      </a:endParaRPr>
                    </a:p>
                  </a:txBody>
                  <a:tcPr marL="68580" marR="68580" marT="34290" marB="34290">
                    <a:solidFill>
                      <a:srgbClr val="E6E6E6"/>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Task</a:t>
                      </a:r>
                    </a:p>
                  </a:txBody>
                  <a:tcPr/>
                </a:tc>
                <a:extLst>
                  <a:ext uri="{0D108BD9-81ED-4DB2-BD59-A6C34878D82A}">
                    <a16:rowId xmlns:a16="http://schemas.microsoft.com/office/drawing/2014/main" val="180068225"/>
                  </a:ext>
                </a:extLst>
              </a:tr>
              <a:tr h="981286">
                <a:tc>
                  <a:txBody>
                    <a:bodyPr/>
                    <a:lstStyle/>
                    <a:p>
                      <a:pPr algn="ctr"/>
                      <a:r>
                        <a:rPr lang="en-US" sz="1700" b="0" dirty="0" err="1"/>
                        <a:t>DataMover</a:t>
                      </a:r>
                      <a:r>
                        <a:rPr lang="en-US" sz="1700" b="0" dirty="0"/>
                        <a:t> – Self Service Data Ingress/Egress</a:t>
                      </a:r>
                    </a:p>
                  </a:txBody>
                  <a:tcPr marL="68580" marR="68580" marT="34290" marB="34290"/>
                </a:tc>
                <a:tc>
                  <a:txBody>
                    <a:bodyPr/>
                    <a:lstStyle/>
                    <a:p>
                      <a:pPr marL="0" marR="0" lvl="0" indent="0" algn="l" defTabSz="257175"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dirty="0">
                          <a:ea typeface="Aptos" panose="020B0004020202020204" pitchFamily="34" charset="0"/>
                        </a:rPr>
                        <a:t>The application enables researchers to securely move data in and out of the SRE autonomously after being scanned for sensitive data (PHI/PII).  Scheduled to complete by end of October. </a:t>
                      </a:r>
                      <a:endParaRPr lang="en-US" sz="1600" dirty="0"/>
                    </a:p>
                  </a:txBody>
                  <a:tcPr marL="68580" marR="68580" marT="34290" marB="34290"/>
                </a:tc>
                <a:extLst>
                  <a:ext uri="{0D108BD9-81ED-4DB2-BD59-A6C34878D82A}">
                    <a16:rowId xmlns:a16="http://schemas.microsoft.com/office/drawing/2014/main" val="337635825"/>
                  </a:ext>
                </a:extLst>
              </a:tr>
              <a:tr h="922866">
                <a:tc>
                  <a:txBody>
                    <a:bodyPr/>
                    <a:lstStyle/>
                    <a:p>
                      <a:pPr algn="ctr"/>
                      <a:r>
                        <a:rPr lang="en-US" sz="1700" kern="1200" dirty="0">
                          <a:solidFill>
                            <a:schemeClr val="dk1"/>
                          </a:solidFill>
                          <a:latin typeface="+mn-lt"/>
                          <a:ea typeface="+mn-ea"/>
                          <a:cs typeface="+mn-cs"/>
                        </a:rPr>
                        <a:t>HPC Bursting</a:t>
                      </a:r>
                    </a:p>
                  </a:txBody>
                  <a:tcPr marL="68580" marR="68580" marT="34290" marB="34290">
                    <a:solidFill>
                      <a:srgbClr val="F4E9E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Integration with on-premise HPC cluster to land 30% of HPC workloads in SRE to leverage cloud capabilities and accelerate research. Scheduled to complete by end of April.  </a:t>
                      </a:r>
                      <a:endParaRPr lang="en-US" sz="1600" kern="1200" dirty="0">
                        <a:solidFill>
                          <a:schemeClr val="dk1"/>
                        </a:solidFill>
                        <a:effectLst/>
                        <a:latin typeface="+mn-lt"/>
                        <a:ea typeface="+mn-ea"/>
                        <a:cs typeface="+mn-cs"/>
                      </a:endParaRPr>
                    </a:p>
                  </a:txBody>
                  <a:tcPr marL="68580" marR="68580" marT="34290" marB="34290">
                    <a:solidFill>
                      <a:srgbClr val="F4E9E9"/>
                    </a:solidFill>
                  </a:tcPr>
                </a:tc>
                <a:extLst>
                  <a:ext uri="{0D108BD9-81ED-4DB2-BD59-A6C34878D82A}">
                    <a16:rowId xmlns:a16="http://schemas.microsoft.com/office/drawing/2014/main" val="1938671512"/>
                  </a:ext>
                </a:extLst>
              </a:tr>
              <a:tr h="982134">
                <a:tc>
                  <a:txBody>
                    <a:bodyPr/>
                    <a:lstStyle/>
                    <a:p>
                      <a:pPr algn="ctr"/>
                      <a:r>
                        <a:rPr lang="en-US" sz="1700" dirty="0"/>
                        <a:t>Shock Trauma Platform  </a:t>
                      </a:r>
                    </a:p>
                  </a:txBody>
                  <a:tcPr marL="68580" marR="68580" marT="34290" marB="34290">
                    <a:solidFill>
                      <a:srgbClr val="F0E1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Ingest and analyze large amounts of trauma data for improved care. </a:t>
                      </a:r>
                      <a:r>
                        <a:rPr lang="en-US" sz="1600" dirty="0">
                          <a:solidFill>
                            <a:srgbClr val="000000"/>
                          </a:solidFill>
                        </a:rPr>
                        <a:t>Working with other partner research universities to share data and results securely and compliantly. Scheduled to completed in the next month.</a:t>
                      </a:r>
                      <a:r>
                        <a:rPr lang="en-US" sz="1600" dirty="0"/>
                        <a:t>   </a:t>
                      </a:r>
                      <a:endParaRPr lang="en-US" sz="1600" b="1" i="1" kern="1200" dirty="0">
                        <a:solidFill>
                          <a:schemeClr val="dk1"/>
                        </a:solidFill>
                        <a:latin typeface="+mn-lt"/>
                        <a:ea typeface="+mn-ea"/>
                        <a:cs typeface="+mn-cs"/>
                      </a:endParaRPr>
                    </a:p>
                  </a:txBody>
                  <a:tcPr marL="68580" marR="68580" marT="34290" marB="34290">
                    <a:solidFill>
                      <a:srgbClr val="F0E199"/>
                    </a:solidFill>
                  </a:tcPr>
                </a:tc>
                <a:extLst>
                  <a:ext uri="{0D108BD9-81ED-4DB2-BD59-A6C34878D82A}">
                    <a16:rowId xmlns:a16="http://schemas.microsoft.com/office/drawing/2014/main" val="668877368"/>
                  </a:ext>
                </a:extLst>
              </a:tr>
              <a:tr h="360376">
                <a:tc>
                  <a:txBody>
                    <a:bodyPr/>
                    <a:lstStyle/>
                    <a:p>
                      <a:pPr algn="ctr"/>
                      <a:r>
                        <a:rPr lang="en-US" sz="1700" dirty="0"/>
                        <a:t>Clinical Imaging </a:t>
                      </a:r>
                    </a:p>
                  </a:txBody>
                  <a:tcPr marL="68580" marR="68580" marT="34290" marB="34290">
                    <a:solidFill>
                      <a:schemeClr val="accent3">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Manage &amp; Optimize large file access and combine stored and real-time patient information (including imaging) for Genomics Department and for the Medical Center to allow clinicians to make faster and more accurate diagnoses and treatment recommendations. Finalizing requirements.</a:t>
                      </a:r>
                      <a:endParaRPr lang="en-US" sz="16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b="0" i="1" kern="1200" dirty="0">
                        <a:solidFill>
                          <a:schemeClr val="dk1"/>
                        </a:solidFill>
                        <a:latin typeface="+mn-lt"/>
                        <a:ea typeface="+mn-ea"/>
                        <a:cs typeface="+mn-cs"/>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4008959554"/>
                  </a:ext>
                </a:extLst>
              </a:tr>
            </a:tbl>
          </a:graphicData>
        </a:graphic>
      </p:graphicFrame>
    </p:spTree>
    <p:extLst>
      <p:ext uri="{BB962C8B-B14F-4D97-AF65-F5344CB8AC3E}">
        <p14:creationId xmlns:p14="http://schemas.microsoft.com/office/powerpoint/2010/main" val="945464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7432" y="859446"/>
            <a:ext cx="8553155" cy="629246"/>
          </a:xfrm>
        </p:spPr>
        <p:txBody>
          <a:bodyPr>
            <a:normAutofit lnSpcReduction="10000"/>
          </a:bodyPr>
          <a:lstStyle/>
          <a:p>
            <a:pPr algn="l"/>
            <a:r>
              <a:rPr lang="en-US" sz="3600" dirty="0"/>
              <a:t>  </a:t>
            </a:r>
            <a:r>
              <a:rPr lang="en-US" sz="3600" b="1" i="1" dirty="0">
                <a:solidFill>
                  <a:srgbClr val="FF0000"/>
                </a:solidFill>
              </a:rPr>
              <a:t>Cybersecurity Challenges:</a:t>
            </a:r>
            <a:endParaRPr lang="en-US" sz="3600" b="1" i="1" dirty="0">
              <a:solidFill>
                <a:schemeClr val="tx1"/>
              </a:solidFill>
            </a:endParaRPr>
          </a:p>
        </p:txBody>
      </p:sp>
      <p:pic>
        <p:nvPicPr>
          <p:cNvPr id="4" name="Picture 3"/>
          <p:cNvPicPr>
            <a:picLocks noChangeAspect="1"/>
          </p:cNvPicPr>
          <p:nvPr/>
        </p:nvPicPr>
        <p:blipFill>
          <a:blip r:embed="rId3"/>
          <a:stretch>
            <a:fillRect/>
          </a:stretch>
        </p:blipFill>
        <p:spPr>
          <a:xfrm>
            <a:off x="6236162" y="892008"/>
            <a:ext cx="2282688" cy="1420835"/>
          </a:xfrm>
          <a:prstGeom prst="rect">
            <a:avLst/>
          </a:prstGeom>
        </p:spPr>
      </p:pic>
      <p:pic>
        <p:nvPicPr>
          <p:cNvPr id="5" name="Picture 4"/>
          <p:cNvPicPr>
            <a:picLocks noChangeAspect="1"/>
          </p:cNvPicPr>
          <p:nvPr/>
        </p:nvPicPr>
        <p:blipFill>
          <a:blip r:embed="rId4"/>
          <a:stretch>
            <a:fillRect/>
          </a:stretch>
        </p:blipFill>
        <p:spPr>
          <a:xfrm>
            <a:off x="513522" y="2194559"/>
            <a:ext cx="4460488" cy="4192172"/>
          </a:xfrm>
          <a:prstGeom prst="rect">
            <a:avLst/>
          </a:prstGeom>
        </p:spPr>
      </p:pic>
      <p:pic>
        <p:nvPicPr>
          <p:cNvPr id="6" name="Picture 5"/>
          <p:cNvPicPr>
            <a:picLocks noChangeAspect="1"/>
          </p:cNvPicPr>
          <p:nvPr/>
        </p:nvPicPr>
        <p:blipFill rotWithShape="1">
          <a:blip r:embed="rId5"/>
          <a:srcRect l="4864" t="5566" r="18260"/>
          <a:stretch/>
        </p:blipFill>
        <p:spPr>
          <a:xfrm>
            <a:off x="5365402" y="2461259"/>
            <a:ext cx="3473798" cy="3658772"/>
          </a:xfrm>
          <a:prstGeom prst="rect">
            <a:avLst/>
          </a:prstGeom>
        </p:spPr>
      </p:pic>
      <p:sp>
        <p:nvSpPr>
          <p:cNvPr id="7" name="TextBox 6">
            <a:extLst>
              <a:ext uri="{FF2B5EF4-FFF2-40B4-BE49-F238E27FC236}">
                <a16:creationId xmlns:a16="http://schemas.microsoft.com/office/drawing/2014/main" id="{DF8B5D6C-9CC2-46E5-A852-F82A853D1833}"/>
              </a:ext>
            </a:extLst>
          </p:cNvPr>
          <p:cNvSpPr txBox="1"/>
          <p:nvPr/>
        </p:nvSpPr>
        <p:spPr>
          <a:xfrm>
            <a:off x="1611105" y="1325222"/>
            <a:ext cx="3754297" cy="707886"/>
          </a:xfrm>
          <a:prstGeom prst="rect">
            <a:avLst/>
          </a:prstGeom>
          <a:noFill/>
        </p:spPr>
        <p:txBody>
          <a:bodyPr wrap="none" rtlCol="0">
            <a:spAutoFit/>
          </a:bodyPr>
          <a:lstStyle/>
          <a:p>
            <a:r>
              <a:rPr lang="en-US" sz="2000" b="1" i="1" dirty="0">
                <a:solidFill>
                  <a:schemeClr val="tx1"/>
                </a:solidFill>
              </a:rPr>
              <a:t>End-point security; Data </a:t>
            </a:r>
            <a:r>
              <a:rPr lang="en-US" sz="2000" b="1" i="1" dirty="0"/>
              <a:t>security; </a:t>
            </a:r>
          </a:p>
          <a:p>
            <a:r>
              <a:rPr lang="en-US" sz="2000" b="1" i="1" dirty="0">
                <a:solidFill>
                  <a:schemeClr val="tx1"/>
                </a:solidFill>
              </a:rPr>
              <a:t>Expanded Attack Surface</a:t>
            </a:r>
            <a:endParaRPr lang="en-US" sz="2000" dirty="0"/>
          </a:p>
        </p:txBody>
      </p:sp>
    </p:spTree>
    <p:extLst>
      <p:ext uri="{BB962C8B-B14F-4D97-AF65-F5344CB8AC3E}">
        <p14:creationId xmlns:p14="http://schemas.microsoft.com/office/powerpoint/2010/main" val="2046188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85312-47B5-9216-6E9C-B824DC9C7B9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0E8F831-4CE0-4348-4443-BF5E61F891A9}"/>
              </a:ext>
            </a:extLst>
          </p:cNvPr>
          <p:cNvSpPr txBox="1"/>
          <p:nvPr/>
        </p:nvSpPr>
        <p:spPr>
          <a:xfrm>
            <a:off x="1951466" y="845108"/>
            <a:ext cx="5661160" cy="1277273"/>
          </a:xfrm>
          <a:prstGeom prst="rect">
            <a:avLst/>
          </a:prstGeom>
          <a:noFill/>
        </p:spPr>
        <p:txBody>
          <a:bodyPr wrap="square" rtlCol="0">
            <a:spAutoFit/>
          </a:bodyPr>
          <a:lstStyle/>
          <a:p>
            <a:pPr algn="ctr"/>
            <a:r>
              <a:rPr lang="en-US" sz="3200" b="1" i="1" dirty="0"/>
              <a:t>Secure Research Environment </a:t>
            </a:r>
          </a:p>
          <a:p>
            <a:pPr algn="ctr"/>
            <a:r>
              <a:rPr lang="en-US" sz="2400" b="1" i="1" kern="1200" dirty="0">
                <a:solidFill>
                  <a:srgbClr val="FF0000"/>
                </a:solidFill>
                <a:latin typeface="+mn-lt"/>
                <a:ea typeface="+mn-ea"/>
                <a:cs typeface="+mn-cs"/>
              </a:rPr>
              <a:t>What’s Next </a:t>
            </a:r>
          </a:p>
          <a:p>
            <a:pPr algn="ctr"/>
            <a:r>
              <a:rPr lang="en-US" sz="2100" dirty="0"/>
              <a:t> </a:t>
            </a:r>
            <a:endParaRPr lang="en-US" sz="3200" dirty="0"/>
          </a:p>
        </p:txBody>
      </p:sp>
      <p:sp>
        <p:nvSpPr>
          <p:cNvPr id="27" name="TextBox 26">
            <a:extLst>
              <a:ext uri="{FF2B5EF4-FFF2-40B4-BE49-F238E27FC236}">
                <a16:creationId xmlns:a16="http://schemas.microsoft.com/office/drawing/2014/main" id="{2806D143-9566-0680-72FE-C17EE3C87DF5}"/>
              </a:ext>
            </a:extLst>
          </p:cNvPr>
          <p:cNvSpPr txBox="1"/>
          <p:nvPr/>
        </p:nvSpPr>
        <p:spPr>
          <a:xfrm>
            <a:off x="282896" y="5389849"/>
            <a:ext cx="2993173" cy="507831"/>
          </a:xfrm>
          <a:prstGeom prst="rect">
            <a:avLst/>
          </a:prstGeom>
          <a:noFill/>
        </p:spPr>
        <p:txBody>
          <a:bodyPr wrap="square" rtlCol="0">
            <a:spAutoFit/>
          </a:bodyPr>
          <a:lstStyle/>
          <a:p>
            <a:br>
              <a:rPr lang="en-US" sz="1350" dirty="0">
                <a:ea typeface="MS Mincho" panose="02020609040205080304" pitchFamily="49" charset="-128"/>
                <a:cs typeface="Times New Roman" panose="02020603050405020304" pitchFamily="18" charset="0"/>
              </a:rPr>
            </a:br>
            <a:endParaRPr lang="en-US" sz="1350" dirty="0"/>
          </a:p>
        </p:txBody>
      </p:sp>
      <p:pic>
        <p:nvPicPr>
          <p:cNvPr id="20486" name="Picture 6" descr="NATO Review - Knowledge security: insights for NATO">
            <a:extLst>
              <a:ext uri="{FF2B5EF4-FFF2-40B4-BE49-F238E27FC236}">
                <a16:creationId xmlns:a16="http://schemas.microsoft.com/office/drawing/2014/main" id="{052CAC4A-1DF5-6478-8B75-1DCEA6033B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54" y="962448"/>
            <a:ext cx="1494599" cy="847166"/>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Research Data Service | The University of Edinburgh">
            <a:extLst>
              <a:ext uri="{FF2B5EF4-FFF2-40B4-BE49-F238E27FC236}">
                <a16:creationId xmlns:a16="http://schemas.microsoft.com/office/drawing/2014/main" id="{D4B8849B-A2EC-D19F-3BEF-835762CBA2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2168" y="929072"/>
            <a:ext cx="1603057" cy="8805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3">
            <a:extLst>
              <a:ext uri="{FF2B5EF4-FFF2-40B4-BE49-F238E27FC236}">
                <a16:creationId xmlns:a16="http://schemas.microsoft.com/office/drawing/2014/main" id="{28093970-1F79-FD56-7939-C03AAC9B5BE5}"/>
              </a:ext>
            </a:extLst>
          </p:cNvPr>
          <p:cNvGraphicFramePr>
            <a:graphicFrameLocks noGrp="1"/>
          </p:cNvGraphicFramePr>
          <p:nvPr>
            <p:extLst>
              <p:ext uri="{D42A27DB-BD31-4B8C-83A1-F6EECF244321}">
                <p14:modId xmlns:p14="http://schemas.microsoft.com/office/powerpoint/2010/main" val="4182590073"/>
              </p:ext>
            </p:extLst>
          </p:nvPr>
        </p:nvGraphicFramePr>
        <p:xfrm>
          <a:off x="379317" y="2023533"/>
          <a:ext cx="8670546" cy="4467207"/>
        </p:xfrm>
        <a:graphic>
          <a:graphicData uri="http://schemas.openxmlformats.org/drawingml/2006/table">
            <a:tbl>
              <a:tblPr firstRow="1" bandRow="1">
                <a:tableStyleId>{5C22544A-7EE6-4342-B048-85BDC9FD1C3A}</a:tableStyleId>
              </a:tblPr>
              <a:tblGrid>
                <a:gridCol w="2412175">
                  <a:extLst>
                    <a:ext uri="{9D8B030D-6E8A-4147-A177-3AD203B41FA5}">
                      <a16:colId xmlns:a16="http://schemas.microsoft.com/office/drawing/2014/main" val="4213195197"/>
                    </a:ext>
                  </a:extLst>
                </a:gridCol>
                <a:gridCol w="6258371">
                  <a:extLst>
                    <a:ext uri="{9D8B030D-6E8A-4147-A177-3AD203B41FA5}">
                      <a16:colId xmlns:a16="http://schemas.microsoft.com/office/drawing/2014/main" val="4275678843"/>
                    </a:ext>
                  </a:extLst>
                </a:gridCol>
              </a:tblGrid>
              <a:tr h="176987">
                <a:tc gridSpan="2">
                  <a:txBody>
                    <a:bodyPr/>
                    <a:lstStyle/>
                    <a:p>
                      <a:pPr algn="ctr"/>
                      <a:endParaRPr lang="en-US" sz="500" b="1" i="1" kern="1200" dirty="0">
                        <a:solidFill>
                          <a:srgbClr val="FF0000"/>
                        </a:solidFill>
                        <a:latin typeface="+mn-lt"/>
                        <a:ea typeface="+mn-ea"/>
                        <a:cs typeface="+mn-cs"/>
                      </a:endParaRPr>
                    </a:p>
                  </a:txBody>
                  <a:tcPr marL="68580" marR="68580" marT="34290" marB="34290">
                    <a:solidFill>
                      <a:srgbClr val="E6E6E6"/>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Task</a:t>
                      </a:r>
                    </a:p>
                  </a:txBody>
                  <a:tcPr/>
                </a:tc>
                <a:extLst>
                  <a:ext uri="{0D108BD9-81ED-4DB2-BD59-A6C34878D82A}">
                    <a16:rowId xmlns:a16="http://schemas.microsoft.com/office/drawing/2014/main" val="180068225"/>
                  </a:ext>
                </a:extLst>
              </a:tr>
              <a:tr h="959457">
                <a:tc>
                  <a:txBody>
                    <a:bodyPr/>
                    <a:lstStyle/>
                    <a:p>
                      <a:pPr algn="ctr"/>
                      <a:r>
                        <a:rPr lang="en-US" sz="1700" b="0" dirty="0"/>
                        <a:t>Purview to Help Classify Data</a:t>
                      </a:r>
                    </a:p>
                  </a:txBody>
                  <a:tcPr marL="68580" marR="68580" marT="34290" marB="34290"/>
                </a:tc>
                <a:tc>
                  <a:txBody>
                    <a:bodyPr/>
                    <a:lstStyle/>
                    <a:p>
                      <a:pPr marL="0" marR="0" lvl="0" indent="0" algn="l" defTabSz="257175"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dirty="0">
                          <a:effectLst/>
                          <a:latin typeface="+mn-lt"/>
                          <a:ea typeface="Aptos" panose="020B0004020202020204" pitchFamily="34" charset="0"/>
                        </a:rPr>
                        <a:t>Purview will act as an additional control and layer of security for sensitive data (PII/PHI) use. </a:t>
                      </a:r>
                    </a:p>
                    <a:p>
                      <a:pPr marL="0" marR="0" lvl="0" indent="0" algn="l" defTabSz="257175"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500" dirty="0">
                        <a:latin typeface="+mn-lt"/>
                      </a:endParaRPr>
                    </a:p>
                  </a:txBody>
                  <a:tcPr marL="68580" marR="68580" marT="34290" marB="34290"/>
                </a:tc>
                <a:extLst>
                  <a:ext uri="{0D108BD9-81ED-4DB2-BD59-A6C34878D82A}">
                    <a16:rowId xmlns:a16="http://schemas.microsoft.com/office/drawing/2014/main" val="337635825"/>
                  </a:ext>
                </a:extLst>
              </a:tr>
              <a:tr h="959457">
                <a:tc>
                  <a:txBody>
                    <a:bodyPr/>
                    <a:lstStyle/>
                    <a:p>
                      <a:pPr algn="ctr"/>
                      <a:r>
                        <a:rPr lang="en-US" sz="1700" kern="1200" dirty="0">
                          <a:solidFill>
                            <a:schemeClr val="dk1"/>
                          </a:solidFill>
                          <a:latin typeface="+mn-lt"/>
                          <a:ea typeface="+mn-ea"/>
                          <a:cs typeface="+mn-cs"/>
                        </a:rPr>
                        <a:t>Geocoding APIs</a:t>
                      </a:r>
                    </a:p>
                  </a:txBody>
                  <a:tcPr marL="68580" marR="68580" marT="34290" marB="34290">
                    <a:solidFill>
                      <a:srgbClr val="F4E9E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00" dirty="0">
                          <a:effectLst/>
                          <a:latin typeface="+mn-lt"/>
                          <a:ea typeface="Aptos" panose="020B0004020202020204" pitchFamily="34" charset="0"/>
                          <a:cs typeface="Times New Roman" panose="02020603050405020304" pitchFamily="18" charset="0"/>
                        </a:rPr>
                        <a:t>Geocoding tools, </a:t>
                      </a:r>
                      <a:r>
                        <a:rPr lang="en-US" sz="1600" kern="100" dirty="0" err="1">
                          <a:effectLst/>
                          <a:latin typeface="+mn-lt"/>
                          <a:ea typeface="Aptos" panose="020B0004020202020204" pitchFamily="34" charset="0"/>
                          <a:cs typeface="Times New Roman" panose="02020603050405020304" pitchFamily="18" charset="0"/>
                        </a:rPr>
                        <a:t>Maplibre</a:t>
                      </a:r>
                      <a:r>
                        <a:rPr lang="en-US" sz="1600" kern="100" dirty="0">
                          <a:effectLst/>
                          <a:latin typeface="+mn-lt"/>
                          <a:ea typeface="Aptos" panose="020B0004020202020204" pitchFamily="34" charset="0"/>
                          <a:cs typeface="Times New Roman" panose="02020603050405020304" pitchFamily="18" charset="0"/>
                        </a:rPr>
                        <a:t> and </a:t>
                      </a:r>
                      <a:r>
                        <a:rPr lang="en-US" sz="1600" kern="100" dirty="0" err="1">
                          <a:effectLst/>
                          <a:latin typeface="+mn-lt"/>
                          <a:ea typeface="Aptos" panose="020B0004020202020204" pitchFamily="34" charset="0"/>
                          <a:cs typeface="Times New Roman" panose="02020603050405020304" pitchFamily="18" charset="0"/>
                        </a:rPr>
                        <a:t>Geocodio</a:t>
                      </a:r>
                      <a:r>
                        <a:rPr lang="en-US" sz="1600" kern="100" dirty="0">
                          <a:effectLst/>
                          <a:latin typeface="+mn-lt"/>
                          <a:ea typeface="Aptos" panose="020B0004020202020204" pitchFamily="34" charset="0"/>
                          <a:cs typeface="Times New Roman" panose="02020603050405020304" pitchFamily="18" charset="0"/>
                        </a:rPr>
                        <a:t>, are hosted by UMMS. APIs will be integrated into the SRE via API Manager. </a:t>
                      </a:r>
                      <a:r>
                        <a:rPr lang="en-US" sz="1600" dirty="0">
                          <a:latin typeface="+mn-lt"/>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kern="1200" dirty="0">
                        <a:solidFill>
                          <a:schemeClr val="dk1"/>
                        </a:solidFill>
                        <a:effectLst/>
                        <a:latin typeface="+mn-lt"/>
                        <a:ea typeface="+mn-ea"/>
                        <a:cs typeface="+mn-cs"/>
                      </a:endParaRPr>
                    </a:p>
                  </a:txBody>
                  <a:tcPr marL="68580" marR="68580" marT="34290" marB="34290">
                    <a:solidFill>
                      <a:srgbClr val="F4E9E9"/>
                    </a:solidFill>
                  </a:tcPr>
                </a:tc>
                <a:extLst>
                  <a:ext uri="{0D108BD9-81ED-4DB2-BD59-A6C34878D82A}">
                    <a16:rowId xmlns:a16="http://schemas.microsoft.com/office/drawing/2014/main" val="1938671512"/>
                  </a:ext>
                </a:extLst>
              </a:tr>
              <a:tr h="675954">
                <a:tc>
                  <a:txBody>
                    <a:bodyPr/>
                    <a:lstStyle/>
                    <a:p>
                      <a:pPr algn="ctr"/>
                      <a:r>
                        <a:rPr lang="en-US" sz="1700" dirty="0"/>
                        <a:t>Custom Compute - Linux  </a:t>
                      </a:r>
                    </a:p>
                  </a:txBody>
                  <a:tcPr marL="68580" marR="68580" marT="34290" marB="34290">
                    <a:solidFill>
                      <a:srgbClr val="F0E199"/>
                    </a:solidFill>
                  </a:tcPr>
                </a:tc>
                <a:tc>
                  <a:txBody>
                    <a:bodyPr/>
                    <a:lstStyle/>
                    <a:p>
                      <a:pPr marL="0" marR="0" lvl="0" indent="0">
                        <a:lnSpc>
                          <a:spcPct val="115000"/>
                        </a:lnSpc>
                        <a:buFont typeface="Aptos" panose="020B0004020202020204" pitchFamily="34" charset="0"/>
                        <a:buNone/>
                      </a:pPr>
                      <a:r>
                        <a:rPr lang="en-US" sz="1600" kern="100" dirty="0">
                          <a:effectLst/>
                          <a:latin typeface="+mn-lt"/>
                          <a:ea typeface="Aptos" panose="020B0004020202020204" pitchFamily="34" charset="0"/>
                          <a:cs typeface="Times New Roman" panose="02020603050405020304" pitchFamily="18" charset="0"/>
                        </a:rPr>
                        <a:t>SRE compute offerings will include Linux systems. </a:t>
                      </a:r>
                      <a:endParaRPr lang="en-US" sz="1600" b="1" i="1" kern="1200" dirty="0">
                        <a:solidFill>
                          <a:schemeClr val="dk1"/>
                        </a:solidFill>
                        <a:latin typeface="+mn-lt"/>
                        <a:ea typeface="+mn-ea"/>
                        <a:cs typeface="+mn-cs"/>
                      </a:endParaRPr>
                    </a:p>
                  </a:txBody>
                  <a:tcPr marL="68580" marR="68580" marT="34290" marB="34290">
                    <a:solidFill>
                      <a:srgbClr val="F0E199"/>
                    </a:solidFill>
                  </a:tcPr>
                </a:tc>
                <a:extLst>
                  <a:ext uri="{0D108BD9-81ED-4DB2-BD59-A6C34878D82A}">
                    <a16:rowId xmlns:a16="http://schemas.microsoft.com/office/drawing/2014/main" val="668877368"/>
                  </a:ext>
                </a:extLst>
              </a:tr>
              <a:tr h="978088">
                <a:tc>
                  <a:txBody>
                    <a:bodyPr/>
                    <a:lstStyle/>
                    <a:p>
                      <a:pPr algn="ctr"/>
                      <a:r>
                        <a:rPr lang="en-US" sz="1700" dirty="0"/>
                        <a:t>Radiology Image Analysis </a:t>
                      </a:r>
                    </a:p>
                  </a:txBody>
                  <a:tcPr marL="68580" marR="68580" marT="34290" marB="34290">
                    <a:solidFill>
                      <a:schemeClr val="accent3">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mn-lt"/>
                          <a:ea typeface="Aptos" panose="020B0004020202020204" pitchFamily="34" charset="0"/>
                        </a:rPr>
                        <a:t>The SRE Azure infrastructure will be used for analyzing radiology image data. To perform the analysis, dedicated graphical hardware (GPU) will be made available.  </a:t>
                      </a:r>
                      <a:endParaRPr lang="en-US" sz="1500" b="0" i="1" kern="1200" dirty="0">
                        <a:solidFill>
                          <a:schemeClr val="dk1"/>
                        </a:solidFill>
                        <a:latin typeface="+mn-lt"/>
                        <a:ea typeface="+mn-ea"/>
                        <a:cs typeface="+mn-cs"/>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4008959554"/>
                  </a:ext>
                </a:extLst>
              </a:tr>
              <a:tr h="717264">
                <a:tc>
                  <a:txBody>
                    <a:bodyPr/>
                    <a:lstStyle/>
                    <a:p>
                      <a:pPr algn="ctr"/>
                      <a:r>
                        <a:rPr lang="en-US" sz="1700" dirty="0"/>
                        <a:t>Connection to Google Cloud</a:t>
                      </a:r>
                    </a:p>
                  </a:txBody>
                  <a:tcPr marL="68580" marR="68580" marT="34290" marB="34290">
                    <a:solidFill>
                      <a:schemeClr val="bg2">
                        <a:lumMod val="90000"/>
                      </a:schemeClr>
                    </a:solidFill>
                  </a:tcPr>
                </a:tc>
                <a:tc>
                  <a:txBody>
                    <a:bodyPr/>
                    <a:lstStyle/>
                    <a:p>
                      <a:pPr marL="0" lvl="1" indent="0">
                        <a:lnSpc>
                          <a:spcPct val="115000"/>
                        </a:lnSpc>
                      </a:pPr>
                      <a:r>
                        <a:rPr lang="en-US" sz="1600" kern="100" dirty="0">
                          <a:effectLst/>
                          <a:latin typeface="+mn-lt"/>
                          <a:ea typeface="Aptos" panose="020B0004020202020204" pitchFamily="34" charset="0"/>
                          <a:cs typeface="Times New Roman" panose="02020603050405020304" pitchFamily="18" charset="0"/>
                        </a:rPr>
                        <a:t>Google Cloud data will be available within the SRE. </a:t>
                      </a:r>
                    </a:p>
                  </a:txBody>
                  <a:tcPr marL="68580" marR="68580" marT="34290" marB="34290">
                    <a:solidFill>
                      <a:schemeClr val="bg2">
                        <a:lumMod val="90000"/>
                      </a:schemeClr>
                    </a:solidFill>
                  </a:tcPr>
                </a:tc>
                <a:extLst>
                  <a:ext uri="{0D108BD9-81ED-4DB2-BD59-A6C34878D82A}">
                    <a16:rowId xmlns:a16="http://schemas.microsoft.com/office/drawing/2014/main" val="3473094778"/>
                  </a:ext>
                </a:extLst>
              </a:tr>
            </a:tbl>
          </a:graphicData>
        </a:graphic>
      </p:graphicFrame>
    </p:spTree>
    <p:extLst>
      <p:ext uri="{BB962C8B-B14F-4D97-AF65-F5344CB8AC3E}">
        <p14:creationId xmlns:p14="http://schemas.microsoft.com/office/powerpoint/2010/main" val="51075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29F07-8F90-447A-7A10-12C8A72436B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D607BBA-B6F8-8526-BEB4-28F3488D9A5F}"/>
              </a:ext>
            </a:extLst>
          </p:cNvPr>
          <p:cNvSpPr txBox="1"/>
          <p:nvPr/>
        </p:nvSpPr>
        <p:spPr>
          <a:xfrm>
            <a:off x="1884010" y="800138"/>
            <a:ext cx="5661160" cy="1277273"/>
          </a:xfrm>
          <a:prstGeom prst="rect">
            <a:avLst/>
          </a:prstGeom>
          <a:noFill/>
        </p:spPr>
        <p:txBody>
          <a:bodyPr wrap="square" rtlCol="0">
            <a:spAutoFit/>
          </a:bodyPr>
          <a:lstStyle/>
          <a:p>
            <a:pPr algn="ctr"/>
            <a:r>
              <a:rPr lang="en-US" sz="3200" b="1" i="1" dirty="0"/>
              <a:t>Secure Research Environment </a:t>
            </a:r>
          </a:p>
          <a:p>
            <a:pPr algn="ctr"/>
            <a:r>
              <a:rPr lang="en-US" sz="2400" b="1" i="1" kern="1200" dirty="0">
                <a:solidFill>
                  <a:srgbClr val="FF0000"/>
                </a:solidFill>
                <a:latin typeface="+mn-lt"/>
                <a:ea typeface="+mn-ea"/>
                <a:cs typeface="+mn-cs"/>
              </a:rPr>
              <a:t>Next Phase for the SRE </a:t>
            </a:r>
          </a:p>
          <a:p>
            <a:pPr algn="ctr"/>
            <a:r>
              <a:rPr lang="en-US" sz="2100" dirty="0"/>
              <a:t> </a:t>
            </a:r>
            <a:endParaRPr lang="en-US" sz="3200" dirty="0"/>
          </a:p>
        </p:txBody>
      </p:sp>
      <p:sp>
        <p:nvSpPr>
          <p:cNvPr id="27" name="TextBox 26">
            <a:extLst>
              <a:ext uri="{FF2B5EF4-FFF2-40B4-BE49-F238E27FC236}">
                <a16:creationId xmlns:a16="http://schemas.microsoft.com/office/drawing/2014/main" id="{360ACFBF-7409-471A-1F53-FAD775137280}"/>
              </a:ext>
            </a:extLst>
          </p:cNvPr>
          <p:cNvSpPr txBox="1"/>
          <p:nvPr/>
        </p:nvSpPr>
        <p:spPr>
          <a:xfrm>
            <a:off x="282896" y="5389849"/>
            <a:ext cx="2993173" cy="507831"/>
          </a:xfrm>
          <a:prstGeom prst="rect">
            <a:avLst/>
          </a:prstGeom>
          <a:noFill/>
        </p:spPr>
        <p:txBody>
          <a:bodyPr wrap="square" rtlCol="0">
            <a:spAutoFit/>
          </a:bodyPr>
          <a:lstStyle/>
          <a:p>
            <a:br>
              <a:rPr lang="en-US" sz="1350" dirty="0">
                <a:ea typeface="MS Mincho" panose="02020609040205080304" pitchFamily="49" charset="-128"/>
                <a:cs typeface="Times New Roman" panose="02020603050405020304" pitchFamily="18" charset="0"/>
              </a:rPr>
            </a:br>
            <a:endParaRPr lang="en-US" sz="1350" dirty="0"/>
          </a:p>
        </p:txBody>
      </p:sp>
      <p:pic>
        <p:nvPicPr>
          <p:cNvPr id="20486" name="Picture 6" descr="NATO Review - Knowledge security: insights for NATO">
            <a:extLst>
              <a:ext uri="{FF2B5EF4-FFF2-40B4-BE49-F238E27FC236}">
                <a16:creationId xmlns:a16="http://schemas.microsoft.com/office/drawing/2014/main" id="{2BD68412-86E4-6F35-C73D-36C1AC492A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54" y="962448"/>
            <a:ext cx="1494599" cy="847166"/>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Research Data Service | The University of Edinburgh">
            <a:extLst>
              <a:ext uri="{FF2B5EF4-FFF2-40B4-BE49-F238E27FC236}">
                <a16:creationId xmlns:a16="http://schemas.microsoft.com/office/drawing/2014/main" id="{5547BE07-E8DD-3E22-7052-167522BADA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2168" y="929072"/>
            <a:ext cx="1603057" cy="8805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3">
            <a:extLst>
              <a:ext uri="{FF2B5EF4-FFF2-40B4-BE49-F238E27FC236}">
                <a16:creationId xmlns:a16="http://schemas.microsoft.com/office/drawing/2014/main" id="{18ED438A-03B0-5148-AE9A-FCAE57D85784}"/>
              </a:ext>
            </a:extLst>
          </p:cNvPr>
          <p:cNvGraphicFramePr>
            <a:graphicFrameLocks noGrp="1"/>
          </p:cNvGraphicFramePr>
          <p:nvPr>
            <p:extLst>
              <p:ext uri="{D42A27DB-BD31-4B8C-83A1-F6EECF244321}">
                <p14:modId xmlns:p14="http://schemas.microsoft.com/office/powerpoint/2010/main" val="2370936306"/>
              </p:ext>
            </p:extLst>
          </p:nvPr>
        </p:nvGraphicFramePr>
        <p:xfrm>
          <a:off x="379317" y="1809614"/>
          <a:ext cx="8670546" cy="4643653"/>
        </p:xfrm>
        <a:graphic>
          <a:graphicData uri="http://schemas.openxmlformats.org/drawingml/2006/table">
            <a:tbl>
              <a:tblPr firstRow="1" bandRow="1">
                <a:tableStyleId>{5C22544A-7EE6-4342-B048-85BDC9FD1C3A}</a:tableStyleId>
              </a:tblPr>
              <a:tblGrid>
                <a:gridCol w="2412175">
                  <a:extLst>
                    <a:ext uri="{9D8B030D-6E8A-4147-A177-3AD203B41FA5}">
                      <a16:colId xmlns:a16="http://schemas.microsoft.com/office/drawing/2014/main" val="4213195197"/>
                    </a:ext>
                  </a:extLst>
                </a:gridCol>
                <a:gridCol w="6258371">
                  <a:extLst>
                    <a:ext uri="{9D8B030D-6E8A-4147-A177-3AD203B41FA5}">
                      <a16:colId xmlns:a16="http://schemas.microsoft.com/office/drawing/2014/main" val="4275678843"/>
                    </a:ext>
                  </a:extLst>
                </a:gridCol>
              </a:tblGrid>
              <a:tr h="147683">
                <a:tc gridSpan="2">
                  <a:txBody>
                    <a:bodyPr/>
                    <a:lstStyle/>
                    <a:p>
                      <a:pPr algn="ctr"/>
                      <a:endParaRPr lang="en-US" sz="500" b="1" i="1" kern="1200" dirty="0">
                        <a:solidFill>
                          <a:srgbClr val="FF0000"/>
                        </a:solidFill>
                        <a:latin typeface="+mn-lt"/>
                        <a:ea typeface="+mn-ea"/>
                        <a:cs typeface="+mn-cs"/>
                      </a:endParaRPr>
                    </a:p>
                  </a:txBody>
                  <a:tcPr marL="68580" marR="68580" marT="34290" marB="34290">
                    <a:solidFill>
                      <a:srgbClr val="E6E6E6"/>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Task</a:t>
                      </a:r>
                    </a:p>
                  </a:txBody>
                  <a:tcPr/>
                </a:tc>
                <a:extLst>
                  <a:ext uri="{0D108BD9-81ED-4DB2-BD59-A6C34878D82A}">
                    <a16:rowId xmlns:a16="http://schemas.microsoft.com/office/drawing/2014/main" val="180068225"/>
                  </a:ext>
                </a:extLst>
              </a:tr>
              <a:tr h="598506">
                <a:tc>
                  <a:txBody>
                    <a:bodyPr/>
                    <a:lstStyle/>
                    <a:p>
                      <a:pPr algn="ctr"/>
                      <a:r>
                        <a:rPr lang="en-US" sz="1700" b="0" dirty="0"/>
                        <a:t>Full On Promotion and Adoption</a:t>
                      </a:r>
                    </a:p>
                  </a:txBody>
                  <a:tcPr marL="68580" marR="68580" marT="34290" marB="34290"/>
                </a:tc>
                <a:tc>
                  <a:txBody>
                    <a:bodyPr/>
                    <a:lstStyle/>
                    <a:p>
                      <a:pPr marL="0" indent="0">
                        <a:buFont typeface="Wingdings" panose="05000000000000000000" pitchFamily="2" charset="2"/>
                        <a:buNone/>
                      </a:pPr>
                      <a:r>
                        <a:rPr lang="en-US" sz="1500" dirty="0"/>
                        <a:t>Requiring the SRE for research using sensitive data, unless there is  a compelling reason why the SRE cannot be used for a research project.</a:t>
                      </a:r>
                    </a:p>
                  </a:txBody>
                  <a:tcPr marL="68580" marR="68580" marT="34290" marB="34290"/>
                </a:tc>
                <a:extLst>
                  <a:ext uri="{0D108BD9-81ED-4DB2-BD59-A6C34878D82A}">
                    <a16:rowId xmlns:a16="http://schemas.microsoft.com/office/drawing/2014/main" val="337635825"/>
                  </a:ext>
                </a:extLst>
              </a:tr>
              <a:tr h="585292">
                <a:tc>
                  <a:txBody>
                    <a:bodyPr/>
                    <a:lstStyle/>
                    <a:p>
                      <a:pPr algn="ctr"/>
                      <a:r>
                        <a:rPr lang="en-US" sz="1700" kern="1200" dirty="0">
                          <a:solidFill>
                            <a:schemeClr val="dk1"/>
                          </a:solidFill>
                          <a:latin typeface="+mn-lt"/>
                          <a:ea typeface="+mn-ea"/>
                          <a:cs typeface="+mn-cs"/>
                        </a:rPr>
                        <a:t>Expanding SRE Support</a:t>
                      </a:r>
                    </a:p>
                  </a:txBody>
                  <a:tcPr marL="68580" marR="68580" marT="34290" marB="34290">
                    <a:solidFill>
                      <a:srgbClr val="F4E9E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As more faculty from schools and departments use the SRE, IT support staff in those areas are joining the SRE IT Support Team.  </a:t>
                      </a:r>
                      <a:endParaRPr lang="en-US" sz="1500" kern="1200" dirty="0">
                        <a:solidFill>
                          <a:schemeClr val="dk1"/>
                        </a:solidFill>
                        <a:effectLst/>
                        <a:latin typeface="+mn-lt"/>
                        <a:ea typeface="+mn-ea"/>
                        <a:cs typeface="+mn-cs"/>
                      </a:endParaRPr>
                    </a:p>
                  </a:txBody>
                  <a:tcPr marL="68580" marR="68580" marT="34290" marB="34290">
                    <a:solidFill>
                      <a:srgbClr val="F4E9E9"/>
                    </a:solidFill>
                  </a:tcPr>
                </a:tc>
                <a:extLst>
                  <a:ext uri="{0D108BD9-81ED-4DB2-BD59-A6C34878D82A}">
                    <a16:rowId xmlns:a16="http://schemas.microsoft.com/office/drawing/2014/main" val="1938671512"/>
                  </a:ext>
                </a:extLst>
              </a:tr>
              <a:tr h="646101">
                <a:tc>
                  <a:txBody>
                    <a:bodyPr/>
                    <a:lstStyle/>
                    <a:p>
                      <a:pPr algn="ctr"/>
                      <a:r>
                        <a:rPr lang="en-US" sz="1700" dirty="0"/>
                        <a:t>Additional AI Tools, Software and Features  </a:t>
                      </a:r>
                    </a:p>
                  </a:txBody>
                  <a:tcPr marL="68580" marR="68580" marT="34290" marB="34290">
                    <a:solidFill>
                      <a:srgbClr val="F0E1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The SRE will continue to adopt and add new, contemporary technology, software, and feature-rich offerings to meet the demands of researchers.     </a:t>
                      </a:r>
                      <a:endParaRPr lang="en-US" sz="1500" b="1" i="1" kern="1200" dirty="0">
                        <a:solidFill>
                          <a:schemeClr val="dk1"/>
                        </a:solidFill>
                        <a:latin typeface="+mn-lt"/>
                        <a:ea typeface="+mn-ea"/>
                        <a:cs typeface="+mn-cs"/>
                      </a:endParaRPr>
                    </a:p>
                  </a:txBody>
                  <a:tcPr marL="68580" marR="68580" marT="34290" marB="34290">
                    <a:solidFill>
                      <a:srgbClr val="F0E199"/>
                    </a:solidFill>
                  </a:tcPr>
                </a:tc>
                <a:extLst>
                  <a:ext uri="{0D108BD9-81ED-4DB2-BD59-A6C34878D82A}">
                    <a16:rowId xmlns:a16="http://schemas.microsoft.com/office/drawing/2014/main" val="668877368"/>
                  </a:ext>
                </a:extLst>
              </a:tr>
              <a:tr h="598506">
                <a:tc>
                  <a:txBody>
                    <a:bodyPr/>
                    <a:lstStyle/>
                    <a:p>
                      <a:pPr algn="ctr"/>
                      <a:r>
                        <a:rPr lang="en-US" sz="1700" dirty="0"/>
                        <a:t>Balance of Flexibility and Security  </a:t>
                      </a:r>
                    </a:p>
                  </a:txBody>
                  <a:tcPr marL="68580" marR="68580" marT="34290" marB="34290">
                    <a:solidFill>
                      <a:schemeClr val="accent3">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The SRE will maintain its core mission of being a secure environment while selectively offering flexibility and self-service capabilities for researchers. </a:t>
                      </a:r>
                      <a:endParaRPr lang="en-US" sz="1500" b="0" i="1" kern="1200" dirty="0">
                        <a:solidFill>
                          <a:schemeClr val="dk1"/>
                        </a:solidFill>
                        <a:latin typeface="+mn-lt"/>
                        <a:ea typeface="+mn-ea"/>
                        <a:cs typeface="+mn-cs"/>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4008959554"/>
                  </a:ext>
                </a:extLst>
              </a:tr>
              <a:tr h="1064874">
                <a:tc>
                  <a:txBody>
                    <a:bodyPr/>
                    <a:lstStyle/>
                    <a:p>
                      <a:pPr algn="ctr"/>
                      <a:r>
                        <a:rPr lang="en-US" sz="1700" dirty="0"/>
                        <a:t>A Research Computing Environment Used University-Wide</a:t>
                      </a:r>
                    </a:p>
                  </a:txBody>
                  <a:tcPr marL="68580" marR="68580" marT="34290" marB="34290">
                    <a:solidFill>
                      <a:schemeClr val="bg2">
                        <a:lumMod val="90000"/>
                      </a:schemeClr>
                    </a:solidFill>
                  </a:tcPr>
                </a:tc>
                <a:tc>
                  <a:txBody>
                    <a:bodyPr/>
                    <a:lstStyle/>
                    <a:p>
                      <a:r>
                        <a:rPr lang="en-US" sz="1500" kern="1200" dirty="0">
                          <a:solidFill>
                            <a:schemeClr val="dk1"/>
                          </a:solidFill>
                          <a:effectLst/>
                          <a:latin typeface="+mn-lt"/>
                          <a:ea typeface="+mn-ea"/>
                          <a:cs typeface="+mn-cs"/>
                        </a:rPr>
                        <a:t>The SRE will be a University sponsored program that is used in all schools and departments of the University.  It is THE platform for supporting the research enterprise at UMB as well as supporting faculty elsewhere where UMB research collaborations occur.   </a:t>
                      </a:r>
                      <a:endParaRPr lang="en-US" sz="1500" b="1" i="1" kern="1200" dirty="0">
                        <a:solidFill>
                          <a:schemeClr val="dk1"/>
                        </a:solidFill>
                        <a:latin typeface="+mn-lt"/>
                        <a:ea typeface="+mn-ea"/>
                        <a:cs typeface="+mn-cs"/>
                      </a:endParaRPr>
                    </a:p>
                  </a:txBody>
                  <a:tcPr marL="68580" marR="68580" marT="34290" marB="34290">
                    <a:solidFill>
                      <a:schemeClr val="bg2">
                        <a:lumMod val="90000"/>
                      </a:schemeClr>
                    </a:solidFill>
                  </a:tcPr>
                </a:tc>
                <a:extLst>
                  <a:ext uri="{0D108BD9-81ED-4DB2-BD59-A6C34878D82A}">
                    <a16:rowId xmlns:a16="http://schemas.microsoft.com/office/drawing/2014/main" val="3473094778"/>
                  </a:ext>
                </a:extLst>
              </a:tr>
              <a:tr h="1002691">
                <a:tc>
                  <a:txBody>
                    <a:bodyPr/>
                    <a:lstStyle/>
                    <a:p>
                      <a:pPr algn="ctr"/>
                      <a:r>
                        <a:rPr lang="en-US" sz="1700" dirty="0"/>
                        <a:t>An Environment Promoted and Embraced by Researchers</a:t>
                      </a:r>
                    </a:p>
                  </a:txBody>
                  <a:tcPr marL="68580" marR="68580" marT="34290" marB="34290">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The </a:t>
                      </a:r>
                      <a:r>
                        <a:rPr lang="en-US" sz="1500" b="0" dirty="0"/>
                        <a:t>SRE has been created for </a:t>
                      </a:r>
                      <a:r>
                        <a:rPr lang="en-US" sz="1500" dirty="0"/>
                        <a:t>faculty researchers; to give researchers a readily available environment with the power and capability to perform research; without having to worry about protecting sensitive data used for research projects. </a:t>
                      </a:r>
                      <a:endParaRPr lang="en-US" sz="1500" b="1" i="1" kern="1200" dirty="0">
                        <a:solidFill>
                          <a:schemeClr val="dk1"/>
                        </a:solidFill>
                        <a:latin typeface="+mn-lt"/>
                        <a:ea typeface="+mn-ea"/>
                        <a:cs typeface="+mn-cs"/>
                      </a:endParaRPr>
                    </a:p>
                  </a:txBody>
                  <a:tcPr marL="68580" marR="68580" marT="34290" marB="34290">
                    <a:solidFill>
                      <a:schemeClr val="accent6">
                        <a:lumMod val="60000"/>
                        <a:lumOff val="40000"/>
                      </a:schemeClr>
                    </a:solidFill>
                  </a:tcPr>
                </a:tc>
                <a:extLst>
                  <a:ext uri="{0D108BD9-81ED-4DB2-BD59-A6C34878D82A}">
                    <a16:rowId xmlns:a16="http://schemas.microsoft.com/office/drawing/2014/main" val="443323874"/>
                  </a:ext>
                </a:extLst>
              </a:tr>
            </a:tbl>
          </a:graphicData>
        </a:graphic>
      </p:graphicFrame>
    </p:spTree>
    <p:extLst>
      <p:ext uri="{BB962C8B-B14F-4D97-AF65-F5344CB8AC3E}">
        <p14:creationId xmlns:p14="http://schemas.microsoft.com/office/powerpoint/2010/main" val="441377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descr="Basic Timeline">
            <a:extLst>
              <a:ext uri="{FF2B5EF4-FFF2-40B4-BE49-F238E27FC236}">
                <a16:creationId xmlns:a16="http://schemas.microsoft.com/office/drawing/2014/main" id="{465C8861-9601-362C-7CD6-75DE40BB3CA4}"/>
              </a:ext>
            </a:extLst>
          </p:cNvPr>
          <p:cNvGraphicFramePr>
            <a:graphicFrameLocks/>
          </p:cNvGraphicFramePr>
          <p:nvPr>
            <p:extLst>
              <p:ext uri="{D42A27DB-BD31-4B8C-83A1-F6EECF244321}">
                <p14:modId xmlns:p14="http://schemas.microsoft.com/office/powerpoint/2010/main" val="2244783242"/>
              </p:ext>
              <p:ext uri="{E7BDC344-281C-4309-B0C6-D0EE65EED2A8}">
                <p202:designPr xmlns:p202="http://schemas.microsoft.com/office/powerpoint/2020/02/main">
                  <p202:designTagLst>
                    <p202:designTag name="ARCH:1:CLS" val="SmartArt"/>
                    <p202:designTag name="ARCH:1:VSVAR" val="Timeline"/>
                  </p202:designTagLst>
                </p202:designPr>
              </p:ext>
            </p:extLst>
          </p:nvPr>
        </p:nvGraphicFramePr>
        <p:xfrm>
          <a:off x="457198" y="161198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5">
            <a:extLst>
              <a:ext uri="{FF2B5EF4-FFF2-40B4-BE49-F238E27FC236}">
                <a16:creationId xmlns:a16="http://schemas.microsoft.com/office/drawing/2014/main" id="{0035125B-790E-4CBA-AA40-BF49B2277A61}"/>
              </a:ext>
            </a:extLst>
          </p:cNvPr>
          <p:cNvSpPr txBox="1">
            <a:spLocks/>
          </p:cNvSpPr>
          <p:nvPr/>
        </p:nvSpPr>
        <p:spPr>
          <a:xfrm>
            <a:off x="398585" y="1060931"/>
            <a:ext cx="8288214" cy="551054"/>
          </a:xfrm>
          <a:prstGeom prst="rect">
            <a:avLst/>
          </a:prstGeom>
          <a:solidFill>
            <a:srgbClr val="FFC000"/>
          </a:solidFill>
        </p:spPr>
        <p:txBody>
          <a:bodyPr>
            <a:noAutofit/>
          </a:bodyPr>
          <a:lstStyle>
            <a:lvl1pPr algn="ctr" defTabSz="257175" rtl="0" eaLnBrk="1" latinLnBrk="0" hangingPunct="1">
              <a:spcBef>
                <a:spcPct val="0"/>
              </a:spcBef>
              <a:buNone/>
              <a:defRPr sz="2475" kern="1200">
                <a:solidFill>
                  <a:schemeClr val="tx1"/>
                </a:solidFill>
                <a:latin typeface="+mj-lt"/>
                <a:ea typeface="+mj-ea"/>
                <a:cs typeface="+mj-cs"/>
              </a:defRPr>
            </a:lvl1pPr>
          </a:lstStyle>
          <a:p>
            <a:pPr>
              <a:spcBef>
                <a:spcPct val="20000"/>
              </a:spcBef>
            </a:pPr>
            <a:r>
              <a:rPr lang="en-US" sz="2800" b="1" i="1" kern="100" dirty="0">
                <a:ea typeface="Calibri" panose="020F0502020204030204" pitchFamily="34" charset="0"/>
              </a:rPr>
              <a:t>Evolution of the SRE</a:t>
            </a:r>
            <a:endParaRPr lang="en-US" sz="2800" dirty="0"/>
          </a:p>
        </p:txBody>
      </p:sp>
    </p:spTree>
    <p:extLst>
      <p:ext uri="{BB962C8B-B14F-4D97-AF65-F5344CB8AC3E}">
        <p14:creationId xmlns:p14="http://schemas.microsoft.com/office/powerpoint/2010/main" val="153884517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Email with solid fill">
            <a:extLst>
              <a:ext uri="{FF2B5EF4-FFF2-40B4-BE49-F238E27FC236}">
                <a16:creationId xmlns:a16="http://schemas.microsoft.com/office/drawing/2014/main" id="{C16FD2AA-D70C-FB13-7642-FA9E6D1179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3195" y="2084516"/>
            <a:ext cx="2220297" cy="2220297"/>
          </a:xfrm>
          <a:prstGeom prst="rect">
            <a:avLst/>
          </a:prstGeom>
        </p:spPr>
      </p:pic>
      <p:pic>
        <p:nvPicPr>
          <p:cNvPr id="5" name="Graphic 4" descr="Email with solid fill">
            <a:extLst>
              <a:ext uri="{FF2B5EF4-FFF2-40B4-BE49-F238E27FC236}">
                <a16:creationId xmlns:a16="http://schemas.microsoft.com/office/drawing/2014/main" id="{FE869839-8AEE-97CF-94D5-0DD00A2B36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3194" y="4304813"/>
            <a:ext cx="2220297" cy="2220297"/>
          </a:xfrm>
          <a:prstGeom prst="rect">
            <a:avLst/>
          </a:prstGeom>
        </p:spPr>
      </p:pic>
      <p:sp>
        <p:nvSpPr>
          <p:cNvPr id="6" name="TextBox 5">
            <a:extLst>
              <a:ext uri="{FF2B5EF4-FFF2-40B4-BE49-F238E27FC236}">
                <a16:creationId xmlns:a16="http://schemas.microsoft.com/office/drawing/2014/main" id="{76C35527-A8AA-ACC4-456F-02080C16E27C}"/>
              </a:ext>
            </a:extLst>
          </p:cNvPr>
          <p:cNvSpPr txBox="1"/>
          <p:nvPr/>
        </p:nvSpPr>
        <p:spPr>
          <a:xfrm>
            <a:off x="4223492" y="3194664"/>
            <a:ext cx="2904706" cy="646331"/>
          </a:xfrm>
          <a:prstGeom prst="rect">
            <a:avLst/>
          </a:prstGeom>
          <a:noFill/>
        </p:spPr>
        <p:txBody>
          <a:bodyPr wrap="none" rtlCol="0">
            <a:spAutoFit/>
          </a:bodyPr>
          <a:lstStyle/>
          <a:p>
            <a:r>
              <a:rPr lang="en-US">
                <a:hlinkClick r:id="rId4"/>
              </a:rPr>
              <a:t>sre-support@umaryland.edu</a:t>
            </a:r>
            <a:endParaRPr lang="en-US"/>
          </a:p>
          <a:p>
            <a:endParaRPr lang="en-US"/>
          </a:p>
        </p:txBody>
      </p:sp>
      <p:sp>
        <p:nvSpPr>
          <p:cNvPr id="7" name="TextBox 6">
            <a:extLst>
              <a:ext uri="{FF2B5EF4-FFF2-40B4-BE49-F238E27FC236}">
                <a16:creationId xmlns:a16="http://schemas.microsoft.com/office/drawing/2014/main" id="{BC5F027B-4F98-3AD8-FCA3-04C44A0AEC13}"/>
              </a:ext>
            </a:extLst>
          </p:cNvPr>
          <p:cNvSpPr txBox="1"/>
          <p:nvPr/>
        </p:nvSpPr>
        <p:spPr>
          <a:xfrm>
            <a:off x="4223492" y="5414961"/>
            <a:ext cx="2574744" cy="369332"/>
          </a:xfrm>
          <a:prstGeom prst="rect">
            <a:avLst/>
          </a:prstGeom>
          <a:noFill/>
        </p:spPr>
        <p:txBody>
          <a:bodyPr wrap="none" rtlCol="0">
            <a:spAutoFit/>
          </a:bodyPr>
          <a:lstStyle/>
          <a:p>
            <a:r>
              <a:rPr lang="en-US">
                <a:hlinkClick r:id="rId5"/>
              </a:rPr>
              <a:t>eda-research@umm.edu</a:t>
            </a:r>
            <a:r>
              <a:rPr lang="en-US"/>
              <a:t> </a:t>
            </a:r>
          </a:p>
        </p:txBody>
      </p:sp>
      <p:sp>
        <p:nvSpPr>
          <p:cNvPr id="3" name="Rectangle 2">
            <a:extLst>
              <a:ext uri="{FF2B5EF4-FFF2-40B4-BE49-F238E27FC236}">
                <a16:creationId xmlns:a16="http://schemas.microsoft.com/office/drawing/2014/main" id="{C826AFF2-863C-1C5C-AF7D-EEABDF4CB053}"/>
              </a:ext>
            </a:extLst>
          </p:cNvPr>
          <p:cNvSpPr/>
          <p:nvPr/>
        </p:nvSpPr>
        <p:spPr>
          <a:xfrm>
            <a:off x="612566" y="956187"/>
            <a:ext cx="8078947" cy="664511"/>
          </a:xfrm>
          <a:prstGeom prst="rect">
            <a:avLst/>
          </a:prstGeom>
          <a:solidFill>
            <a:srgbClr val="F5C13B"/>
          </a:solidFill>
          <a:ln>
            <a:solidFill>
              <a:srgbClr val="F5C13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i="1" dirty="0">
                <a:solidFill>
                  <a:schemeClr val="tx1"/>
                </a:solidFill>
              </a:rPr>
              <a:t>Getting Started</a:t>
            </a:r>
          </a:p>
        </p:txBody>
      </p:sp>
    </p:spTree>
    <p:extLst>
      <p:ext uri="{BB962C8B-B14F-4D97-AF65-F5344CB8AC3E}">
        <p14:creationId xmlns:p14="http://schemas.microsoft.com/office/powerpoint/2010/main" val="1577238975"/>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426F44B-8E15-4DFD-BC79-F7E794F5A3F6}"/>
              </a:ext>
            </a:extLst>
          </p:cNvPr>
          <p:cNvSpPr txBox="1"/>
          <p:nvPr/>
        </p:nvSpPr>
        <p:spPr>
          <a:xfrm>
            <a:off x="821934" y="984620"/>
            <a:ext cx="7746714" cy="1384995"/>
          </a:xfrm>
          <a:prstGeom prst="rect">
            <a:avLst/>
          </a:prstGeom>
          <a:solidFill>
            <a:srgbClr val="F5C13B"/>
          </a:solidFill>
        </p:spPr>
        <p:txBody>
          <a:bodyPr wrap="square" rtlCol="0">
            <a:spAutoFit/>
          </a:bodyPr>
          <a:lstStyle/>
          <a:p>
            <a:pPr algn="ctr"/>
            <a:r>
              <a:rPr lang="en-US" sz="3600" b="1" i="1" dirty="0">
                <a:solidFill>
                  <a:srgbClr val="FF0000"/>
                </a:solidFill>
              </a:rPr>
              <a:t>Thank You! </a:t>
            </a:r>
          </a:p>
          <a:p>
            <a:pPr algn="ctr"/>
            <a:endParaRPr lang="en-US" sz="1200" b="1" i="1" dirty="0">
              <a:solidFill>
                <a:srgbClr val="FF0000"/>
              </a:solidFill>
            </a:endParaRPr>
          </a:p>
          <a:p>
            <a:pPr algn="ctr"/>
            <a:r>
              <a:rPr lang="en-US" sz="3600" b="1" i="1" dirty="0">
                <a:solidFill>
                  <a:srgbClr val="FF0000"/>
                </a:solidFill>
              </a:rPr>
              <a:t>Questions?</a:t>
            </a:r>
            <a:endParaRPr lang="en-US" sz="3600" dirty="0">
              <a:solidFill>
                <a:srgbClr val="FF0000"/>
              </a:solidFill>
            </a:endParaRPr>
          </a:p>
        </p:txBody>
      </p:sp>
      <p:pic>
        <p:nvPicPr>
          <p:cNvPr id="7" name="Picture 6" descr="A picture containing indoor, dining table&#10;&#10;Description automatically generated">
            <a:extLst>
              <a:ext uri="{FF2B5EF4-FFF2-40B4-BE49-F238E27FC236}">
                <a16:creationId xmlns:a16="http://schemas.microsoft.com/office/drawing/2014/main" id="{1FA2BFC6-6D7E-4919-A46F-FA125ACEC238}"/>
              </a:ext>
            </a:extLst>
          </p:cNvPr>
          <p:cNvPicPr>
            <a:picLocks noChangeAspect="1"/>
          </p:cNvPicPr>
          <p:nvPr/>
        </p:nvPicPr>
        <p:blipFill>
          <a:blip r:embed="rId2"/>
          <a:stretch>
            <a:fillRect/>
          </a:stretch>
        </p:blipFill>
        <p:spPr>
          <a:xfrm>
            <a:off x="821934" y="2619910"/>
            <a:ext cx="7746714" cy="3667874"/>
          </a:xfrm>
          <a:prstGeom prst="rect">
            <a:avLst/>
          </a:prstGeom>
        </p:spPr>
      </p:pic>
    </p:spTree>
    <p:extLst>
      <p:ext uri="{BB962C8B-B14F-4D97-AF65-F5344CB8AC3E}">
        <p14:creationId xmlns:p14="http://schemas.microsoft.com/office/powerpoint/2010/main" val="344913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4431" y="1747520"/>
            <a:ext cx="8170984" cy="4676725"/>
          </a:xfrm>
        </p:spPr>
        <p:txBody>
          <a:bodyPr>
            <a:normAutofit/>
          </a:bodyPr>
          <a:lstStyle/>
          <a:p>
            <a:pPr marL="0" indent="0" algn="ctr">
              <a:buNone/>
            </a:pPr>
            <a:endParaRPr lang="en-US" sz="2400" b="1" kern="0" dirty="0">
              <a:solidFill>
                <a:prstClr val="black"/>
              </a:solidFill>
              <a:latin typeface="Calibri" panose="020F0502020204030204"/>
              <a:cs typeface="+mn-cs"/>
            </a:endParaRPr>
          </a:p>
          <a:p>
            <a:pPr marL="0" lvl="0" indent="0" algn="ctr" defTabSz="685800">
              <a:spcBef>
                <a:spcPts val="0"/>
              </a:spcBef>
              <a:buNone/>
              <a:defRPr/>
            </a:pPr>
            <a:endParaRPr lang="en-US" sz="2700" i="1" kern="0" dirty="0">
              <a:solidFill>
                <a:prstClr val="black"/>
              </a:solidFill>
              <a:latin typeface="Calibri" panose="020F0502020204030204"/>
              <a:cs typeface="+mn-cs"/>
            </a:endParaRPr>
          </a:p>
          <a:p>
            <a:pPr marL="0" lvl="0" indent="0" algn="ctr" defTabSz="685800">
              <a:spcBef>
                <a:spcPts val="0"/>
              </a:spcBef>
              <a:buNone/>
              <a:defRPr/>
            </a:pPr>
            <a:endParaRPr lang="en-US" sz="3000" i="1" kern="0" dirty="0">
              <a:solidFill>
                <a:prstClr val="black"/>
              </a:solidFill>
              <a:latin typeface="Calibri" panose="020F0502020204030204"/>
              <a:cs typeface="+mn-cs"/>
            </a:endParaRPr>
          </a:p>
          <a:p>
            <a:pPr marL="0" indent="0" algn="ctr">
              <a:buNone/>
            </a:pPr>
            <a:endParaRPr lang="en-US" dirty="0"/>
          </a:p>
        </p:txBody>
      </p:sp>
      <p:sp>
        <p:nvSpPr>
          <p:cNvPr id="6" name="Title 5"/>
          <p:cNvSpPr>
            <a:spLocks noGrp="1"/>
          </p:cNvSpPr>
          <p:nvPr>
            <p:ph type="title"/>
          </p:nvPr>
        </p:nvSpPr>
        <p:spPr>
          <a:xfrm>
            <a:off x="227676" y="618896"/>
            <a:ext cx="9027459" cy="1178560"/>
          </a:xfrm>
        </p:spPr>
        <p:txBody>
          <a:bodyPr>
            <a:noAutofit/>
          </a:bodyPr>
          <a:lstStyle/>
          <a:p>
            <a:pPr lvl="0">
              <a:spcBef>
                <a:spcPct val="20000"/>
              </a:spcBef>
            </a:pPr>
            <a:r>
              <a:rPr lang="en-US" sz="3600" b="1" i="1" dirty="0">
                <a:solidFill>
                  <a:srgbClr val="000000"/>
                </a:solidFill>
                <a:effectLst/>
                <a:latin typeface="+mj-lt"/>
              </a:rPr>
              <a:t>IT Security is Critical  </a:t>
            </a:r>
            <a:br>
              <a:rPr lang="en-US" sz="2000" b="0" i="0" dirty="0">
                <a:solidFill>
                  <a:srgbClr val="000000"/>
                </a:solidFill>
                <a:effectLst/>
                <a:latin typeface="+mj-lt"/>
              </a:rPr>
            </a:br>
            <a:r>
              <a:rPr lang="en-US" sz="2400" dirty="0">
                <a:solidFill>
                  <a:srgbClr val="000000"/>
                </a:solidFill>
                <a:latin typeface="+mj-lt"/>
              </a:rPr>
              <a:t>Tech</a:t>
            </a:r>
            <a:r>
              <a:rPr lang="en-US" sz="2400" b="0" i="0" dirty="0">
                <a:solidFill>
                  <a:srgbClr val="000000"/>
                </a:solidFill>
                <a:effectLst/>
                <a:latin typeface="+mj-lt"/>
              </a:rPr>
              <a:t>nical safeguards must be applied because… </a:t>
            </a:r>
            <a:endParaRPr lang="en-US" sz="2400" dirty="0">
              <a:latin typeface="+mj-lt"/>
            </a:endParaRPr>
          </a:p>
        </p:txBody>
      </p:sp>
      <p:pic>
        <p:nvPicPr>
          <p:cNvPr id="2" name="Content Placeholder 3" descr="Text&#10;&#10;Description automatically generated">
            <a:extLst>
              <a:ext uri="{FF2B5EF4-FFF2-40B4-BE49-F238E27FC236}">
                <a16:creationId xmlns:a16="http://schemas.microsoft.com/office/drawing/2014/main" id="{D642EDE9-AF43-0058-AFCF-1921F517B6B7}"/>
              </a:ext>
            </a:extLst>
          </p:cNvPr>
          <p:cNvPicPr>
            <a:picLocks noChangeAspect="1"/>
          </p:cNvPicPr>
          <p:nvPr/>
        </p:nvPicPr>
        <p:blipFill rotWithShape="1">
          <a:blip r:embed="rId2"/>
          <a:srcRect l="34842" r="29665" b="1"/>
          <a:stretch/>
        </p:blipFill>
        <p:spPr>
          <a:xfrm>
            <a:off x="5102494" y="2052320"/>
            <a:ext cx="3525982" cy="4445462"/>
          </a:xfrm>
          <a:prstGeom prst="rect">
            <a:avLst/>
          </a:prstGeom>
          <a:noFill/>
        </p:spPr>
      </p:pic>
      <p:sp>
        <p:nvSpPr>
          <p:cNvPr id="3" name="Title 5">
            <a:extLst>
              <a:ext uri="{FF2B5EF4-FFF2-40B4-BE49-F238E27FC236}">
                <a16:creationId xmlns:a16="http://schemas.microsoft.com/office/drawing/2014/main" id="{4DB5DCFA-5964-0E44-B78E-4B1AC349DF6D}"/>
              </a:ext>
            </a:extLst>
          </p:cNvPr>
          <p:cNvSpPr txBox="1">
            <a:spLocks/>
          </p:cNvSpPr>
          <p:nvPr/>
        </p:nvSpPr>
        <p:spPr>
          <a:xfrm>
            <a:off x="610613" y="1884834"/>
            <a:ext cx="4166975" cy="758022"/>
          </a:xfrm>
          <a:prstGeom prst="rect">
            <a:avLst/>
          </a:prstGeom>
        </p:spPr>
        <p:txBody>
          <a:bodyPr vert="horz" wrap="square" lIns="91440" tIns="45720" rIns="91440" bIns="45720" rtlCol="0" anchor="t">
            <a:normAutofit/>
          </a:bodyPr>
          <a:lstStyle>
            <a:lvl1pPr algn="ctr" defTabSz="257175" rtl="0" eaLnBrk="1" latinLnBrk="0" hangingPunct="1">
              <a:spcBef>
                <a:spcPct val="0"/>
              </a:spcBef>
              <a:buNone/>
              <a:defRPr sz="2475" kern="1200">
                <a:solidFill>
                  <a:schemeClr val="tx1"/>
                </a:solidFill>
                <a:latin typeface="Calibri" panose="020F0502020204030204" pitchFamily="34" charset="0"/>
                <a:ea typeface="+mj-ea"/>
                <a:cs typeface="Calibri" panose="020F0502020204030204" pitchFamily="34" charset="0"/>
              </a:defRPr>
            </a:lvl1pPr>
          </a:lstStyle>
          <a:p>
            <a:pPr>
              <a:lnSpc>
                <a:spcPct val="90000"/>
              </a:lnSpc>
              <a:spcBef>
                <a:spcPct val="20000"/>
              </a:spcBef>
            </a:pPr>
            <a:r>
              <a:rPr lang="en-US" sz="2100" b="1" i="1" dirty="0"/>
              <a:t>Cyber Attacks are the #1-way sensitive data are breached </a:t>
            </a:r>
          </a:p>
        </p:txBody>
      </p:sp>
      <p:sp>
        <p:nvSpPr>
          <p:cNvPr id="5" name="Text Placeholder 3">
            <a:extLst>
              <a:ext uri="{FF2B5EF4-FFF2-40B4-BE49-F238E27FC236}">
                <a16:creationId xmlns:a16="http://schemas.microsoft.com/office/drawing/2014/main" id="{CE4696A9-5178-4020-439D-E3B5B6CF48B4}"/>
              </a:ext>
            </a:extLst>
          </p:cNvPr>
          <p:cNvSpPr txBox="1">
            <a:spLocks/>
          </p:cNvSpPr>
          <p:nvPr/>
        </p:nvSpPr>
        <p:spPr>
          <a:xfrm>
            <a:off x="459085" y="2642856"/>
            <a:ext cx="4470032" cy="3781389"/>
          </a:xfrm>
          <a:prstGeom prst="rect">
            <a:avLst/>
          </a:prstGeom>
        </p:spPr>
        <p:txBody>
          <a:bodyPr/>
          <a:lstStyle>
            <a:lvl1pPr marL="192881" indent="-192881" algn="l" defTabSz="257175" rtl="0" eaLnBrk="1" latinLnBrk="0" hangingPunct="1">
              <a:spcBef>
                <a:spcPct val="20000"/>
              </a:spcBef>
              <a:buFont typeface="Arial"/>
              <a:buChar char="•"/>
              <a:defRPr sz="1800" kern="1200">
                <a:solidFill>
                  <a:schemeClr val="tx1"/>
                </a:solidFill>
                <a:latin typeface="+mn-lt"/>
                <a:ea typeface="+mn-ea"/>
                <a:cs typeface="+mn-cs"/>
              </a:defRPr>
            </a:lvl1pPr>
            <a:lvl2pPr marL="417910" indent="-160735" algn="l" defTabSz="257175" rtl="0" eaLnBrk="1" latinLnBrk="0" hangingPunct="1">
              <a:spcBef>
                <a:spcPct val="20000"/>
              </a:spcBef>
              <a:buFont typeface="Arial"/>
              <a:buChar char="–"/>
              <a:defRPr sz="1575" kern="1200">
                <a:solidFill>
                  <a:schemeClr val="tx1"/>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1"/>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1"/>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pPr marL="0" indent="0">
              <a:spcBef>
                <a:spcPts val="0"/>
              </a:spcBef>
              <a:buFont typeface="Wingdings" panose="05000000000000000000" pitchFamily="2" charset="2"/>
              <a:buChar char="Ø"/>
            </a:pPr>
            <a:r>
              <a:rPr lang="en-US" sz="1900" dirty="0"/>
              <a:t>   UMB receives between </a:t>
            </a:r>
            <a:r>
              <a:rPr lang="en-US" sz="1900" b="1" dirty="0"/>
              <a:t>250-300 million  </a:t>
            </a:r>
          </a:p>
          <a:p>
            <a:pPr marL="0" indent="0">
              <a:spcBef>
                <a:spcPts val="0"/>
              </a:spcBef>
              <a:buNone/>
            </a:pPr>
            <a:r>
              <a:rPr lang="en-US" sz="1900" b="1" dirty="0"/>
              <a:t>       attempts daily </a:t>
            </a:r>
            <a:r>
              <a:rPr lang="en-US" sz="1900" dirty="0"/>
              <a:t>to get access to systems </a:t>
            </a:r>
          </a:p>
          <a:p>
            <a:pPr marL="0" indent="0">
              <a:spcBef>
                <a:spcPts val="0"/>
              </a:spcBef>
              <a:buNone/>
            </a:pPr>
            <a:r>
              <a:rPr lang="en-US" sz="1900" dirty="0"/>
              <a:t>       and data;</a:t>
            </a:r>
          </a:p>
          <a:p>
            <a:pPr marL="0" indent="0">
              <a:spcBef>
                <a:spcPts val="0"/>
              </a:spcBef>
              <a:buNone/>
            </a:pPr>
            <a:endParaRPr lang="en-US" sz="1000" dirty="0"/>
          </a:p>
          <a:p>
            <a:pPr marL="0" indent="0">
              <a:spcBef>
                <a:spcPts val="0"/>
              </a:spcBef>
              <a:buFont typeface="Wingdings" panose="05000000000000000000" pitchFamily="2" charset="2"/>
              <a:buChar char="Ø"/>
            </a:pPr>
            <a:r>
              <a:rPr lang="en-US" sz="1900" dirty="0"/>
              <a:t>   Between </a:t>
            </a:r>
            <a:r>
              <a:rPr lang="en-US" sz="1900" b="1" dirty="0"/>
              <a:t>60-70 million </a:t>
            </a:r>
            <a:r>
              <a:rPr lang="en-US" sz="1900" dirty="0"/>
              <a:t>of these </a:t>
            </a:r>
          </a:p>
          <a:p>
            <a:pPr marL="0" indent="0">
              <a:spcBef>
                <a:spcPts val="0"/>
              </a:spcBef>
              <a:buNone/>
            </a:pPr>
            <a:r>
              <a:rPr lang="en-US" sz="1900" dirty="0"/>
              <a:t>	  attempts </a:t>
            </a:r>
            <a:r>
              <a:rPr lang="en-US" sz="1900" u="sng" dirty="0"/>
              <a:t>are blocked immediately </a:t>
            </a:r>
          </a:p>
          <a:p>
            <a:pPr marL="0" indent="0">
              <a:spcBef>
                <a:spcPts val="0"/>
              </a:spcBef>
              <a:buNone/>
            </a:pPr>
            <a:r>
              <a:rPr lang="en-US" sz="1900" dirty="0"/>
              <a:t>       because they are security threats;</a:t>
            </a:r>
          </a:p>
          <a:p>
            <a:pPr marL="0" indent="0">
              <a:spcBef>
                <a:spcPts val="0"/>
              </a:spcBef>
              <a:buNone/>
            </a:pPr>
            <a:endParaRPr lang="en-US" sz="1000" dirty="0"/>
          </a:p>
          <a:p>
            <a:pPr marL="0" indent="0">
              <a:spcBef>
                <a:spcPts val="0"/>
              </a:spcBef>
              <a:buFont typeface="Wingdings" panose="05000000000000000000" pitchFamily="2" charset="2"/>
              <a:buChar char="Ø"/>
            </a:pPr>
            <a:r>
              <a:rPr lang="en-US" sz="1900" dirty="0"/>
              <a:t>   UMB receives approx. </a:t>
            </a:r>
            <a:r>
              <a:rPr lang="en-US" sz="1900" b="1" dirty="0"/>
              <a:t>1.2 million </a:t>
            </a:r>
          </a:p>
          <a:p>
            <a:pPr marL="0" indent="0">
              <a:spcBef>
                <a:spcPts val="0"/>
              </a:spcBef>
              <a:buNone/>
            </a:pPr>
            <a:r>
              <a:rPr lang="en-US" sz="1900" b="1" dirty="0"/>
              <a:t>       emails daily</a:t>
            </a:r>
          </a:p>
          <a:p>
            <a:pPr marL="510778" lvl="2" indent="-285750">
              <a:spcBef>
                <a:spcPts val="0"/>
              </a:spcBef>
              <a:buFont typeface="Wingdings" panose="05000000000000000000" pitchFamily="2" charset="2"/>
              <a:buChar char="Ø"/>
            </a:pPr>
            <a:r>
              <a:rPr lang="en-US" sz="1900" dirty="0"/>
              <a:t>Between </a:t>
            </a:r>
            <a:r>
              <a:rPr lang="en-US" sz="1900" u="sng"/>
              <a:t>150-200 thousand emails </a:t>
            </a:r>
            <a:r>
              <a:rPr lang="en-US" sz="1900" u="sng" dirty="0"/>
              <a:t>are blocked </a:t>
            </a:r>
            <a:r>
              <a:rPr lang="en-US" sz="1900" dirty="0"/>
              <a:t>because they are either </a:t>
            </a:r>
            <a:r>
              <a:rPr lang="en-US" sz="1900" u="sng" dirty="0"/>
              <a:t>spam/junk, phishing attempts </a:t>
            </a:r>
            <a:r>
              <a:rPr lang="en-US" sz="1900" dirty="0"/>
              <a:t>or </a:t>
            </a:r>
            <a:r>
              <a:rPr lang="en-US" sz="1900" u="sng" dirty="0"/>
              <a:t>contain malware</a:t>
            </a:r>
            <a:r>
              <a:rPr lang="en-US" sz="1900"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945469903"/>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6507" y="2174241"/>
            <a:ext cx="8170984" cy="5320938"/>
          </a:xfrm>
        </p:spPr>
        <p:txBody>
          <a:bodyPr>
            <a:normAutofit fontScale="25000" lnSpcReduction="20000"/>
          </a:bodyPr>
          <a:lstStyle/>
          <a:p>
            <a:pPr marL="0" indent="0" algn="ctr">
              <a:buNone/>
            </a:pPr>
            <a:endParaRPr lang="en-US" sz="2400" b="1" kern="0" dirty="0">
              <a:solidFill>
                <a:prstClr val="black"/>
              </a:solidFill>
              <a:latin typeface="Calibri" panose="020F0502020204030204"/>
              <a:cs typeface="+mn-cs"/>
            </a:endParaRPr>
          </a:p>
          <a:p>
            <a:endParaRPr lang="en-US" sz="5400" dirty="0"/>
          </a:p>
          <a:p>
            <a:pPr>
              <a:lnSpc>
                <a:spcPct val="120000"/>
              </a:lnSpc>
              <a:spcBef>
                <a:spcPts val="0"/>
              </a:spcBef>
              <a:buFont typeface="Wingdings" panose="05000000000000000000" pitchFamily="2" charset="2"/>
              <a:buChar char="Ø"/>
            </a:pPr>
            <a:r>
              <a:rPr lang="en-US" sz="6200" dirty="0"/>
              <a:t>   </a:t>
            </a:r>
            <a:r>
              <a:rPr lang="en-US" sz="8000" dirty="0"/>
              <a:t>There are significant penalties for not complying federal and state  		   </a:t>
            </a:r>
          </a:p>
          <a:p>
            <a:pPr marL="0" indent="0">
              <a:lnSpc>
                <a:spcPct val="120000"/>
              </a:lnSpc>
              <a:spcBef>
                <a:spcPts val="0"/>
              </a:spcBef>
              <a:buNone/>
            </a:pPr>
            <a:r>
              <a:rPr lang="en-US" sz="8000" dirty="0"/>
              <a:t>      rules and regulations.</a:t>
            </a:r>
          </a:p>
          <a:p>
            <a:pPr>
              <a:lnSpc>
                <a:spcPct val="120000"/>
              </a:lnSpc>
              <a:spcBef>
                <a:spcPts val="0"/>
              </a:spcBef>
            </a:pPr>
            <a:endParaRPr lang="en-US" sz="4800" dirty="0"/>
          </a:p>
          <a:p>
            <a:pPr marL="342900" indent="-342900">
              <a:lnSpc>
                <a:spcPct val="120000"/>
              </a:lnSpc>
              <a:spcBef>
                <a:spcPts val="0"/>
              </a:spcBef>
              <a:buFont typeface="Wingdings" panose="05000000000000000000" pitchFamily="2" charset="2"/>
              <a:buChar char="Ø"/>
            </a:pPr>
            <a:r>
              <a:rPr lang="en-US" sz="8000" dirty="0"/>
              <a:t>Each of us has a responsibility to respect and protect the privacy and security of all personally identifiable information (PII).</a:t>
            </a:r>
          </a:p>
          <a:p>
            <a:pPr>
              <a:lnSpc>
                <a:spcPct val="120000"/>
              </a:lnSpc>
              <a:spcBef>
                <a:spcPts val="0"/>
              </a:spcBef>
            </a:pPr>
            <a:endParaRPr lang="en-US" sz="4800" dirty="0"/>
          </a:p>
          <a:p>
            <a:pPr marL="342900" indent="-342900">
              <a:lnSpc>
                <a:spcPct val="120000"/>
              </a:lnSpc>
              <a:spcBef>
                <a:spcPts val="0"/>
              </a:spcBef>
              <a:buFont typeface="Wingdings" panose="05000000000000000000" pitchFamily="2" charset="2"/>
              <a:buChar char="Ø"/>
            </a:pPr>
            <a:r>
              <a:rPr lang="en-US" sz="8000" dirty="0"/>
              <a:t>UMB professionals need to know and understand institution policies and procedures for protecting sensitive data; and take note of best practices for protecting personally identifiable information, including protected health information.</a:t>
            </a:r>
          </a:p>
          <a:p>
            <a:pPr>
              <a:lnSpc>
                <a:spcPct val="120000"/>
              </a:lnSpc>
              <a:spcBef>
                <a:spcPts val="0"/>
              </a:spcBef>
            </a:pPr>
            <a:endParaRPr lang="en-US" sz="4800" dirty="0"/>
          </a:p>
          <a:p>
            <a:pPr>
              <a:lnSpc>
                <a:spcPct val="120000"/>
              </a:lnSpc>
              <a:spcBef>
                <a:spcPts val="0"/>
              </a:spcBef>
              <a:buFont typeface="Wingdings" panose="05000000000000000000" pitchFamily="2" charset="2"/>
              <a:buChar char="Ø"/>
            </a:pPr>
            <a:r>
              <a:rPr lang="en-US" sz="8000" dirty="0"/>
              <a:t>   Cyber criminals do nefarious activities and cause great harm when   </a:t>
            </a:r>
          </a:p>
          <a:p>
            <a:pPr marL="0" indent="0">
              <a:lnSpc>
                <a:spcPct val="120000"/>
              </a:lnSpc>
              <a:spcBef>
                <a:spcPts val="0"/>
              </a:spcBef>
              <a:buNone/>
            </a:pPr>
            <a:r>
              <a:rPr lang="en-US" sz="8000" dirty="0"/>
              <a:t>      they obtain PII.</a:t>
            </a:r>
          </a:p>
          <a:p>
            <a:pPr marL="0" indent="0">
              <a:buNone/>
            </a:pPr>
            <a:endParaRPr lang="en-US" sz="6200" dirty="0"/>
          </a:p>
          <a:p>
            <a:pPr marL="0" indent="0">
              <a:buNone/>
            </a:pPr>
            <a:r>
              <a:rPr lang="en-US" sz="5400" dirty="0"/>
              <a:t> </a:t>
            </a:r>
          </a:p>
        </p:txBody>
      </p:sp>
      <p:sp>
        <p:nvSpPr>
          <p:cNvPr id="6" name="Title 5"/>
          <p:cNvSpPr>
            <a:spLocks noGrp="1"/>
          </p:cNvSpPr>
          <p:nvPr>
            <p:ph type="title"/>
          </p:nvPr>
        </p:nvSpPr>
        <p:spPr>
          <a:xfrm>
            <a:off x="58270" y="844731"/>
            <a:ext cx="9027459" cy="1178560"/>
          </a:xfrm>
        </p:spPr>
        <p:txBody>
          <a:bodyPr>
            <a:noAutofit/>
          </a:bodyPr>
          <a:lstStyle/>
          <a:p>
            <a:pPr lvl="0">
              <a:spcBef>
                <a:spcPct val="20000"/>
              </a:spcBef>
            </a:pPr>
            <a:r>
              <a:rPr lang="en-US" sz="3600" b="1" i="1" dirty="0">
                <a:ln w="22225">
                  <a:noFill/>
                  <a:prstDash val="solid"/>
                </a:ln>
              </a:rPr>
              <a:t>Federal and State </a:t>
            </a:r>
            <a:br>
              <a:rPr lang="en-US" sz="3600" b="1" i="1" dirty="0">
                <a:ln w="22225">
                  <a:noFill/>
                  <a:prstDash val="solid"/>
                </a:ln>
              </a:rPr>
            </a:br>
            <a:r>
              <a:rPr lang="en-US" sz="3600" b="1" i="1" dirty="0">
                <a:ln w="22225">
                  <a:noFill/>
                  <a:prstDash val="solid"/>
                </a:ln>
              </a:rPr>
              <a:t>Privacy and Security Rules</a:t>
            </a:r>
            <a:br>
              <a:rPr lang="en-US" sz="3600" i="1" dirty="0">
                <a:ln w="22225">
                  <a:noFill/>
                  <a:prstDash val="solid"/>
                </a:ln>
              </a:rPr>
            </a:br>
            <a:r>
              <a:rPr lang="en-US" sz="2800" dirty="0">
                <a:ln w="22225">
                  <a:noFill/>
                  <a:prstDash val="solid"/>
                </a:ln>
              </a:rPr>
              <a:t>Why Would I Need to Know About Them? </a:t>
            </a:r>
            <a:endParaRPr lang="en-US" sz="2800" dirty="0"/>
          </a:p>
        </p:txBody>
      </p:sp>
    </p:spTree>
    <p:extLst>
      <p:ext uri="{BB962C8B-B14F-4D97-AF65-F5344CB8AC3E}">
        <p14:creationId xmlns:p14="http://schemas.microsoft.com/office/powerpoint/2010/main" val="4184336573"/>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6508" y="1775602"/>
            <a:ext cx="8170984" cy="5509623"/>
          </a:xfrm>
        </p:spPr>
        <p:txBody>
          <a:bodyPr>
            <a:normAutofit fontScale="40000" lnSpcReduction="20000"/>
          </a:bodyPr>
          <a:lstStyle/>
          <a:p>
            <a:pPr marL="0" indent="0" algn="ctr">
              <a:buNone/>
            </a:pPr>
            <a:endParaRPr lang="en-US" sz="2400" b="1" kern="0" dirty="0">
              <a:solidFill>
                <a:prstClr val="black"/>
              </a:solidFill>
              <a:latin typeface="Calibri" panose="020F0502020204030204"/>
              <a:cs typeface="+mn-cs"/>
            </a:endParaRPr>
          </a:p>
          <a:p>
            <a:pPr marL="0" marR="0" indent="0">
              <a:lnSpc>
                <a:spcPct val="120000"/>
              </a:lnSpc>
              <a:spcBef>
                <a:spcPts val="0"/>
              </a:spcBef>
              <a:spcAft>
                <a:spcPts val="0"/>
              </a:spcAft>
              <a:buNone/>
            </a:pPr>
            <a:r>
              <a:rPr lang="en-US" sz="3800" u="sng" kern="100" dirty="0">
                <a:effectLst/>
                <a:latin typeface="+mn-lt"/>
                <a:ea typeface="Calibri" panose="020F0502020204030204" pitchFamily="34" charset="0"/>
              </a:rPr>
              <a:t>Definition provided by the State of Maryland Attorney General’s Office:</a:t>
            </a:r>
          </a:p>
          <a:p>
            <a:pPr marL="0" marR="0" indent="0">
              <a:lnSpc>
                <a:spcPct val="120000"/>
              </a:lnSpc>
              <a:spcBef>
                <a:spcPts val="0"/>
              </a:spcBef>
              <a:spcAft>
                <a:spcPts val="0"/>
              </a:spcAft>
              <a:buNone/>
            </a:pPr>
            <a:endParaRPr lang="en-US" sz="3800" kern="100" dirty="0">
              <a:effectLst/>
              <a:latin typeface="+mn-lt"/>
              <a:ea typeface="Calibri" panose="020F0502020204030204" pitchFamily="34" charset="0"/>
            </a:endParaRPr>
          </a:p>
          <a:p>
            <a:pPr>
              <a:lnSpc>
                <a:spcPct val="120000"/>
              </a:lnSpc>
              <a:spcBef>
                <a:spcPts val="0"/>
              </a:spcBef>
            </a:pPr>
            <a:r>
              <a:rPr lang="en-US" sz="3800" kern="100" dirty="0">
                <a:effectLst/>
                <a:latin typeface="+mn-lt"/>
                <a:ea typeface="Calibri" panose="020F0502020204030204" pitchFamily="34" charset="0"/>
              </a:rPr>
              <a:t>An </a:t>
            </a:r>
            <a:r>
              <a:rPr lang="en-US" sz="3800" u="sng" kern="100" dirty="0">
                <a:effectLst/>
                <a:latin typeface="+mn-lt"/>
                <a:ea typeface="Calibri" panose="020F0502020204030204" pitchFamily="34" charset="0"/>
              </a:rPr>
              <a:t>individual’s first and last name </a:t>
            </a:r>
            <a:r>
              <a:rPr lang="en-US" sz="3800" kern="100" dirty="0">
                <a:solidFill>
                  <a:srgbClr val="FF0000"/>
                </a:solidFill>
                <a:effectLst/>
                <a:latin typeface="+mn-lt"/>
                <a:ea typeface="Calibri" panose="020F0502020204030204" pitchFamily="34" charset="0"/>
              </a:rPr>
              <a:t>in combination </a:t>
            </a:r>
            <a:r>
              <a:rPr lang="en-US" sz="3800" kern="100" dirty="0">
                <a:effectLst/>
                <a:latin typeface="+mn-lt"/>
                <a:ea typeface="Calibri" panose="020F0502020204030204" pitchFamily="34" charset="0"/>
              </a:rPr>
              <a:t>with any one or more of the following data elements:</a:t>
            </a:r>
          </a:p>
          <a:p>
            <a:pPr lvl="1">
              <a:lnSpc>
                <a:spcPct val="120000"/>
              </a:lnSpc>
              <a:spcBef>
                <a:spcPts val="0"/>
              </a:spcBef>
              <a:tabLst>
                <a:tab pos="457200" algn="l"/>
              </a:tabLst>
            </a:pPr>
            <a:r>
              <a:rPr lang="en-US" sz="3800" kern="100" dirty="0">
                <a:effectLst/>
                <a:latin typeface="+mn-lt"/>
                <a:ea typeface="Calibri" panose="020F0502020204030204" pitchFamily="34" charset="0"/>
                <a:cs typeface="Times New Roman" panose="02020603050405020304" pitchFamily="18" charset="0"/>
              </a:rPr>
              <a:t>Social Security number, an Individual Taxpayer Identification Number, a passport number, or other identification number issued by the federal government;</a:t>
            </a:r>
          </a:p>
          <a:p>
            <a:pPr lvl="1">
              <a:lnSpc>
                <a:spcPct val="120000"/>
              </a:lnSpc>
              <a:spcBef>
                <a:spcPts val="0"/>
              </a:spcBef>
              <a:tabLst>
                <a:tab pos="457200" algn="l"/>
              </a:tabLst>
            </a:pPr>
            <a:r>
              <a:rPr lang="en-US" sz="3800" kern="100" dirty="0">
                <a:effectLst/>
                <a:latin typeface="+mn-lt"/>
                <a:ea typeface="Calibri" panose="020F0502020204030204" pitchFamily="34" charset="0"/>
                <a:cs typeface="Times New Roman" panose="02020603050405020304" pitchFamily="18" charset="0"/>
              </a:rPr>
              <a:t>A driver’s license number or state identification card number;</a:t>
            </a:r>
          </a:p>
          <a:p>
            <a:pPr lvl="1">
              <a:lnSpc>
                <a:spcPct val="120000"/>
              </a:lnSpc>
              <a:spcBef>
                <a:spcPts val="0"/>
              </a:spcBef>
              <a:tabLst>
                <a:tab pos="457200" algn="l"/>
              </a:tabLst>
            </a:pPr>
            <a:r>
              <a:rPr lang="en-US" sz="3800" kern="100" dirty="0">
                <a:effectLst/>
                <a:latin typeface="+mn-lt"/>
                <a:ea typeface="Calibri" panose="020F0502020204030204" pitchFamily="34" charset="0"/>
                <a:cs typeface="Times New Roman" panose="02020603050405020304" pitchFamily="18" charset="0"/>
              </a:rPr>
              <a:t>An account number, a credit card number, or a debit card number, in combination with any required security code, access code, or password, which permits access to an individual’s financial account;</a:t>
            </a:r>
          </a:p>
          <a:p>
            <a:pPr lvl="1">
              <a:lnSpc>
                <a:spcPct val="120000"/>
              </a:lnSpc>
              <a:spcBef>
                <a:spcPts val="0"/>
              </a:spcBef>
              <a:tabLst>
                <a:tab pos="457200" algn="l"/>
              </a:tabLst>
            </a:pPr>
            <a:r>
              <a:rPr lang="en-US" sz="3800" kern="100" dirty="0">
                <a:effectLst/>
                <a:latin typeface="+mn-lt"/>
                <a:ea typeface="Calibri" panose="020F0502020204030204" pitchFamily="34" charset="0"/>
                <a:cs typeface="Times New Roman" panose="02020603050405020304" pitchFamily="18" charset="0"/>
              </a:rPr>
              <a:t>Health information, including information about an individual’s mental health; </a:t>
            </a:r>
          </a:p>
          <a:p>
            <a:pPr lvl="1">
              <a:lnSpc>
                <a:spcPct val="120000"/>
              </a:lnSpc>
              <a:spcBef>
                <a:spcPts val="0"/>
              </a:spcBef>
              <a:tabLst>
                <a:tab pos="457200" algn="l"/>
              </a:tabLst>
            </a:pPr>
            <a:r>
              <a:rPr lang="en-US" sz="3800" kern="100" dirty="0">
                <a:latin typeface="+mn-lt"/>
                <a:ea typeface="Calibri" panose="020F0502020204030204" pitchFamily="34" charset="0"/>
                <a:cs typeface="Times New Roman" panose="02020603050405020304" pitchFamily="18" charset="0"/>
              </a:rPr>
              <a:t>A</a:t>
            </a:r>
            <a:r>
              <a:rPr lang="en-US" sz="3800" kern="100" dirty="0">
                <a:effectLst/>
                <a:latin typeface="+mn-lt"/>
                <a:ea typeface="Calibri" panose="020F0502020204030204" pitchFamily="34" charset="0"/>
                <a:cs typeface="Times New Roman" panose="02020603050405020304" pitchFamily="18" charset="0"/>
              </a:rPr>
              <a:t> health insurance policy or certificate number or health insurance subscriber identification number in combination with a unique identifier that permits access to an individual’s health info.; </a:t>
            </a:r>
          </a:p>
          <a:p>
            <a:pPr lvl="1">
              <a:lnSpc>
                <a:spcPct val="120000"/>
              </a:lnSpc>
              <a:spcBef>
                <a:spcPts val="0"/>
              </a:spcBef>
              <a:tabLst>
                <a:tab pos="457200" algn="l"/>
              </a:tabLst>
            </a:pPr>
            <a:r>
              <a:rPr lang="en-US" sz="3800" kern="100" dirty="0">
                <a:latin typeface="+mn-lt"/>
                <a:ea typeface="Calibri" panose="020F0502020204030204" pitchFamily="34" charset="0"/>
                <a:cs typeface="Times New Roman" panose="02020603050405020304" pitchFamily="18" charset="0"/>
              </a:rPr>
              <a:t>Biometric data of an individual such as fingerprint, voice print, genetic print, retina or iris image, or other unique biological characteristic, that can be used to uniquely authenticate the individual’s identity when the individual accesses a system or account.</a:t>
            </a:r>
            <a:endParaRPr lang="en-US" sz="3800" kern="100" dirty="0">
              <a:effectLst/>
              <a:latin typeface="+mn-lt"/>
              <a:ea typeface="Calibri" panose="020F0502020204030204" pitchFamily="34" charset="0"/>
              <a:cs typeface="Times New Roman" panose="02020603050405020304" pitchFamily="18" charset="0"/>
            </a:endParaRPr>
          </a:p>
          <a:p>
            <a:pPr lvl="1">
              <a:lnSpc>
                <a:spcPct val="120000"/>
              </a:lnSpc>
              <a:spcBef>
                <a:spcPts val="0"/>
              </a:spcBef>
              <a:tabLst>
                <a:tab pos="457200" algn="l"/>
              </a:tabLst>
            </a:pPr>
            <a:r>
              <a:rPr lang="en-US" sz="3800" kern="100" dirty="0">
                <a:effectLst/>
                <a:latin typeface="+mn-lt"/>
                <a:ea typeface="Calibri" panose="020F0502020204030204" pitchFamily="34" charset="0"/>
                <a:cs typeface="Times New Roman" panose="02020603050405020304" pitchFamily="18" charset="0"/>
              </a:rPr>
              <a:t>A username or email address in combination with a password or security question and answer that permits access to an individual’s email account.</a:t>
            </a:r>
          </a:p>
          <a:p>
            <a:pPr marL="0" marR="0" indent="0">
              <a:lnSpc>
                <a:spcPct val="120000"/>
              </a:lnSpc>
              <a:spcBef>
                <a:spcPts val="0"/>
              </a:spcBef>
              <a:spcAft>
                <a:spcPts val="0"/>
              </a:spcAft>
              <a:buNone/>
            </a:pPr>
            <a:endParaRPr lang="en-US" sz="3800" kern="100" dirty="0">
              <a:effectLst/>
              <a:latin typeface="+mn-lt"/>
              <a:ea typeface="Calibri" panose="020F0502020204030204" pitchFamily="34" charset="0"/>
            </a:endParaRPr>
          </a:p>
          <a:p>
            <a:pPr marL="0" marR="0" indent="0">
              <a:lnSpc>
                <a:spcPct val="120000"/>
              </a:lnSpc>
              <a:spcBef>
                <a:spcPts val="0"/>
              </a:spcBef>
              <a:spcAft>
                <a:spcPts val="0"/>
              </a:spcAft>
              <a:buNone/>
            </a:pPr>
            <a:r>
              <a:rPr lang="en-US" sz="3800" kern="100" dirty="0">
                <a:latin typeface="+mn-lt"/>
                <a:ea typeface="Calibri" panose="020F0502020204030204" pitchFamily="34" charset="0"/>
              </a:rPr>
              <a:t>Please note that t</a:t>
            </a:r>
            <a:r>
              <a:rPr lang="en-US" sz="3800" kern="100" dirty="0">
                <a:effectLst/>
                <a:latin typeface="+mn-lt"/>
                <a:ea typeface="Calibri" panose="020F0502020204030204" pitchFamily="34" charset="0"/>
              </a:rPr>
              <a:t>his definition could be different for other states.</a:t>
            </a:r>
          </a:p>
          <a:p>
            <a:pPr marL="0" indent="0">
              <a:buNone/>
            </a:pPr>
            <a:endParaRPr lang="en-US" sz="6200" dirty="0"/>
          </a:p>
          <a:p>
            <a:pPr marL="0" indent="0">
              <a:buNone/>
            </a:pPr>
            <a:r>
              <a:rPr lang="en-US" sz="5400" dirty="0"/>
              <a:t> </a:t>
            </a:r>
          </a:p>
        </p:txBody>
      </p:sp>
      <p:sp>
        <p:nvSpPr>
          <p:cNvPr id="6" name="Title 5"/>
          <p:cNvSpPr>
            <a:spLocks noGrp="1"/>
          </p:cNvSpPr>
          <p:nvPr>
            <p:ph type="title"/>
          </p:nvPr>
        </p:nvSpPr>
        <p:spPr>
          <a:xfrm>
            <a:off x="398586" y="986970"/>
            <a:ext cx="8346829" cy="841829"/>
          </a:xfrm>
          <a:solidFill>
            <a:srgbClr val="FFC000"/>
          </a:solidFill>
        </p:spPr>
        <p:txBody>
          <a:bodyPr>
            <a:noAutofit/>
          </a:bodyPr>
          <a:lstStyle/>
          <a:p>
            <a:pPr>
              <a:spcBef>
                <a:spcPct val="20000"/>
              </a:spcBef>
            </a:pPr>
            <a:br>
              <a:rPr lang="en-US" sz="2800" b="1" i="1" kern="100" dirty="0">
                <a:effectLst/>
                <a:latin typeface="+mj-lt"/>
                <a:ea typeface="Calibri" panose="020F0502020204030204" pitchFamily="34" charset="0"/>
              </a:rPr>
            </a:br>
            <a:r>
              <a:rPr lang="en-US" sz="2800" b="1" i="1" kern="100" dirty="0">
                <a:effectLst/>
                <a:latin typeface="+mj-lt"/>
                <a:ea typeface="Calibri" panose="020F0502020204030204" pitchFamily="34" charset="0"/>
              </a:rPr>
              <a:t>Sensitive Data Definition</a:t>
            </a:r>
            <a:br>
              <a:rPr lang="en-US" sz="2800" b="1" i="1" kern="100" dirty="0">
                <a:effectLst/>
                <a:latin typeface="+mj-lt"/>
                <a:ea typeface="Calibri" panose="020F0502020204030204" pitchFamily="34" charset="0"/>
              </a:rPr>
            </a:br>
            <a:r>
              <a:rPr lang="en-US" sz="2800" b="1" i="1" kern="100" dirty="0">
                <a:effectLst/>
                <a:latin typeface="+mj-lt"/>
                <a:ea typeface="Calibri" panose="020F0502020204030204" pitchFamily="34" charset="0"/>
              </a:rPr>
              <a:t>Personally Identifiable Information (PII)</a:t>
            </a:r>
            <a:br>
              <a:rPr lang="en-US" sz="1800" kern="100" dirty="0">
                <a:effectLst/>
                <a:latin typeface="Times New Roman" panose="02020603050405020304" pitchFamily="18" charset="0"/>
                <a:ea typeface="Calibri" panose="020F0502020204030204" pitchFamily="34" charset="0"/>
              </a:rPr>
            </a:br>
            <a:endParaRPr lang="en-US" sz="2800" dirty="0"/>
          </a:p>
        </p:txBody>
      </p:sp>
    </p:spTree>
    <p:extLst>
      <p:ext uri="{BB962C8B-B14F-4D97-AF65-F5344CB8AC3E}">
        <p14:creationId xmlns:p14="http://schemas.microsoft.com/office/powerpoint/2010/main" val="2367869157"/>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42A93EE-3B3E-36E4-8AC3-F7BB464D72C8}"/>
              </a:ext>
            </a:extLst>
          </p:cNvPr>
          <p:cNvSpPr txBox="1">
            <a:spLocks/>
          </p:cNvSpPr>
          <p:nvPr/>
        </p:nvSpPr>
        <p:spPr>
          <a:xfrm>
            <a:off x="868447" y="932517"/>
            <a:ext cx="7772400" cy="675732"/>
          </a:xfrm>
          <a:prstGeom prst="rect">
            <a:avLst/>
          </a:prstGeom>
          <a:noFill/>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ctr"/>
            <a:r>
              <a:rPr lang="en-US" sz="3200" b="1" i="1" dirty="0"/>
              <a:t>Risk Management is Critically Important</a:t>
            </a:r>
          </a:p>
        </p:txBody>
      </p:sp>
      <p:sp>
        <p:nvSpPr>
          <p:cNvPr id="2" name="TextBox 1">
            <a:extLst>
              <a:ext uri="{FF2B5EF4-FFF2-40B4-BE49-F238E27FC236}">
                <a16:creationId xmlns:a16="http://schemas.microsoft.com/office/drawing/2014/main" id="{6DDBA97A-257E-FC9B-25B7-CC0D30AE2E03}"/>
              </a:ext>
            </a:extLst>
          </p:cNvPr>
          <p:cNvSpPr txBox="1"/>
          <p:nvPr/>
        </p:nvSpPr>
        <p:spPr>
          <a:xfrm>
            <a:off x="603245" y="1848797"/>
            <a:ext cx="8856987" cy="1346522"/>
          </a:xfrm>
          <a:prstGeom prst="rect">
            <a:avLst/>
          </a:prstGeom>
          <a:noFill/>
        </p:spPr>
        <p:txBody>
          <a:bodyPr wrap="square" lIns="68580" tIns="34290" rIns="68580" bIns="34290" rtlCol="0" anchor="t">
            <a:spAutoFit/>
          </a:bodyPr>
          <a:lstStyle/>
          <a:p>
            <a:r>
              <a:rPr lang="en-US" sz="2800" i="1" dirty="0">
                <a:solidFill>
                  <a:srgbClr val="FF0000"/>
                </a:solidFill>
              </a:rPr>
              <a:t>Information Technology Security Risk Management of </a:t>
            </a:r>
            <a:r>
              <a:rPr lang="en-US" sz="2800" i="1" dirty="0">
                <a:solidFill>
                  <a:srgbClr val="0070C0"/>
                </a:solidFill>
              </a:rPr>
              <a:t>Sensitive Data Used for Research</a:t>
            </a:r>
          </a:p>
          <a:p>
            <a:endParaRPr lang="en-US" sz="1350" i="1" dirty="0">
              <a:solidFill>
                <a:srgbClr val="0070C0"/>
              </a:solidFill>
            </a:endParaRPr>
          </a:p>
          <a:p>
            <a:endParaRPr lang="en-US" sz="1350" dirty="0">
              <a:solidFill>
                <a:srgbClr val="0070C0"/>
              </a:solidFill>
            </a:endParaRPr>
          </a:p>
        </p:txBody>
      </p:sp>
      <p:sp>
        <p:nvSpPr>
          <p:cNvPr id="3" name="Content Placeholder 2">
            <a:extLst>
              <a:ext uri="{FF2B5EF4-FFF2-40B4-BE49-F238E27FC236}">
                <a16:creationId xmlns:a16="http://schemas.microsoft.com/office/drawing/2014/main" id="{5A1974E8-7116-81D8-DF43-F1C661042F48}"/>
              </a:ext>
            </a:extLst>
          </p:cNvPr>
          <p:cNvSpPr txBox="1">
            <a:spLocks/>
          </p:cNvSpPr>
          <p:nvPr/>
        </p:nvSpPr>
        <p:spPr>
          <a:xfrm>
            <a:off x="376160" y="2763080"/>
            <a:ext cx="8483252" cy="3672356"/>
          </a:xfrm>
          <a:prstGeom prst="rect">
            <a:avLst/>
          </a:prstGeom>
        </p:spPr>
        <p:txBody>
          <a:bodyPr vert="horz" lIns="68580" tIns="34290" rIns="68580" bIns="3429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600075" lvl="1" indent="-342900" algn="l">
              <a:buFont typeface="Wingdings" panose="05000000000000000000" pitchFamily="2" charset="2"/>
              <a:buChar char="Ø"/>
            </a:pPr>
            <a:endParaRPr lang="en-US" sz="2400" dirty="0">
              <a:solidFill>
                <a:schemeClr val="tx1"/>
              </a:solidFill>
            </a:endParaRPr>
          </a:p>
          <a:p>
            <a:pPr marL="300038" indent="-342900" algn="l">
              <a:buFont typeface="Wingdings" panose="05000000000000000000" pitchFamily="2" charset="2"/>
              <a:buChar char="Ø"/>
            </a:pPr>
            <a:r>
              <a:rPr lang="en-US" sz="2800" dirty="0">
                <a:solidFill>
                  <a:schemeClr val="tx1"/>
                </a:solidFill>
                <a:highlight>
                  <a:srgbClr val="FFFF00"/>
                </a:highlight>
              </a:rPr>
              <a:t>Securing access </a:t>
            </a:r>
            <a:r>
              <a:rPr lang="en-US" sz="2800" dirty="0">
                <a:solidFill>
                  <a:schemeClr val="tx1"/>
                </a:solidFill>
              </a:rPr>
              <a:t>to systems and data used for research </a:t>
            </a:r>
          </a:p>
          <a:p>
            <a:pPr marL="1028700" lvl="2" indent="-342900" algn="l">
              <a:buFont typeface="Wingdings" panose="05000000000000000000" pitchFamily="2" charset="2"/>
              <a:buChar char="ü"/>
            </a:pPr>
            <a:r>
              <a:rPr lang="en-US" sz="2800" i="1" dirty="0">
                <a:solidFill>
                  <a:schemeClr val="tx1"/>
                </a:solidFill>
              </a:rPr>
              <a:t> Achieving compliance with Federal and State Security and Privacy Rules and Requirements</a:t>
            </a:r>
          </a:p>
          <a:p>
            <a:pPr lvl="2" algn="l"/>
            <a:endParaRPr lang="en-US" dirty="0">
              <a:solidFill>
                <a:schemeClr val="tx1"/>
              </a:solidFill>
            </a:endParaRPr>
          </a:p>
          <a:p>
            <a:pPr algn="l">
              <a:buFont typeface="Wingdings" panose="05000000000000000000" pitchFamily="2" charset="2"/>
              <a:buChar char="Ø"/>
            </a:pPr>
            <a:r>
              <a:rPr lang="en-US" sz="2400" dirty="0">
                <a:solidFill>
                  <a:schemeClr val="tx1"/>
                </a:solidFill>
              </a:rPr>
              <a:t> </a:t>
            </a:r>
            <a:r>
              <a:rPr lang="en-US" sz="2800" dirty="0">
                <a:solidFill>
                  <a:schemeClr val="tx1"/>
                </a:solidFill>
                <a:highlight>
                  <a:srgbClr val="FFFF00"/>
                </a:highlight>
              </a:rPr>
              <a:t>Protecting from misuse</a:t>
            </a:r>
          </a:p>
          <a:p>
            <a:pPr marL="1028700" lvl="2" indent="-342900" algn="l">
              <a:buFont typeface="Wingdings" panose="05000000000000000000" pitchFamily="2" charset="2"/>
              <a:buChar char="ü"/>
            </a:pPr>
            <a:r>
              <a:rPr lang="en-US" sz="2800" dirty="0">
                <a:solidFill>
                  <a:schemeClr val="tx1"/>
                </a:solidFill>
              </a:rPr>
              <a:t> </a:t>
            </a:r>
            <a:r>
              <a:rPr lang="en-US" sz="2800" i="1" dirty="0">
                <a:solidFill>
                  <a:schemeClr val="tx1"/>
                </a:solidFill>
              </a:rPr>
              <a:t>Personally Identifiable Information (PII), including     </a:t>
            </a:r>
          </a:p>
          <a:p>
            <a:pPr marL="685800" lvl="2" algn="l"/>
            <a:r>
              <a:rPr lang="en-US" sz="2800" i="1" dirty="0">
                <a:solidFill>
                  <a:schemeClr val="tx1"/>
                </a:solidFill>
              </a:rPr>
              <a:t>     Protected Health Information (PHI)</a:t>
            </a:r>
          </a:p>
          <a:p>
            <a:pPr lvl="2" algn="l"/>
            <a:endParaRPr lang="en-US" sz="1800" dirty="0">
              <a:solidFill>
                <a:schemeClr val="tx1"/>
              </a:solidFill>
            </a:endParaRPr>
          </a:p>
        </p:txBody>
      </p:sp>
    </p:spTree>
    <p:extLst>
      <p:ext uri="{BB962C8B-B14F-4D97-AF65-F5344CB8AC3E}">
        <p14:creationId xmlns:p14="http://schemas.microsoft.com/office/powerpoint/2010/main" val="3886070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a:extLst>
              <a:ext uri="{FF2B5EF4-FFF2-40B4-BE49-F238E27FC236}">
                <a16:creationId xmlns:a16="http://schemas.microsoft.com/office/drawing/2014/main" id="{41519EE6-8D37-4957-9D97-1D4D63CF4FB8}"/>
              </a:ext>
            </a:extLst>
          </p:cNvPr>
          <p:cNvSpPr/>
          <p:nvPr/>
        </p:nvSpPr>
        <p:spPr>
          <a:xfrm>
            <a:off x="333613" y="1414692"/>
            <a:ext cx="8790281" cy="5163317"/>
          </a:xfrm>
          <a:prstGeom prst="rect">
            <a:avLst/>
          </a:prstGeom>
          <a:solidFill>
            <a:srgbClr val="007698"/>
          </a:solidFill>
        </p:spPr>
        <p:txBody>
          <a:bodyPr/>
          <a:lstStyle/>
          <a:p>
            <a:endParaRPr lang="en-US" sz="1350" dirty="0"/>
          </a:p>
        </p:txBody>
      </p:sp>
      <p:sp>
        <p:nvSpPr>
          <p:cNvPr id="10" name="TextBox 10"/>
          <p:cNvSpPr txBox="1"/>
          <p:nvPr/>
        </p:nvSpPr>
        <p:spPr>
          <a:xfrm>
            <a:off x="754997" y="1635763"/>
            <a:ext cx="7639856" cy="1282402"/>
          </a:xfrm>
          <a:prstGeom prst="rect">
            <a:avLst/>
          </a:prstGeom>
        </p:spPr>
        <p:txBody>
          <a:bodyPr wrap="square" lIns="0" tIns="0" rIns="0" bIns="0" rtlCol="0" anchor="t">
            <a:spAutoFit/>
          </a:bodyPr>
          <a:lstStyle/>
          <a:p>
            <a:pPr marL="285750" indent="-285750">
              <a:lnSpc>
                <a:spcPts val="1960"/>
              </a:lnSpc>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In 2022, UMMS and UMB created a Data Use Agreement.</a:t>
            </a:r>
          </a:p>
          <a:p>
            <a:pPr marL="285750" indent="-285750">
              <a:lnSpc>
                <a:spcPts val="1960"/>
              </a:lnSpc>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It streamlines the provision of clinical data to researchers.</a:t>
            </a:r>
          </a:p>
          <a:p>
            <a:pPr marL="285750" indent="-285750">
              <a:lnSpc>
                <a:spcPts val="1960"/>
              </a:lnSpc>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It specifies the use of a secure research environment.</a:t>
            </a:r>
          </a:p>
          <a:p>
            <a:pPr marL="285750" indent="-285750">
              <a:lnSpc>
                <a:spcPts val="1960"/>
              </a:lnSpc>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It requires oversight and UMMS/UMB expertise in the management of clinical data used by UMB researchers.</a:t>
            </a:r>
          </a:p>
        </p:txBody>
      </p:sp>
      <p:sp>
        <p:nvSpPr>
          <p:cNvPr id="13" name="TextBox 13"/>
          <p:cNvSpPr txBox="1"/>
          <p:nvPr/>
        </p:nvSpPr>
        <p:spPr>
          <a:xfrm>
            <a:off x="333613" y="919991"/>
            <a:ext cx="8615379" cy="430887"/>
          </a:xfrm>
          <a:prstGeom prst="rect">
            <a:avLst/>
          </a:prstGeom>
        </p:spPr>
        <p:txBody>
          <a:bodyPr wrap="square" lIns="0" tIns="0" rIns="0" bIns="0" rtlCol="0" anchor="t">
            <a:spAutoFit/>
          </a:bodyPr>
          <a:lstStyle/>
          <a:p>
            <a:pPr algn="ctr"/>
            <a:r>
              <a:rPr lang="en-US" sz="2800" b="1" i="1" dirty="0">
                <a:latin typeface="+mj-lt"/>
                <a:cs typeface="Arial" panose="020B0604020202020204" pitchFamily="34" charset="0"/>
              </a:rPr>
              <a:t>UMB Research and UMMS Data Use Agreement </a:t>
            </a:r>
          </a:p>
        </p:txBody>
      </p:sp>
      <p:sp>
        <p:nvSpPr>
          <p:cNvPr id="4" name="Slide Number Placeholder 3"/>
          <p:cNvSpPr>
            <a:spLocks noGrp="1"/>
          </p:cNvSpPr>
          <p:nvPr>
            <p:ph type="sldNum" sz="quarter" idx="12"/>
          </p:nvPr>
        </p:nvSpPr>
        <p:spPr>
          <a:xfrm>
            <a:off x="7479324" y="6356351"/>
            <a:ext cx="1591201" cy="365125"/>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7B51D9-4FAE-4813-AB1E-9797006DABF4}" type="slidenum">
              <a:rPr lang="en-US" smtClean="0"/>
              <a:pPr/>
              <a:t>7</a:t>
            </a:fld>
            <a:endParaRPr lang="en-US" dirty="0">
              <a:solidFill>
                <a:schemeClr val="bg1"/>
              </a:solidFill>
            </a:endParaRPr>
          </a:p>
        </p:txBody>
      </p:sp>
      <p:sp>
        <p:nvSpPr>
          <p:cNvPr id="22" name="TextBox 70">
            <a:extLst>
              <a:ext uri="{FF2B5EF4-FFF2-40B4-BE49-F238E27FC236}">
                <a16:creationId xmlns:a16="http://schemas.microsoft.com/office/drawing/2014/main" id="{41C9AAE9-A2A5-4ED7-B1F8-96D804283E73}"/>
              </a:ext>
            </a:extLst>
          </p:cNvPr>
          <p:cNvSpPr txBox="1"/>
          <p:nvPr/>
        </p:nvSpPr>
        <p:spPr>
          <a:xfrm>
            <a:off x="1928994" y="3221251"/>
            <a:ext cx="827468" cy="415498"/>
          </a:xfrm>
          <a:prstGeom prst="rect">
            <a:avLst/>
          </a:prstGeom>
          <a:noFill/>
        </p:spPr>
        <p:txBody>
          <a:bodyPr wrap="square" rtlCol="0">
            <a:spAutoFit/>
          </a:bodyPr>
          <a:lstStyle>
            <a:defPPr>
              <a:defRPr lang="en-US"/>
            </a:defPPr>
            <a:lvl1pPr algn="l" rtl="0" eaLnBrk="0" fontAlgn="base" hangingPunct="0">
              <a:spcBef>
                <a:spcPts val="500"/>
              </a:spcBef>
              <a:spcAft>
                <a:spcPts val="500"/>
              </a:spcAft>
              <a:defRPr sz="1400" b="1" kern="1200">
                <a:solidFill>
                  <a:schemeClr val="tx1"/>
                </a:solidFill>
                <a:latin typeface="Calibri" pitchFamily="34" charset="0"/>
                <a:ea typeface="ヒラギノ角ゴ Pro W3" charset="-128"/>
                <a:cs typeface="+mn-cs"/>
              </a:defRPr>
            </a:lvl1pPr>
            <a:lvl2pPr marL="457200" algn="l" rtl="0" eaLnBrk="0" fontAlgn="base" hangingPunct="0">
              <a:spcBef>
                <a:spcPts val="500"/>
              </a:spcBef>
              <a:spcAft>
                <a:spcPts val="500"/>
              </a:spcAft>
              <a:defRPr sz="1400" b="1" kern="1200">
                <a:solidFill>
                  <a:schemeClr val="tx1"/>
                </a:solidFill>
                <a:latin typeface="Calibri" pitchFamily="34" charset="0"/>
                <a:ea typeface="ヒラギノ角ゴ Pro W3" charset="-128"/>
                <a:cs typeface="+mn-cs"/>
              </a:defRPr>
            </a:lvl2pPr>
            <a:lvl3pPr marL="914400" algn="l" rtl="0" eaLnBrk="0" fontAlgn="base" hangingPunct="0">
              <a:spcBef>
                <a:spcPts val="500"/>
              </a:spcBef>
              <a:spcAft>
                <a:spcPts val="500"/>
              </a:spcAft>
              <a:defRPr sz="1400" b="1" kern="1200">
                <a:solidFill>
                  <a:schemeClr val="tx1"/>
                </a:solidFill>
                <a:latin typeface="Calibri" pitchFamily="34" charset="0"/>
                <a:ea typeface="ヒラギノ角ゴ Pro W3" charset="-128"/>
                <a:cs typeface="+mn-cs"/>
              </a:defRPr>
            </a:lvl3pPr>
            <a:lvl4pPr marL="1371600" algn="l" rtl="0" eaLnBrk="0" fontAlgn="base" hangingPunct="0">
              <a:spcBef>
                <a:spcPts val="500"/>
              </a:spcBef>
              <a:spcAft>
                <a:spcPts val="500"/>
              </a:spcAft>
              <a:defRPr sz="1400" b="1" kern="1200">
                <a:solidFill>
                  <a:schemeClr val="tx1"/>
                </a:solidFill>
                <a:latin typeface="Calibri" pitchFamily="34" charset="0"/>
                <a:ea typeface="ヒラギノ角ゴ Pro W3" charset="-128"/>
                <a:cs typeface="+mn-cs"/>
              </a:defRPr>
            </a:lvl4pPr>
            <a:lvl5pPr marL="1828800" algn="l" rtl="0" eaLnBrk="0" fontAlgn="base" hangingPunct="0">
              <a:spcBef>
                <a:spcPts val="500"/>
              </a:spcBef>
              <a:spcAft>
                <a:spcPts val="500"/>
              </a:spcAft>
              <a:defRPr sz="1400" b="1" kern="1200">
                <a:solidFill>
                  <a:schemeClr val="tx1"/>
                </a:solidFill>
                <a:latin typeface="Calibri" pitchFamily="34" charset="0"/>
                <a:ea typeface="ヒラギノ角ゴ Pro W3" charset="-128"/>
                <a:cs typeface="+mn-cs"/>
              </a:defRPr>
            </a:lvl5pPr>
            <a:lvl6pPr marL="2286000" algn="l" defTabSz="914400" rtl="0" eaLnBrk="1" latinLnBrk="0" hangingPunct="1">
              <a:defRPr sz="1400" b="1" kern="1200">
                <a:solidFill>
                  <a:schemeClr val="tx1"/>
                </a:solidFill>
                <a:latin typeface="Calibri" pitchFamily="34" charset="0"/>
                <a:ea typeface="ヒラギノ角ゴ Pro W3" charset="-128"/>
                <a:cs typeface="+mn-cs"/>
              </a:defRPr>
            </a:lvl6pPr>
            <a:lvl7pPr marL="2743200" algn="l" defTabSz="914400" rtl="0" eaLnBrk="1" latinLnBrk="0" hangingPunct="1">
              <a:defRPr sz="1400" b="1" kern="1200">
                <a:solidFill>
                  <a:schemeClr val="tx1"/>
                </a:solidFill>
                <a:latin typeface="Calibri" pitchFamily="34" charset="0"/>
                <a:ea typeface="ヒラギノ角ゴ Pro W3" charset="-128"/>
                <a:cs typeface="+mn-cs"/>
              </a:defRPr>
            </a:lvl7pPr>
            <a:lvl8pPr marL="3200400" algn="l" defTabSz="914400" rtl="0" eaLnBrk="1" latinLnBrk="0" hangingPunct="1">
              <a:defRPr sz="1400" b="1" kern="1200">
                <a:solidFill>
                  <a:schemeClr val="tx1"/>
                </a:solidFill>
                <a:latin typeface="Calibri" pitchFamily="34" charset="0"/>
                <a:ea typeface="ヒラギノ角ゴ Pro W3" charset="-128"/>
                <a:cs typeface="+mn-cs"/>
              </a:defRPr>
            </a:lvl8pPr>
            <a:lvl9pPr marL="3657600" algn="l" defTabSz="914400" rtl="0" eaLnBrk="1" latinLnBrk="0" hangingPunct="1">
              <a:defRPr sz="1400" b="1" kern="1200">
                <a:solidFill>
                  <a:schemeClr val="tx1"/>
                </a:solidFill>
                <a:latin typeface="Calibri" pitchFamily="34" charset="0"/>
                <a:ea typeface="ヒラギノ角ゴ Pro W3" charset="-128"/>
                <a:cs typeface="+mn-cs"/>
              </a:defRPr>
            </a:lvl9pPr>
          </a:lstStyle>
          <a:p>
            <a:r>
              <a:rPr lang="en-US" sz="2100" dirty="0">
                <a:solidFill>
                  <a:schemeClr val="bg1"/>
                </a:solidFill>
              </a:rPr>
              <a:t>UMB</a:t>
            </a:r>
          </a:p>
        </p:txBody>
      </p:sp>
      <p:pic>
        <p:nvPicPr>
          <p:cNvPr id="23" name="Picture 22">
            <a:extLst>
              <a:ext uri="{FF2B5EF4-FFF2-40B4-BE49-F238E27FC236}">
                <a16:creationId xmlns:a16="http://schemas.microsoft.com/office/drawing/2014/main" id="{99F45431-15DE-4199-A4FE-FF55BC61038B}"/>
              </a:ext>
            </a:extLst>
          </p:cNvPr>
          <p:cNvPicPr>
            <a:picLocks noChangeAspect="1"/>
          </p:cNvPicPr>
          <p:nvPr/>
        </p:nvPicPr>
        <p:blipFill>
          <a:blip r:embed="rId3"/>
          <a:stretch>
            <a:fillRect/>
          </a:stretch>
        </p:blipFill>
        <p:spPr>
          <a:xfrm>
            <a:off x="523982" y="3629273"/>
            <a:ext cx="3314219" cy="2611520"/>
          </a:xfrm>
          <a:prstGeom prst="rect">
            <a:avLst/>
          </a:prstGeom>
        </p:spPr>
      </p:pic>
      <p:sp>
        <p:nvSpPr>
          <p:cNvPr id="3" name="Rectangle 2">
            <a:extLst>
              <a:ext uri="{FF2B5EF4-FFF2-40B4-BE49-F238E27FC236}">
                <a16:creationId xmlns:a16="http://schemas.microsoft.com/office/drawing/2014/main" id="{6DD497F7-954C-4B42-B3D7-F78EE0036EED}"/>
              </a:ext>
            </a:extLst>
          </p:cNvPr>
          <p:cNvSpPr/>
          <p:nvPr/>
        </p:nvSpPr>
        <p:spPr>
          <a:xfrm>
            <a:off x="5656663" y="3652754"/>
            <a:ext cx="3292330" cy="2599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050" name="Picture 2" descr="University of Maryland Medical System Careers - Home | Facebook">
            <a:extLst>
              <a:ext uri="{FF2B5EF4-FFF2-40B4-BE49-F238E27FC236}">
                <a16:creationId xmlns:a16="http://schemas.microsoft.com/office/drawing/2014/main" id="{B084ADF5-3FCE-4672-BDDF-9462E01D49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80" t="22043" r="4869" b="23153"/>
          <a:stretch/>
        </p:blipFill>
        <p:spPr bwMode="auto">
          <a:xfrm>
            <a:off x="6124103" y="3912324"/>
            <a:ext cx="2270750" cy="11160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5A69DBC-8076-47E1-84C6-94829E84ADFC}"/>
              </a:ext>
            </a:extLst>
          </p:cNvPr>
          <p:cNvSpPr txBox="1"/>
          <p:nvPr/>
        </p:nvSpPr>
        <p:spPr>
          <a:xfrm>
            <a:off x="6124102" y="5303348"/>
            <a:ext cx="2239766" cy="646331"/>
          </a:xfrm>
          <a:prstGeom prst="rect">
            <a:avLst/>
          </a:prstGeom>
          <a:solidFill>
            <a:schemeClr val="accent5">
              <a:lumMod val="20000"/>
              <a:lumOff val="80000"/>
            </a:schemeClr>
          </a:solidFill>
        </p:spPr>
        <p:txBody>
          <a:bodyPr wrap="square" rtlCol="0">
            <a:spAutoFit/>
          </a:bodyPr>
          <a:lstStyle/>
          <a:p>
            <a:pPr algn="ctr"/>
            <a:r>
              <a:rPr lang="en-US" b="1" dirty="0">
                <a:latin typeface="Roboto (Body)"/>
              </a:rPr>
              <a:t>Clinical Data for UMB Researchers </a:t>
            </a:r>
          </a:p>
        </p:txBody>
      </p:sp>
      <p:sp>
        <p:nvSpPr>
          <p:cNvPr id="25" name="Oval 24">
            <a:extLst>
              <a:ext uri="{FF2B5EF4-FFF2-40B4-BE49-F238E27FC236}">
                <a16:creationId xmlns:a16="http://schemas.microsoft.com/office/drawing/2014/main" id="{1021CC0F-4EA3-4116-8117-1F893C31C2C1}"/>
              </a:ext>
            </a:extLst>
          </p:cNvPr>
          <p:cNvSpPr/>
          <p:nvPr/>
        </p:nvSpPr>
        <p:spPr>
          <a:xfrm>
            <a:off x="3838201" y="4049330"/>
            <a:ext cx="1781110" cy="14575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ts val="375"/>
              </a:spcBef>
              <a:spcAft>
                <a:spcPts val="375"/>
              </a:spcAft>
            </a:pPr>
            <a:r>
              <a:rPr lang="en-US" sz="1600" b="1" dirty="0">
                <a:solidFill>
                  <a:schemeClr val="tx1"/>
                </a:solidFill>
              </a:rPr>
              <a:t>UMB-UMMS Clinical Research Informatics</a:t>
            </a:r>
          </a:p>
        </p:txBody>
      </p:sp>
      <p:sp>
        <p:nvSpPr>
          <p:cNvPr id="28" name="TextBox 70">
            <a:extLst>
              <a:ext uri="{FF2B5EF4-FFF2-40B4-BE49-F238E27FC236}">
                <a16:creationId xmlns:a16="http://schemas.microsoft.com/office/drawing/2014/main" id="{F7C0FD8E-1CAF-4C87-95A6-1FA4390E7EE2}"/>
              </a:ext>
            </a:extLst>
          </p:cNvPr>
          <p:cNvSpPr txBox="1"/>
          <p:nvPr/>
        </p:nvSpPr>
        <p:spPr>
          <a:xfrm>
            <a:off x="6747270" y="3213775"/>
            <a:ext cx="993430" cy="415498"/>
          </a:xfrm>
          <a:prstGeom prst="rect">
            <a:avLst/>
          </a:prstGeom>
          <a:noFill/>
        </p:spPr>
        <p:txBody>
          <a:bodyPr wrap="square" rtlCol="0">
            <a:spAutoFit/>
          </a:bodyPr>
          <a:lstStyle>
            <a:defPPr>
              <a:defRPr lang="en-US"/>
            </a:defPPr>
            <a:lvl1pPr algn="l" rtl="0" eaLnBrk="0" fontAlgn="base" hangingPunct="0">
              <a:spcBef>
                <a:spcPts val="500"/>
              </a:spcBef>
              <a:spcAft>
                <a:spcPts val="500"/>
              </a:spcAft>
              <a:defRPr sz="1400" b="1" kern="1200">
                <a:solidFill>
                  <a:schemeClr val="tx1"/>
                </a:solidFill>
                <a:latin typeface="Calibri" pitchFamily="34" charset="0"/>
                <a:ea typeface="ヒラギノ角ゴ Pro W3" charset="-128"/>
                <a:cs typeface="+mn-cs"/>
              </a:defRPr>
            </a:lvl1pPr>
            <a:lvl2pPr marL="457200" algn="l" rtl="0" eaLnBrk="0" fontAlgn="base" hangingPunct="0">
              <a:spcBef>
                <a:spcPts val="500"/>
              </a:spcBef>
              <a:spcAft>
                <a:spcPts val="500"/>
              </a:spcAft>
              <a:defRPr sz="1400" b="1" kern="1200">
                <a:solidFill>
                  <a:schemeClr val="tx1"/>
                </a:solidFill>
                <a:latin typeface="Calibri" pitchFamily="34" charset="0"/>
                <a:ea typeface="ヒラギノ角ゴ Pro W3" charset="-128"/>
                <a:cs typeface="+mn-cs"/>
              </a:defRPr>
            </a:lvl2pPr>
            <a:lvl3pPr marL="914400" algn="l" rtl="0" eaLnBrk="0" fontAlgn="base" hangingPunct="0">
              <a:spcBef>
                <a:spcPts val="500"/>
              </a:spcBef>
              <a:spcAft>
                <a:spcPts val="500"/>
              </a:spcAft>
              <a:defRPr sz="1400" b="1" kern="1200">
                <a:solidFill>
                  <a:schemeClr val="tx1"/>
                </a:solidFill>
                <a:latin typeface="Calibri" pitchFamily="34" charset="0"/>
                <a:ea typeface="ヒラギノ角ゴ Pro W3" charset="-128"/>
                <a:cs typeface="+mn-cs"/>
              </a:defRPr>
            </a:lvl3pPr>
            <a:lvl4pPr marL="1371600" algn="l" rtl="0" eaLnBrk="0" fontAlgn="base" hangingPunct="0">
              <a:spcBef>
                <a:spcPts val="500"/>
              </a:spcBef>
              <a:spcAft>
                <a:spcPts val="500"/>
              </a:spcAft>
              <a:defRPr sz="1400" b="1" kern="1200">
                <a:solidFill>
                  <a:schemeClr val="tx1"/>
                </a:solidFill>
                <a:latin typeface="Calibri" pitchFamily="34" charset="0"/>
                <a:ea typeface="ヒラギノ角ゴ Pro W3" charset="-128"/>
                <a:cs typeface="+mn-cs"/>
              </a:defRPr>
            </a:lvl4pPr>
            <a:lvl5pPr marL="1828800" algn="l" rtl="0" eaLnBrk="0" fontAlgn="base" hangingPunct="0">
              <a:spcBef>
                <a:spcPts val="500"/>
              </a:spcBef>
              <a:spcAft>
                <a:spcPts val="500"/>
              </a:spcAft>
              <a:defRPr sz="1400" b="1" kern="1200">
                <a:solidFill>
                  <a:schemeClr val="tx1"/>
                </a:solidFill>
                <a:latin typeface="Calibri" pitchFamily="34" charset="0"/>
                <a:ea typeface="ヒラギノ角ゴ Pro W3" charset="-128"/>
                <a:cs typeface="+mn-cs"/>
              </a:defRPr>
            </a:lvl5pPr>
            <a:lvl6pPr marL="2286000" algn="l" defTabSz="914400" rtl="0" eaLnBrk="1" latinLnBrk="0" hangingPunct="1">
              <a:defRPr sz="1400" b="1" kern="1200">
                <a:solidFill>
                  <a:schemeClr val="tx1"/>
                </a:solidFill>
                <a:latin typeface="Calibri" pitchFamily="34" charset="0"/>
                <a:ea typeface="ヒラギノ角ゴ Pro W3" charset="-128"/>
                <a:cs typeface="+mn-cs"/>
              </a:defRPr>
            </a:lvl6pPr>
            <a:lvl7pPr marL="2743200" algn="l" defTabSz="914400" rtl="0" eaLnBrk="1" latinLnBrk="0" hangingPunct="1">
              <a:defRPr sz="1400" b="1" kern="1200">
                <a:solidFill>
                  <a:schemeClr val="tx1"/>
                </a:solidFill>
                <a:latin typeface="Calibri" pitchFamily="34" charset="0"/>
                <a:ea typeface="ヒラギノ角ゴ Pro W3" charset="-128"/>
                <a:cs typeface="+mn-cs"/>
              </a:defRPr>
            </a:lvl7pPr>
            <a:lvl8pPr marL="3200400" algn="l" defTabSz="914400" rtl="0" eaLnBrk="1" latinLnBrk="0" hangingPunct="1">
              <a:defRPr sz="1400" b="1" kern="1200">
                <a:solidFill>
                  <a:schemeClr val="tx1"/>
                </a:solidFill>
                <a:latin typeface="Calibri" pitchFamily="34" charset="0"/>
                <a:ea typeface="ヒラギノ角ゴ Pro W3" charset="-128"/>
                <a:cs typeface="+mn-cs"/>
              </a:defRPr>
            </a:lvl8pPr>
            <a:lvl9pPr marL="3657600" algn="l" defTabSz="914400" rtl="0" eaLnBrk="1" latinLnBrk="0" hangingPunct="1">
              <a:defRPr sz="1400" b="1" kern="1200">
                <a:solidFill>
                  <a:schemeClr val="tx1"/>
                </a:solidFill>
                <a:latin typeface="Calibri" pitchFamily="34" charset="0"/>
                <a:ea typeface="ヒラギノ角ゴ Pro W3" charset="-128"/>
                <a:cs typeface="+mn-cs"/>
              </a:defRPr>
            </a:lvl9pPr>
          </a:lstStyle>
          <a:p>
            <a:r>
              <a:rPr lang="en-US" sz="2100" dirty="0">
                <a:solidFill>
                  <a:schemeClr val="bg1"/>
                </a:solidFill>
              </a:rPr>
              <a:t>UMMS</a:t>
            </a:r>
          </a:p>
        </p:txBody>
      </p:sp>
      <p:cxnSp>
        <p:nvCxnSpPr>
          <p:cNvPr id="27" name="Straight Arrow Connector 26">
            <a:extLst>
              <a:ext uri="{FF2B5EF4-FFF2-40B4-BE49-F238E27FC236}">
                <a16:creationId xmlns:a16="http://schemas.microsoft.com/office/drawing/2014/main" id="{07D56827-6C1C-45CC-B628-E5F25F66F6FD}"/>
              </a:ext>
            </a:extLst>
          </p:cNvPr>
          <p:cNvCxnSpPr>
            <a:cxnSpLocks/>
          </p:cNvCxnSpPr>
          <p:nvPr/>
        </p:nvCxnSpPr>
        <p:spPr>
          <a:xfrm>
            <a:off x="4053595" y="5848435"/>
            <a:ext cx="1384925" cy="0"/>
          </a:xfrm>
          <a:prstGeom prst="straightConnector1">
            <a:avLst/>
          </a:prstGeom>
          <a:ln w="8572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56292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57260E-4808-DAF1-4AE9-5BBAEC9240F7}"/>
              </a:ext>
            </a:extLst>
          </p:cNvPr>
          <p:cNvPicPr>
            <a:picLocks noChangeAspect="1"/>
          </p:cNvPicPr>
          <p:nvPr/>
        </p:nvPicPr>
        <p:blipFill>
          <a:blip r:embed="rId3">
            <a:alphaModFix amt="20000"/>
          </a:blip>
          <a:stretch>
            <a:fillRect/>
          </a:stretch>
        </p:blipFill>
        <p:spPr>
          <a:xfrm>
            <a:off x="376012" y="2534267"/>
            <a:ext cx="8740588" cy="5711159"/>
          </a:xfrm>
          <a:prstGeom prst="rect">
            <a:avLst/>
          </a:prstGeom>
        </p:spPr>
      </p:pic>
      <p:sp>
        <p:nvSpPr>
          <p:cNvPr id="17" name="Rectangle 16">
            <a:extLst>
              <a:ext uri="{FF2B5EF4-FFF2-40B4-BE49-F238E27FC236}">
                <a16:creationId xmlns:a16="http://schemas.microsoft.com/office/drawing/2014/main" id="{1F458005-3051-45ED-80F0-0776B3E9F025}"/>
              </a:ext>
            </a:extLst>
          </p:cNvPr>
          <p:cNvSpPr/>
          <p:nvPr/>
        </p:nvSpPr>
        <p:spPr>
          <a:xfrm>
            <a:off x="321216" y="952622"/>
            <a:ext cx="8370298" cy="664511"/>
          </a:xfrm>
          <a:prstGeom prst="rect">
            <a:avLst/>
          </a:prstGeom>
          <a:solidFill>
            <a:srgbClr val="F5C13B"/>
          </a:solidFill>
          <a:ln>
            <a:solidFill>
              <a:srgbClr val="F5C13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A8DA4A49-713C-4AEE-AAE8-69CF6CACA031}"/>
              </a:ext>
            </a:extLst>
          </p:cNvPr>
          <p:cNvSpPr txBox="1"/>
          <p:nvPr/>
        </p:nvSpPr>
        <p:spPr>
          <a:xfrm>
            <a:off x="1714960" y="987018"/>
            <a:ext cx="6007894" cy="523220"/>
          </a:xfrm>
          <a:prstGeom prst="rect">
            <a:avLst/>
          </a:prstGeom>
          <a:solidFill>
            <a:srgbClr val="F5C13B"/>
          </a:solidFill>
        </p:spPr>
        <p:txBody>
          <a:bodyPr wrap="square" rtlCol="0">
            <a:spAutoFit/>
          </a:bodyPr>
          <a:lstStyle/>
          <a:p>
            <a:pPr algn="ctr"/>
            <a:r>
              <a:rPr lang="en-US" sz="2400" b="1" i="1" dirty="0"/>
              <a:t> </a:t>
            </a:r>
            <a:r>
              <a:rPr lang="en-US" sz="2800" b="1" i="1" dirty="0"/>
              <a:t>Institute for Health Computing (IHC)</a:t>
            </a:r>
          </a:p>
        </p:txBody>
      </p:sp>
      <p:sp>
        <p:nvSpPr>
          <p:cNvPr id="27" name="TextBox 26">
            <a:extLst>
              <a:ext uri="{FF2B5EF4-FFF2-40B4-BE49-F238E27FC236}">
                <a16:creationId xmlns:a16="http://schemas.microsoft.com/office/drawing/2014/main" id="{7A26B2D4-ED07-4A79-8A8B-EE2358D70D57}"/>
              </a:ext>
            </a:extLst>
          </p:cNvPr>
          <p:cNvSpPr txBox="1"/>
          <p:nvPr/>
        </p:nvSpPr>
        <p:spPr>
          <a:xfrm>
            <a:off x="282894" y="5389847"/>
            <a:ext cx="2993173" cy="507831"/>
          </a:xfrm>
          <a:prstGeom prst="rect">
            <a:avLst/>
          </a:prstGeom>
          <a:noFill/>
        </p:spPr>
        <p:txBody>
          <a:bodyPr wrap="square" rtlCol="0">
            <a:spAutoFit/>
          </a:bodyPr>
          <a:lstStyle/>
          <a:p>
            <a:br>
              <a:rPr lang="en-US" sz="1350" dirty="0">
                <a:ea typeface="MS Mincho" panose="02020609040205080304" pitchFamily="49" charset="-128"/>
                <a:cs typeface="Times New Roman" panose="02020603050405020304" pitchFamily="18" charset="0"/>
              </a:rPr>
            </a:br>
            <a:endParaRPr lang="en-US" sz="1350" dirty="0"/>
          </a:p>
        </p:txBody>
      </p:sp>
      <p:pic>
        <p:nvPicPr>
          <p:cNvPr id="10" name="Picture 9">
            <a:extLst>
              <a:ext uri="{FF2B5EF4-FFF2-40B4-BE49-F238E27FC236}">
                <a16:creationId xmlns:a16="http://schemas.microsoft.com/office/drawing/2014/main" id="{95B8DE85-2B81-A3CA-DBB1-EFD603531529}"/>
              </a:ext>
            </a:extLst>
          </p:cNvPr>
          <p:cNvPicPr>
            <a:picLocks noChangeAspect="1"/>
          </p:cNvPicPr>
          <p:nvPr/>
        </p:nvPicPr>
        <p:blipFill>
          <a:blip r:embed="rId4"/>
          <a:stretch>
            <a:fillRect/>
          </a:stretch>
        </p:blipFill>
        <p:spPr>
          <a:xfrm>
            <a:off x="1931388" y="1651529"/>
            <a:ext cx="5629836" cy="4799983"/>
          </a:xfrm>
          <a:prstGeom prst="rect">
            <a:avLst/>
          </a:prstGeom>
        </p:spPr>
      </p:pic>
      <p:pic>
        <p:nvPicPr>
          <p:cNvPr id="12" name="Picture 4" descr="Microsoft Azure Management - Imagar Solutions Company">
            <a:extLst>
              <a:ext uri="{FF2B5EF4-FFF2-40B4-BE49-F238E27FC236}">
                <a16:creationId xmlns:a16="http://schemas.microsoft.com/office/drawing/2014/main" id="{B851BF24-2271-11A0-EF6A-90F0C7F99E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24" y="3361764"/>
            <a:ext cx="1940353" cy="16674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780D40B-6FF9-3FC1-0D5D-8920644111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5361" y="3523129"/>
            <a:ext cx="1548148" cy="1344706"/>
          </a:xfrm>
          <a:prstGeom prst="rect">
            <a:avLst/>
          </a:prstGeom>
        </p:spPr>
      </p:pic>
    </p:spTree>
    <p:extLst>
      <p:ext uri="{BB962C8B-B14F-4D97-AF65-F5344CB8AC3E}">
        <p14:creationId xmlns:p14="http://schemas.microsoft.com/office/powerpoint/2010/main" val="406390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F458005-3051-45ED-80F0-0776B3E9F025}"/>
              </a:ext>
            </a:extLst>
          </p:cNvPr>
          <p:cNvSpPr/>
          <p:nvPr/>
        </p:nvSpPr>
        <p:spPr>
          <a:xfrm>
            <a:off x="244981" y="1017929"/>
            <a:ext cx="8795385" cy="904352"/>
          </a:xfrm>
          <a:prstGeom prst="rect">
            <a:avLst/>
          </a:prstGeom>
          <a:solidFill>
            <a:srgbClr val="F5C13B"/>
          </a:solidFill>
          <a:ln>
            <a:solidFill>
              <a:srgbClr val="F5C13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E549E362-3F7C-4D57-A3B6-6ABA631F63E6}"/>
              </a:ext>
            </a:extLst>
          </p:cNvPr>
          <p:cNvSpPr txBox="1"/>
          <p:nvPr/>
        </p:nvSpPr>
        <p:spPr>
          <a:xfrm>
            <a:off x="330310" y="1355048"/>
            <a:ext cx="8743133" cy="530915"/>
          </a:xfrm>
          <a:prstGeom prst="rect">
            <a:avLst/>
          </a:prstGeom>
          <a:solidFill>
            <a:srgbClr val="F5C13B"/>
          </a:solidFill>
        </p:spPr>
        <p:txBody>
          <a:bodyPr wrap="square" rtlCol="0">
            <a:spAutoFit/>
          </a:bodyPr>
          <a:lstStyle/>
          <a:p>
            <a:pPr algn="ctr"/>
            <a:r>
              <a:rPr lang="en-US" sz="1500" b="1" i="1" dirty="0"/>
              <a:t>           Achieving Goals that Align with UMB Strategic Plan</a:t>
            </a:r>
          </a:p>
          <a:p>
            <a:pPr algn="ctr"/>
            <a:r>
              <a:rPr lang="en-US" sz="1350" b="1" i="1" dirty="0"/>
              <a:t>            Innovation and Discovery</a:t>
            </a:r>
            <a:endParaRPr lang="en-US" sz="1500" dirty="0"/>
          </a:p>
        </p:txBody>
      </p:sp>
      <p:sp>
        <p:nvSpPr>
          <p:cNvPr id="6" name="TextBox 5">
            <a:extLst>
              <a:ext uri="{FF2B5EF4-FFF2-40B4-BE49-F238E27FC236}">
                <a16:creationId xmlns:a16="http://schemas.microsoft.com/office/drawing/2014/main" id="{A8DA4A49-713C-4AEE-AAE8-69CF6CACA031}"/>
              </a:ext>
            </a:extLst>
          </p:cNvPr>
          <p:cNvSpPr txBox="1"/>
          <p:nvPr/>
        </p:nvSpPr>
        <p:spPr>
          <a:xfrm>
            <a:off x="1354014" y="989318"/>
            <a:ext cx="6632591" cy="461665"/>
          </a:xfrm>
          <a:prstGeom prst="rect">
            <a:avLst/>
          </a:prstGeom>
          <a:solidFill>
            <a:srgbClr val="F5C13B"/>
          </a:solidFill>
        </p:spPr>
        <p:txBody>
          <a:bodyPr wrap="square" rtlCol="0">
            <a:spAutoFit/>
          </a:bodyPr>
          <a:lstStyle/>
          <a:p>
            <a:pPr algn="ctr"/>
            <a:r>
              <a:rPr lang="en-US" sz="2400" b="1" i="1" dirty="0"/>
              <a:t>    Innovative Technology Solutions, Cloud-First </a:t>
            </a:r>
            <a:endParaRPr lang="en-US" sz="2400" dirty="0">
              <a:solidFill>
                <a:srgbClr val="FF0000"/>
              </a:solidFill>
            </a:endParaRPr>
          </a:p>
        </p:txBody>
      </p:sp>
      <p:pic>
        <p:nvPicPr>
          <p:cNvPr id="5" name="Picture 4" descr="A close-up of several street signs&#10;&#10;Description automatically generated with medium confidence">
            <a:extLst>
              <a:ext uri="{FF2B5EF4-FFF2-40B4-BE49-F238E27FC236}">
                <a16:creationId xmlns:a16="http://schemas.microsoft.com/office/drawing/2014/main" id="{B8D6D601-0771-46C4-9FD9-218FB06BE852}"/>
              </a:ext>
            </a:extLst>
          </p:cNvPr>
          <p:cNvPicPr>
            <a:picLocks noChangeAspect="1"/>
          </p:cNvPicPr>
          <p:nvPr/>
        </p:nvPicPr>
        <p:blipFill>
          <a:blip r:embed="rId3"/>
          <a:stretch>
            <a:fillRect/>
          </a:stretch>
        </p:blipFill>
        <p:spPr>
          <a:xfrm>
            <a:off x="8065375" y="1050001"/>
            <a:ext cx="896221" cy="840207"/>
          </a:xfrm>
          <a:prstGeom prst="rect">
            <a:avLst/>
          </a:prstGeom>
        </p:spPr>
      </p:pic>
      <p:sp>
        <p:nvSpPr>
          <p:cNvPr id="18" name="TextBox 17">
            <a:extLst>
              <a:ext uri="{FF2B5EF4-FFF2-40B4-BE49-F238E27FC236}">
                <a16:creationId xmlns:a16="http://schemas.microsoft.com/office/drawing/2014/main" id="{3BE6CF03-DE5A-4A3F-8D27-2A6804E792EA}"/>
              </a:ext>
            </a:extLst>
          </p:cNvPr>
          <p:cNvSpPr txBox="1"/>
          <p:nvPr/>
        </p:nvSpPr>
        <p:spPr>
          <a:xfrm>
            <a:off x="4670309" y="2321736"/>
            <a:ext cx="4325955" cy="3916457"/>
          </a:xfrm>
          <a:prstGeom prst="rect">
            <a:avLst/>
          </a:prstGeom>
          <a:noFill/>
        </p:spPr>
        <p:txBody>
          <a:bodyPr wrap="square" lIns="68580" tIns="34290" rIns="68580" bIns="34290" rtlCol="0" anchor="t">
            <a:spAutoFit/>
          </a:bodyPr>
          <a:lstStyle/>
          <a:p>
            <a:pPr defTabSz="524516" fontAlgn="base">
              <a:spcBef>
                <a:spcPct val="0"/>
              </a:spcBef>
            </a:pPr>
            <a:r>
              <a:rPr lang="en-US" sz="1900" b="1" u="sng" dirty="0"/>
              <a:t>Cloud Infrastructures Offer</a:t>
            </a:r>
            <a:r>
              <a:rPr lang="en-US" sz="1900" dirty="0"/>
              <a:t>:</a:t>
            </a:r>
          </a:p>
          <a:p>
            <a:pPr marL="214313" indent="-214313" defTabSz="524516" fontAlgn="base">
              <a:spcBef>
                <a:spcPct val="0"/>
              </a:spcBef>
              <a:buFont typeface="Wingdings" panose="05000000000000000000" pitchFamily="2" charset="2"/>
              <a:buChar char="Ø"/>
            </a:pPr>
            <a:r>
              <a:rPr lang="en-US" sz="1900" dirty="0"/>
              <a:t>Improved sustainability</a:t>
            </a:r>
          </a:p>
          <a:p>
            <a:pPr marL="214313" indent="-214313" defTabSz="524516" fontAlgn="base">
              <a:spcBef>
                <a:spcPct val="0"/>
              </a:spcBef>
              <a:buFont typeface="Wingdings" panose="05000000000000000000" pitchFamily="2" charset="2"/>
              <a:buChar char="Ø"/>
            </a:pPr>
            <a:r>
              <a:rPr lang="en-US" sz="1900" dirty="0"/>
              <a:t>Greater capacity and faster scalability</a:t>
            </a:r>
          </a:p>
          <a:p>
            <a:pPr marL="214313" indent="-214313" defTabSz="524516" fontAlgn="base">
              <a:spcBef>
                <a:spcPct val="0"/>
              </a:spcBef>
              <a:buFont typeface="Wingdings" panose="05000000000000000000" pitchFamily="2" charset="2"/>
              <a:buChar char="Ø"/>
            </a:pPr>
            <a:r>
              <a:rPr lang="en-US" sz="1900" dirty="0"/>
              <a:t>The ability to be agile and rapidly deploy state-of-the-art technology and implement new services</a:t>
            </a:r>
          </a:p>
          <a:p>
            <a:pPr marL="214313" indent="-214313" defTabSz="524516" fontAlgn="base">
              <a:spcBef>
                <a:spcPct val="0"/>
              </a:spcBef>
              <a:buFont typeface="Wingdings" panose="05000000000000000000" pitchFamily="2" charset="2"/>
              <a:buChar char="Ø"/>
            </a:pPr>
            <a:r>
              <a:rPr lang="en-US" sz="1900" dirty="0"/>
              <a:t>Increase redundancy and disaster recovery capability</a:t>
            </a:r>
          </a:p>
          <a:p>
            <a:pPr marL="214313" indent="-214313" defTabSz="524516" fontAlgn="base">
              <a:spcBef>
                <a:spcPct val="0"/>
              </a:spcBef>
              <a:buFont typeface="Wingdings" panose="05000000000000000000" pitchFamily="2" charset="2"/>
              <a:buChar char="Ø"/>
            </a:pPr>
            <a:r>
              <a:rPr lang="en-US" sz="1900" dirty="0"/>
              <a:t>“Pay as you go” subscription model where UMB is only be obligated to pay for those services that are consumed and </a:t>
            </a:r>
          </a:p>
          <a:p>
            <a:pPr marL="214313" indent="-214313" defTabSz="524516" fontAlgn="base">
              <a:spcBef>
                <a:spcPct val="0"/>
              </a:spcBef>
              <a:buFont typeface="Wingdings" panose="05000000000000000000" pitchFamily="2" charset="2"/>
              <a:buChar char="Ø"/>
            </a:pPr>
            <a:r>
              <a:rPr lang="en-US" sz="1900" b="1" dirty="0"/>
              <a:t>Enhanced security of sensitive data</a:t>
            </a:r>
          </a:p>
          <a:p>
            <a:pPr defTabSz="524516" fontAlgn="base">
              <a:spcBef>
                <a:spcPct val="0"/>
              </a:spcBef>
            </a:pPr>
            <a:endParaRPr lang="en-US" sz="300" b="1" dirty="0">
              <a:solidFill>
                <a:srgbClr val="000000"/>
              </a:solidFill>
              <a:cs typeface="Segoe UI" pitchFamily="34" charset="0"/>
            </a:endParaRPr>
          </a:p>
        </p:txBody>
      </p:sp>
      <p:pic>
        <p:nvPicPr>
          <p:cNvPr id="9" name="Picture 8">
            <a:extLst>
              <a:ext uri="{FF2B5EF4-FFF2-40B4-BE49-F238E27FC236}">
                <a16:creationId xmlns:a16="http://schemas.microsoft.com/office/drawing/2014/main" id="{2E75526C-6BE4-B8F8-D3A3-579BE1EDFDDB}"/>
              </a:ext>
            </a:extLst>
          </p:cNvPr>
          <p:cNvPicPr>
            <a:picLocks noChangeAspect="1"/>
          </p:cNvPicPr>
          <p:nvPr/>
        </p:nvPicPr>
        <p:blipFill>
          <a:blip r:embed="rId4"/>
          <a:stretch>
            <a:fillRect/>
          </a:stretch>
        </p:blipFill>
        <p:spPr>
          <a:xfrm rot="5400000">
            <a:off x="590338" y="681133"/>
            <a:ext cx="982190" cy="1672907"/>
          </a:xfrm>
          <a:prstGeom prst="rect">
            <a:avLst/>
          </a:prstGeom>
        </p:spPr>
      </p:pic>
      <p:pic>
        <p:nvPicPr>
          <p:cNvPr id="10" name="Picture 2" descr="Icône Ou de cloud computing dans sistemas">
            <a:extLst>
              <a:ext uri="{FF2B5EF4-FFF2-40B4-BE49-F238E27FC236}">
                <a16:creationId xmlns:a16="http://schemas.microsoft.com/office/drawing/2014/main" id="{5D2B862E-72C3-0006-5224-64E4B453DE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323" b="14600"/>
          <a:stretch/>
        </p:blipFill>
        <p:spPr bwMode="auto">
          <a:xfrm>
            <a:off x="500813" y="2143818"/>
            <a:ext cx="1906733" cy="11996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D58FCBC-9E57-F06F-5A8C-096F777B64EA}"/>
              </a:ext>
            </a:extLst>
          </p:cNvPr>
          <p:cNvSpPr txBox="1"/>
          <p:nvPr/>
        </p:nvSpPr>
        <p:spPr>
          <a:xfrm>
            <a:off x="576473" y="2560900"/>
            <a:ext cx="1442541" cy="646331"/>
          </a:xfrm>
          <a:prstGeom prst="rect">
            <a:avLst/>
          </a:prstGeom>
          <a:noFill/>
        </p:spPr>
        <p:txBody>
          <a:bodyPr wrap="square" rtlCol="0">
            <a:spAutoFit/>
          </a:bodyPr>
          <a:lstStyle/>
          <a:p>
            <a:pPr algn="ctr"/>
            <a:r>
              <a:rPr lang="en-US" b="1" dirty="0">
                <a:solidFill>
                  <a:schemeClr val="bg1"/>
                </a:solidFill>
              </a:rPr>
              <a:t>Cloud First</a:t>
            </a:r>
          </a:p>
          <a:p>
            <a:pPr algn="ctr"/>
            <a:r>
              <a:rPr lang="en-US" b="1" dirty="0">
                <a:solidFill>
                  <a:schemeClr val="bg1"/>
                </a:solidFill>
              </a:rPr>
              <a:t>Approach</a:t>
            </a:r>
          </a:p>
        </p:txBody>
      </p:sp>
      <p:sp>
        <p:nvSpPr>
          <p:cNvPr id="12" name="TextBox 11">
            <a:extLst>
              <a:ext uri="{FF2B5EF4-FFF2-40B4-BE49-F238E27FC236}">
                <a16:creationId xmlns:a16="http://schemas.microsoft.com/office/drawing/2014/main" id="{A6FC737A-CB3A-751E-549E-5EC6E40B2BE0}"/>
              </a:ext>
            </a:extLst>
          </p:cNvPr>
          <p:cNvSpPr txBox="1"/>
          <p:nvPr/>
        </p:nvSpPr>
        <p:spPr>
          <a:xfrm>
            <a:off x="576473" y="3514573"/>
            <a:ext cx="3995528" cy="3439403"/>
          </a:xfrm>
          <a:prstGeom prst="rect">
            <a:avLst/>
          </a:prstGeom>
          <a:noFill/>
        </p:spPr>
        <p:txBody>
          <a:bodyPr wrap="square" lIns="68580" tIns="34290" rIns="68580" bIns="34290" rtlCol="0" anchor="t">
            <a:spAutoFit/>
          </a:bodyPr>
          <a:lstStyle/>
          <a:p>
            <a:pPr defTabSz="524516" fontAlgn="base">
              <a:spcBef>
                <a:spcPct val="0"/>
              </a:spcBef>
            </a:pPr>
            <a:r>
              <a:rPr lang="en-US" sz="1900" dirty="0"/>
              <a:t>The Cloud-first approach has resulted in the use and benefits of technology that is modern and based on industry best practices. It has allowed the institution to be current and innovative with a computing infrastructure that leveraged new features and functionality and continuous improvements.</a:t>
            </a:r>
          </a:p>
          <a:p>
            <a:pPr defTabSz="524516" fontAlgn="base">
              <a:spcBef>
                <a:spcPct val="0"/>
              </a:spcBef>
            </a:pPr>
            <a:endParaRPr lang="en-US" sz="1600" i="1" dirty="0"/>
          </a:p>
          <a:p>
            <a:pPr defTabSz="524516" fontAlgn="base">
              <a:spcBef>
                <a:spcPct val="0"/>
              </a:spcBef>
            </a:pPr>
            <a:endParaRPr lang="en-US" sz="1600" i="1" dirty="0"/>
          </a:p>
          <a:p>
            <a:pPr defTabSz="524516" fontAlgn="base">
              <a:spcBef>
                <a:spcPct val="0"/>
              </a:spcBef>
            </a:pPr>
            <a:endParaRPr lang="en-US" sz="1600" i="1" dirty="0"/>
          </a:p>
        </p:txBody>
      </p:sp>
      <p:pic>
        <p:nvPicPr>
          <p:cNvPr id="10244" name="Picture 4" descr="Microsoft Azure Management - Imagar Solutions Company">
            <a:extLst>
              <a:ext uri="{FF2B5EF4-FFF2-40B4-BE49-F238E27FC236}">
                <a16:creationId xmlns:a16="http://schemas.microsoft.com/office/drawing/2014/main" id="{2A82536D-8EFC-C7A0-5D6F-B1817245BEB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5267" y="2085641"/>
            <a:ext cx="1906733" cy="134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48169"/>
      </p:ext>
    </p:extLst>
  </p:cSld>
  <p:clrMapOvr>
    <a:masterClrMapping/>
  </p:clrMapOvr>
</p:sld>
</file>

<file path=ppt/theme/theme1.xml><?xml version="1.0" encoding="utf-8"?>
<a:theme xmlns:a="http://schemas.openxmlformats.org/drawingml/2006/main" name="Theme8-UMB-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8-UMB-2017 [Read-Only]" id="{6C024041-3238-4E3C-9C40-07A964A20E0C}" vid="{DDEF5DEC-00B1-41CB-A455-B8084EF37C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A9AEB31DECCE4DAC8FD68DB3B1E7C1" ma:contentTypeVersion="14" ma:contentTypeDescription="Create a new document." ma:contentTypeScope="" ma:versionID="2d50f974ce4bd1da26cf436d80f76b5c">
  <xsd:schema xmlns:xsd="http://www.w3.org/2001/XMLSchema" xmlns:xs="http://www.w3.org/2001/XMLSchema" xmlns:p="http://schemas.microsoft.com/office/2006/metadata/properties" xmlns:ns1="http://schemas.microsoft.com/sharepoint/v3" xmlns:ns3="3c156842-e5e0-4116-9ee5-a12c122bd811" xmlns:ns4="99c47926-5a1c-460b-8671-7d87320c08ae" targetNamespace="http://schemas.microsoft.com/office/2006/metadata/properties" ma:root="true" ma:fieldsID="6c3afbce32d373d787b3152b2e076647" ns1:_="" ns3:_="" ns4:_="">
    <xsd:import namespace="http://schemas.microsoft.com/sharepoint/v3"/>
    <xsd:import namespace="3c156842-e5e0-4116-9ee5-a12c122bd811"/>
    <xsd:import namespace="99c47926-5a1c-460b-8671-7d87320c08ae"/>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156842-e5e0-4116-9ee5-a12c122bd8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c47926-5a1c-460b-8671-7d87320c08ae"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686C59-F267-49BA-A8FE-4A0398430E58}">
  <ds:schemaRefs>
    <ds:schemaRef ds:uri="http://schemas.microsoft.com/sharepoint/v3/contenttype/forms"/>
  </ds:schemaRefs>
</ds:datastoreItem>
</file>

<file path=customXml/itemProps2.xml><?xml version="1.0" encoding="utf-8"?>
<ds:datastoreItem xmlns:ds="http://schemas.openxmlformats.org/officeDocument/2006/customXml" ds:itemID="{0EEDAFFC-9389-4EFB-BB1A-E843BC400BB4}">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99c47926-5a1c-460b-8671-7d87320c08ae"/>
    <ds:schemaRef ds:uri="http://purl.org/dc/elements/1.1/"/>
    <ds:schemaRef ds:uri="3c156842-e5e0-4116-9ee5-a12c122bd811"/>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676B44AE-A9FB-4349-925C-79C595F12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156842-e5e0-4116-9ee5-a12c122bd811"/>
    <ds:schemaRef ds:uri="99c47926-5a1c-460b-8671-7d87320c08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Theme8-UMB-2017</Template>
  <TotalTime>61307</TotalTime>
  <Words>2231</Words>
  <Application>Microsoft Office PowerPoint</Application>
  <PresentationFormat>On-screen Show (4:3)</PresentationFormat>
  <Paragraphs>289</Paragraphs>
  <Slides>24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MS Mincho</vt:lpstr>
      <vt:lpstr>Aptos</vt:lpstr>
      <vt:lpstr>Arial</vt:lpstr>
      <vt:lpstr>Calibri</vt:lpstr>
      <vt:lpstr>Roboto (Body)</vt:lpstr>
      <vt:lpstr>Segoe UI</vt:lpstr>
      <vt:lpstr>Times New Roman</vt:lpstr>
      <vt:lpstr>Wingdings</vt:lpstr>
      <vt:lpstr>Theme8-UMB-2017</vt:lpstr>
      <vt:lpstr> ICTR Enrichment Series  October 14, 2025  UMB Secure Research Environment (SRE)     </vt:lpstr>
      <vt:lpstr>PowerPoint Presentation</vt:lpstr>
      <vt:lpstr>IT Security is Critical   Technical safeguards must be applied because… </vt:lpstr>
      <vt:lpstr>Federal and State  Privacy and Security Rules Why Would I Need to Know About Them? </vt:lpstr>
      <vt:lpstr> Sensitive Data Definition Personally Identifiable Information (PII)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The University of Maryland IHC Partnership</vt:lpstr>
      <vt:lpstr>PowerPoint Presentation</vt:lpstr>
      <vt:lpstr>PowerPoint Presentation</vt:lpstr>
      <vt:lpstr>SRE 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Peter;Murray</dc:creator>
  <cp:lastModifiedBy>Murray, Peter J. (CITS)</cp:lastModifiedBy>
  <cp:revision>895</cp:revision>
  <cp:lastPrinted>2025-10-09T21:29:23Z</cp:lastPrinted>
  <dcterms:created xsi:type="dcterms:W3CDTF">2016-08-03T13:42:15Z</dcterms:created>
  <dcterms:modified xsi:type="dcterms:W3CDTF">2025-10-13T15:36:59Z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0x0101007DA9AEB31DECCE4DAC8FD68DB3B1E7C1</vt:lpwstr>
  </property>
</Properties>
</file>