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2" r:id="rId7"/>
  </p:sldMasterIdLst>
  <p:notesMasterIdLst>
    <p:notesMasterId r:id="rId31"/>
  </p:notesMasterIdLst>
  <p:sldIdLst>
    <p:sldId id="262" r:id="rId8"/>
    <p:sldId id="560" r:id="rId9"/>
    <p:sldId id="400" r:id="rId10"/>
    <p:sldId id="588" r:id="rId11"/>
    <p:sldId id="604" r:id="rId12"/>
    <p:sldId id="404" r:id="rId13"/>
    <p:sldId id="406" r:id="rId14"/>
    <p:sldId id="405" r:id="rId15"/>
    <p:sldId id="587" r:id="rId16"/>
    <p:sldId id="597" r:id="rId17"/>
    <p:sldId id="605" r:id="rId18"/>
    <p:sldId id="594" r:id="rId19"/>
    <p:sldId id="258" r:id="rId20"/>
    <p:sldId id="586" r:id="rId21"/>
    <p:sldId id="601" r:id="rId22"/>
    <p:sldId id="608" r:id="rId23"/>
    <p:sldId id="609" r:id="rId24"/>
    <p:sldId id="591" r:id="rId25"/>
    <p:sldId id="603" r:id="rId26"/>
    <p:sldId id="589" r:id="rId27"/>
    <p:sldId id="606" r:id="rId28"/>
    <p:sldId id="590" r:id="rId29"/>
    <p:sldId id="607"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2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D5042-0079-49F3-9C2E-746C3063074C}" v="1" dt="2023-10-03T00:06:45.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5782" autoAdjust="0"/>
  </p:normalViewPr>
  <p:slideViewPr>
    <p:cSldViewPr snapToGrid="0">
      <p:cViewPr varScale="1">
        <p:scale>
          <a:sx n="82" d="100"/>
          <a:sy n="82" d="100"/>
        </p:scale>
        <p:origin x="6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ngler, Gregory C." userId="fcd3c837-3a23-40d9-a266-c2a4104c3809" providerId="ADAL" clId="{478D5042-0079-49F3-9C2E-746C3063074C}"/>
    <pc:docChg chg="undo custSel modSld sldOrd modNotesMaster">
      <pc:chgData name="Spengler, Gregory C." userId="fcd3c837-3a23-40d9-a266-c2a4104c3809" providerId="ADAL" clId="{478D5042-0079-49F3-9C2E-746C3063074C}" dt="2023-10-03T00:15:42.806" v="1156" actId="20577"/>
      <pc:docMkLst>
        <pc:docMk/>
      </pc:docMkLst>
      <pc:sldChg chg="modSp mod">
        <pc:chgData name="Spengler, Gregory C." userId="fcd3c837-3a23-40d9-a266-c2a4104c3809" providerId="ADAL" clId="{478D5042-0079-49F3-9C2E-746C3063074C}" dt="2023-10-02T23:57:28.443" v="771" actId="14100"/>
        <pc:sldMkLst>
          <pc:docMk/>
          <pc:sldMk cId="155933139" sldId="400"/>
        </pc:sldMkLst>
        <pc:spChg chg="mod">
          <ac:chgData name="Spengler, Gregory C." userId="fcd3c837-3a23-40d9-a266-c2a4104c3809" providerId="ADAL" clId="{478D5042-0079-49F3-9C2E-746C3063074C}" dt="2023-10-02T23:57:28.443" v="771" actId="14100"/>
          <ac:spMkLst>
            <pc:docMk/>
            <pc:sldMk cId="155933139" sldId="400"/>
            <ac:spMk id="3" creationId="{32A71B17-A061-BBA0-24F8-A8AA419543E4}"/>
          </ac:spMkLst>
        </pc:spChg>
        <pc:spChg chg="mod">
          <ac:chgData name="Spengler, Gregory C." userId="fcd3c837-3a23-40d9-a266-c2a4104c3809" providerId="ADAL" clId="{478D5042-0079-49F3-9C2E-746C3063074C}" dt="2023-10-02T23:31:37.564" v="210" actId="12"/>
          <ac:spMkLst>
            <pc:docMk/>
            <pc:sldMk cId="155933139" sldId="400"/>
            <ac:spMk id="6" creationId="{00000000-0000-0000-0000-000000000000}"/>
          </ac:spMkLst>
        </pc:spChg>
      </pc:sldChg>
      <pc:sldChg chg="modSp mod">
        <pc:chgData name="Spengler, Gregory C." userId="fcd3c837-3a23-40d9-a266-c2a4104c3809" providerId="ADAL" clId="{478D5042-0079-49F3-9C2E-746C3063074C}" dt="2023-10-02T23:35:54.933" v="293" actId="14100"/>
        <pc:sldMkLst>
          <pc:docMk/>
          <pc:sldMk cId="1795488637" sldId="404"/>
        </pc:sldMkLst>
        <pc:spChg chg="mod">
          <ac:chgData name="Spengler, Gregory C." userId="fcd3c837-3a23-40d9-a266-c2a4104c3809" providerId="ADAL" clId="{478D5042-0079-49F3-9C2E-746C3063074C}" dt="2023-10-02T23:35:54.933" v="293" actId="14100"/>
          <ac:spMkLst>
            <pc:docMk/>
            <pc:sldMk cId="1795488637" sldId="404"/>
            <ac:spMk id="3" creationId="{8ACD42D8-322D-2542-B0CE-E55F1BBE0F62}"/>
          </ac:spMkLst>
        </pc:spChg>
      </pc:sldChg>
      <pc:sldChg chg="modSp mod">
        <pc:chgData name="Spengler, Gregory C." userId="fcd3c837-3a23-40d9-a266-c2a4104c3809" providerId="ADAL" clId="{478D5042-0079-49F3-9C2E-746C3063074C}" dt="2023-10-03T00:14:34.130" v="1087" actId="20577"/>
        <pc:sldMkLst>
          <pc:docMk/>
          <pc:sldMk cId="767060017" sldId="405"/>
        </pc:sldMkLst>
        <pc:spChg chg="mod">
          <ac:chgData name="Spengler, Gregory C." userId="fcd3c837-3a23-40d9-a266-c2a4104c3809" providerId="ADAL" clId="{478D5042-0079-49F3-9C2E-746C3063074C}" dt="2023-10-03T00:00:18.071" v="888" actId="6549"/>
          <ac:spMkLst>
            <pc:docMk/>
            <pc:sldMk cId="767060017" sldId="405"/>
            <ac:spMk id="2" creationId="{97309A67-FF64-D96D-7BCB-89803289F6BE}"/>
          </ac:spMkLst>
        </pc:spChg>
        <pc:spChg chg="mod">
          <ac:chgData name="Spengler, Gregory C." userId="fcd3c837-3a23-40d9-a266-c2a4104c3809" providerId="ADAL" clId="{478D5042-0079-49F3-9C2E-746C3063074C}" dt="2023-10-03T00:14:34.130" v="1087" actId="20577"/>
          <ac:spMkLst>
            <pc:docMk/>
            <pc:sldMk cId="767060017" sldId="405"/>
            <ac:spMk id="6" creationId="{00000000-0000-0000-0000-000000000000}"/>
          </ac:spMkLst>
        </pc:spChg>
      </pc:sldChg>
      <pc:sldChg chg="modSp mod ord">
        <pc:chgData name="Spengler, Gregory C." userId="fcd3c837-3a23-40d9-a266-c2a4104c3809" providerId="ADAL" clId="{478D5042-0079-49F3-9C2E-746C3063074C}" dt="2023-10-02T23:55:36.012" v="764" actId="14100"/>
        <pc:sldMkLst>
          <pc:docMk/>
          <pc:sldMk cId="2816707036" sldId="406"/>
        </pc:sldMkLst>
        <pc:spChg chg="mod">
          <ac:chgData name="Spengler, Gregory C." userId="fcd3c837-3a23-40d9-a266-c2a4104c3809" providerId="ADAL" clId="{478D5042-0079-49F3-9C2E-746C3063074C}" dt="2023-10-02T23:52:31.763" v="745" actId="14100"/>
          <ac:spMkLst>
            <pc:docMk/>
            <pc:sldMk cId="2816707036" sldId="406"/>
            <ac:spMk id="7" creationId="{9FC387D6-85C9-2206-928C-5A73272593F1}"/>
          </ac:spMkLst>
        </pc:spChg>
        <pc:spChg chg="mod">
          <ac:chgData name="Spengler, Gregory C." userId="fcd3c837-3a23-40d9-a266-c2a4104c3809" providerId="ADAL" clId="{478D5042-0079-49F3-9C2E-746C3063074C}" dt="2023-10-02T23:55:36.012" v="764" actId="14100"/>
          <ac:spMkLst>
            <pc:docMk/>
            <pc:sldMk cId="2816707036" sldId="406"/>
            <ac:spMk id="8" creationId="{A52A44B3-01E9-4FC8-5AF1-2C6811A37E82}"/>
          </ac:spMkLst>
        </pc:spChg>
      </pc:sldChg>
      <pc:sldChg chg="modSp mod">
        <pc:chgData name="Spengler, Gregory C." userId="fcd3c837-3a23-40d9-a266-c2a4104c3809" providerId="ADAL" clId="{478D5042-0079-49F3-9C2E-746C3063074C}" dt="2023-10-02T23:56:56.740" v="769" actId="20577"/>
        <pc:sldMkLst>
          <pc:docMk/>
          <pc:sldMk cId="1919978046" sldId="560"/>
        </pc:sldMkLst>
        <pc:spChg chg="mod">
          <ac:chgData name="Spengler, Gregory C." userId="fcd3c837-3a23-40d9-a266-c2a4104c3809" providerId="ADAL" clId="{478D5042-0079-49F3-9C2E-746C3063074C}" dt="2023-10-02T23:56:56.740" v="769" actId="20577"/>
          <ac:spMkLst>
            <pc:docMk/>
            <pc:sldMk cId="1919978046" sldId="560"/>
            <ac:spMk id="5" creationId="{8EBC94A1-017A-28D1-F565-A92DDE8C9D7D}"/>
          </ac:spMkLst>
        </pc:spChg>
      </pc:sldChg>
      <pc:sldChg chg="modSp mod ord">
        <pc:chgData name="Spengler, Gregory C." userId="fcd3c837-3a23-40d9-a266-c2a4104c3809" providerId="ADAL" clId="{478D5042-0079-49F3-9C2E-746C3063074C}" dt="2023-10-02T23:49:56.846" v="724"/>
        <pc:sldMkLst>
          <pc:docMk/>
          <pc:sldMk cId="4255549984" sldId="587"/>
        </pc:sldMkLst>
        <pc:spChg chg="mod">
          <ac:chgData name="Spengler, Gregory C." userId="fcd3c837-3a23-40d9-a266-c2a4104c3809" providerId="ADAL" clId="{478D5042-0079-49F3-9C2E-746C3063074C}" dt="2023-10-02T23:43:19.467" v="641" actId="6549"/>
          <ac:spMkLst>
            <pc:docMk/>
            <pc:sldMk cId="4255549984" sldId="587"/>
            <ac:spMk id="8" creationId="{C4EE003E-1543-BC00-CCB0-59B7F4F4976E}"/>
          </ac:spMkLst>
        </pc:spChg>
      </pc:sldChg>
      <pc:sldChg chg="modSp mod">
        <pc:chgData name="Spengler, Gregory C." userId="fcd3c837-3a23-40d9-a266-c2a4104c3809" providerId="ADAL" clId="{478D5042-0079-49F3-9C2E-746C3063074C}" dt="2023-10-02T23:57:42.460" v="772" actId="14100"/>
        <pc:sldMkLst>
          <pc:docMk/>
          <pc:sldMk cId="124897542" sldId="588"/>
        </pc:sldMkLst>
        <pc:grpChg chg="mod">
          <ac:chgData name="Spengler, Gregory C." userId="fcd3c837-3a23-40d9-a266-c2a4104c3809" providerId="ADAL" clId="{478D5042-0079-49F3-9C2E-746C3063074C}" dt="2023-10-02T23:57:42.460" v="772" actId="14100"/>
          <ac:grpSpMkLst>
            <pc:docMk/>
            <pc:sldMk cId="124897542" sldId="588"/>
            <ac:grpSpMk id="15" creationId="{0DC3FA3A-C6ED-9EB6-313D-134DE4E234A8}"/>
          </ac:grpSpMkLst>
        </pc:grpChg>
      </pc:sldChg>
      <pc:sldChg chg="modSp mod">
        <pc:chgData name="Spengler, Gregory C." userId="fcd3c837-3a23-40d9-a266-c2a4104c3809" providerId="ADAL" clId="{478D5042-0079-49F3-9C2E-746C3063074C}" dt="2023-10-03T00:04:37.910" v="1003" actId="20577"/>
        <pc:sldMkLst>
          <pc:docMk/>
          <pc:sldMk cId="3918378578" sldId="594"/>
        </pc:sldMkLst>
        <pc:spChg chg="mod">
          <ac:chgData name="Spengler, Gregory C." userId="fcd3c837-3a23-40d9-a266-c2a4104c3809" providerId="ADAL" clId="{478D5042-0079-49F3-9C2E-746C3063074C}" dt="2023-10-03T00:04:37.910" v="1003" actId="20577"/>
          <ac:spMkLst>
            <pc:docMk/>
            <pc:sldMk cId="3918378578" sldId="594"/>
            <ac:spMk id="10" creationId="{BE4B0B55-47DD-9913-B0E6-F9A105E592F1}"/>
          </ac:spMkLst>
        </pc:spChg>
      </pc:sldChg>
      <pc:sldChg chg="modSp mod">
        <pc:chgData name="Spengler, Gregory C." userId="fcd3c837-3a23-40d9-a266-c2a4104c3809" providerId="ADAL" clId="{478D5042-0079-49F3-9C2E-746C3063074C}" dt="2023-10-03T00:13:48.331" v="1046" actId="20577"/>
        <pc:sldMkLst>
          <pc:docMk/>
          <pc:sldMk cId="560064905" sldId="597"/>
        </pc:sldMkLst>
        <pc:spChg chg="mod">
          <ac:chgData name="Spengler, Gregory C." userId="fcd3c837-3a23-40d9-a266-c2a4104c3809" providerId="ADAL" clId="{478D5042-0079-49F3-9C2E-746C3063074C}" dt="2023-10-03T00:03:49.105" v="940" actId="255"/>
          <ac:spMkLst>
            <pc:docMk/>
            <pc:sldMk cId="560064905" sldId="597"/>
            <ac:spMk id="2" creationId="{2A3BEAEC-F1CF-898F-B8D0-305DFD382E8D}"/>
          </ac:spMkLst>
        </pc:spChg>
        <pc:spChg chg="mod">
          <ac:chgData name="Spengler, Gregory C." userId="fcd3c837-3a23-40d9-a266-c2a4104c3809" providerId="ADAL" clId="{478D5042-0079-49F3-9C2E-746C3063074C}" dt="2023-10-03T00:13:48.331" v="1046" actId="20577"/>
          <ac:spMkLst>
            <pc:docMk/>
            <pc:sldMk cId="560064905" sldId="597"/>
            <ac:spMk id="8" creationId="{2999BF9E-D6BF-325E-34E2-4500DC17B5F5}"/>
          </ac:spMkLst>
        </pc:spChg>
      </pc:sldChg>
      <pc:sldChg chg="modSp mod">
        <pc:chgData name="Spengler, Gregory C." userId="fcd3c837-3a23-40d9-a266-c2a4104c3809" providerId="ADAL" clId="{478D5042-0079-49F3-9C2E-746C3063074C}" dt="2023-10-02T23:59:02.974" v="867" actId="20577"/>
        <pc:sldMkLst>
          <pc:docMk/>
          <pc:sldMk cId="2532778081" sldId="604"/>
        </pc:sldMkLst>
        <pc:spChg chg="mod">
          <ac:chgData name="Spengler, Gregory C." userId="fcd3c837-3a23-40d9-a266-c2a4104c3809" providerId="ADAL" clId="{478D5042-0079-49F3-9C2E-746C3063074C}" dt="2023-10-02T23:59:02.974" v="867" actId="20577"/>
          <ac:spMkLst>
            <pc:docMk/>
            <pc:sldMk cId="2532778081" sldId="604"/>
            <ac:spMk id="3" creationId="{C792529B-8501-503B-9798-D4C7167F69A6}"/>
          </ac:spMkLst>
        </pc:spChg>
        <pc:spChg chg="mod">
          <ac:chgData name="Spengler, Gregory C." userId="fcd3c837-3a23-40d9-a266-c2a4104c3809" providerId="ADAL" clId="{478D5042-0079-49F3-9C2E-746C3063074C}" dt="2023-10-02T23:58:15.244" v="790" actId="20577"/>
          <ac:spMkLst>
            <pc:docMk/>
            <pc:sldMk cId="2532778081" sldId="604"/>
            <ac:spMk id="4" creationId="{763870CE-9860-A5FD-1E6D-4580CBB6D91A}"/>
          </ac:spMkLst>
        </pc:spChg>
      </pc:sldChg>
      <pc:sldChg chg="modSp mod">
        <pc:chgData name="Spengler, Gregory C." userId="fcd3c837-3a23-40d9-a266-c2a4104c3809" providerId="ADAL" clId="{478D5042-0079-49F3-9C2E-746C3063074C}" dt="2023-10-03T00:15:42.806" v="1156" actId="20577"/>
        <pc:sldMkLst>
          <pc:docMk/>
          <pc:sldMk cId="3797396070" sldId="605"/>
        </pc:sldMkLst>
        <pc:spChg chg="mod">
          <ac:chgData name="Spengler, Gregory C." userId="fcd3c837-3a23-40d9-a266-c2a4104c3809" providerId="ADAL" clId="{478D5042-0079-49F3-9C2E-746C3063074C}" dt="2023-10-03T00:15:42.806" v="1156" actId="20577"/>
          <ac:spMkLst>
            <pc:docMk/>
            <pc:sldMk cId="3797396070" sldId="605"/>
            <ac:spMk id="2" creationId="{DB654000-96E5-AD63-8AAF-25F1B149B9E1}"/>
          </ac:spMkLst>
        </pc:spChg>
        <pc:spChg chg="mod">
          <ac:chgData name="Spengler, Gregory C." userId="fcd3c837-3a23-40d9-a266-c2a4104c3809" providerId="ADAL" clId="{478D5042-0079-49F3-9C2E-746C3063074C}" dt="2023-10-03T00:04:01.869" v="941" actId="255"/>
          <ac:spMkLst>
            <pc:docMk/>
            <pc:sldMk cId="3797396070" sldId="605"/>
            <ac:spMk id="5" creationId="{3FC182D7-51F0-CE12-01C2-D99C514E02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E29C5EC-3C10-4427-BFF5-174FECDFB842}" type="datetimeFigureOut">
              <a:rPr lang="en-US" smtClean="0"/>
              <a:t>10/2/2023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3DA68A7-B5A7-4E10-9CA6-7CFBDC038A4B}" type="slidenum">
              <a:rPr lang="en-US" smtClean="0"/>
              <a:t>‹#›</a:t>
            </a:fld>
            <a:endParaRPr lang="en-US" dirty="0"/>
          </a:p>
        </p:txBody>
      </p:sp>
    </p:spTree>
    <p:extLst>
      <p:ext uri="{BB962C8B-B14F-4D97-AF65-F5344CB8AC3E}">
        <p14:creationId xmlns:p14="http://schemas.microsoft.com/office/powerpoint/2010/main" val="42285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rc-pa.org/accreditation/accredited-program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2</a:t>
            </a:fld>
            <a:endParaRPr lang="en-US" dirty="0"/>
          </a:p>
        </p:txBody>
      </p:sp>
    </p:spTree>
    <p:extLst>
      <p:ext uri="{BB962C8B-B14F-4D97-AF65-F5344CB8AC3E}">
        <p14:creationId xmlns:p14="http://schemas.microsoft.com/office/powerpoint/2010/main" val="302215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465" indent="-294465" fontAlgn="base">
              <a:buFont typeface="Arial" panose="020B0604020202020204" pitchFamily="34" charset="0"/>
              <a:buChar char="•"/>
            </a:pPr>
            <a:r>
              <a:rPr lang="en-US" sz="1900" dirty="0">
                <a:solidFill>
                  <a:srgbClr val="000000"/>
                </a:solidFill>
                <a:latin typeface="Calibri" panose="020F0502020204030204" pitchFamily="34" charset="0"/>
              </a:rPr>
              <a:t>Logistics liaison to lead activity</a:t>
            </a:r>
          </a:p>
          <a:p>
            <a:pPr fontAlgn="base"/>
            <a:endParaRPr lang="en-US" sz="1900" dirty="0">
              <a:solidFill>
                <a:srgbClr val="000000"/>
              </a:solidFill>
              <a:latin typeface="Calibri" panose="020F0502020204030204" pitchFamily="34" charset="0"/>
            </a:endParaRPr>
          </a:p>
          <a:p>
            <a:pPr marL="353358" indent="-353358">
              <a:buFont typeface="+mj-lt"/>
              <a:buAutoNum type="arabicPeriod"/>
            </a:pPr>
            <a:r>
              <a:rPr lang="en-US" sz="1900" dirty="0">
                <a:solidFill>
                  <a:srgbClr val="000000"/>
                </a:solidFill>
                <a:latin typeface="Calibri" panose="020F0502020204030204" pitchFamily="34" charset="0"/>
                <a:ea typeface="Times New Roman" panose="02020603050405020304" pitchFamily="18" charset="0"/>
              </a:rPr>
              <a:t>What does MSCHE stand for? </a:t>
            </a:r>
          </a:p>
          <a:p>
            <a:pPr defTabSz="942289">
              <a:defRPr/>
            </a:pPr>
            <a:r>
              <a:rPr lang="en-US" sz="2900" b="1" dirty="0"/>
              <a:t>Middle States Commission on Higher Education</a:t>
            </a:r>
          </a:p>
          <a:p>
            <a:endParaRPr lang="en-US" sz="1900" dirty="0">
              <a:latin typeface="Calibri" panose="020F0502020204030204" pitchFamily="34" charset="0"/>
              <a:ea typeface="Calibri" panose="020F0502020204030204" pitchFamily="34" charset="0"/>
            </a:endParaRPr>
          </a:p>
          <a:p>
            <a:pPr marL="353358" indent="-353358">
              <a:buFont typeface="+mj-lt"/>
              <a:buAutoNum type="arabicPeriod"/>
            </a:pPr>
            <a:r>
              <a:rPr lang="en-US" sz="1900" dirty="0">
                <a:solidFill>
                  <a:srgbClr val="000000"/>
                </a:solidFill>
                <a:latin typeface="Calibri" panose="020F0502020204030204" pitchFamily="34" charset="0"/>
                <a:ea typeface="Times New Roman" panose="02020603050405020304" pitchFamily="18" charset="0"/>
              </a:rPr>
              <a:t>When was UMB last accredited?</a:t>
            </a:r>
          </a:p>
          <a:p>
            <a:r>
              <a:rPr lang="en-US" sz="1900" dirty="0">
                <a:solidFill>
                  <a:srgbClr val="000000"/>
                </a:solidFill>
                <a:latin typeface="Calibri" panose="020F0502020204030204" pitchFamily="34" charset="0"/>
                <a:ea typeface="Calibri" panose="020F0502020204030204" pitchFamily="34" charset="0"/>
              </a:rPr>
              <a:t>2016</a:t>
            </a:r>
            <a:endParaRPr lang="en-US" sz="1900" dirty="0">
              <a:latin typeface="Calibri" panose="020F0502020204030204" pitchFamily="34" charset="0"/>
              <a:ea typeface="Calibri" panose="020F0502020204030204" pitchFamily="34" charset="0"/>
            </a:endParaRPr>
          </a:p>
          <a:p>
            <a:r>
              <a:rPr lang="en-US" sz="1900" dirty="0">
                <a:solidFill>
                  <a:srgbClr val="000000"/>
                </a:solidFill>
                <a:latin typeface="Calibri" panose="020F0502020204030204" pitchFamily="34" charset="0"/>
                <a:ea typeface="Times New Roman" panose="02020603050405020304" pitchFamily="18" charset="0"/>
              </a:rPr>
              <a:t>2. Who accredits the Graduate School?</a:t>
            </a:r>
          </a:p>
          <a:p>
            <a:r>
              <a:rPr lang="en-US" sz="2900" u="sng" dirty="0">
                <a:solidFill>
                  <a:srgbClr val="007698"/>
                </a:solidFill>
                <a:latin typeface="Gotham SSm 4r"/>
                <a:hlinkClick r:id="rId3"/>
              </a:rPr>
              <a:t>Accreditation Review Commission on Education for the Physician Assistant, Inc. (ARC-PA)</a:t>
            </a:r>
            <a:endParaRPr lang="en-US" sz="1900" dirty="0">
              <a:latin typeface="Calibri" panose="020F0502020204030204" pitchFamily="34" charset="0"/>
              <a:ea typeface="Calibri" panose="020F0502020204030204" pitchFamily="34" charset="0"/>
            </a:endParaRPr>
          </a:p>
          <a:p>
            <a:r>
              <a:rPr lang="en-US" sz="1900" dirty="0">
                <a:solidFill>
                  <a:srgbClr val="000000"/>
                </a:solidFill>
                <a:latin typeface="Calibri" panose="020F0502020204030204" pitchFamily="34" charset="0"/>
                <a:ea typeface="Times New Roman" panose="02020603050405020304" pitchFamily="18" charset="0"/>
              </a:rPr>
              <a:t>3. What is the period of time between accreditation cycles?</a:t>
            </a:r>
          </a:p>
          <a:p>
            <a:r>
              <a:rPr lang="en-US" sz="1900" dirty="0">
                <a:solidFill>
                  <a:srgbClr val="000000"/>
                </a:solidFill>
                <a:latin typeface="Calibri" panose="020F0502020204030204" pitchFamily="34" charset="0"/>
                <a:ea typeface="Calibri" panose="020F0502020204030204" pitchFamily="34" charset="0"/>
              </a:rPr>
              <a:t>Ten years</a:t>
            </a:r>
            <a:endParaRPr lang="en-US" sz="1900" dirty="0">
              <a:latin typeface="Calibri" panose="020F0502020204030204" pitchFamily="34" charset="0"/>
              <a:ea typeface="Calibri" panose="020F0502020204030204" pitchFamily="34" charset="0"/>
            </a:endParaRPr>
          </a:p>
          <a:p>
            <a:r>
              <a:rPr lang="en-US" sz="1900" dirty="0">
                <a:solidFill>
                  <a:srgbClr val="000000"/>
                </a:solidFill>
                <a:latin typeface="Calibri" panose="020F0502020204030204" pitchFamily="34" charset="0"/>
                <a:ea typeface="Times New Roman" panose="02020603050405020304" pitchFamily="18" charset="0"/>
              </a:rPr>
              <a:t>4. Name the accreditors for two of our schools</a:t>
            </a:r>
          </a:p>
          <a:p>
            <a:r>
              <a:rPr lang="en-US" sz="1900" dirty="0">
                <a:latin typeface="Calibri" panose="020F0502020204030204" pitchFamily="34" charset="0"/>
                <a:ea typeface="Calibri" panose="020F0502020204030204" pitchFamily="34" charset="0"/>
              </a:rPr>
              <a:t>5. University of Maryland, Baltimore was founded in what year? </a:t>
            </a:r>
          </a:p>
          <a:p>
            <a:pPr marL="824503" lvl="1" indent="-353358" fontAlgn="base">
              <a:buSzPts val="1000"/>
              <a:buFont typeface="Courier New" panose="02070309020205020404" pitchFamily="49" charset="0"/>
              <a:buChar char="o"/>
              <a:tabLst>
                <a:tab pos="471145" algn="l"/>
              </a:tabLst>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1807</a:t>
            </a:r>
            <a:r>
              <a:rPr lang="en-US" sz="1900" dirty="0">
                <a:latin typeface="Calibri" panose="020F0502020204030204" pitchFamily="34" charset="0"/>
                <a:ea typeface="Calibri" panose="020F0502020204030204" pitchFamily="34" charset="0"/>
                <a:cs typeface="Times New Roman" panose="02020603050405020304" pitchFamily="18" charset="0"/>
              </a:rPr>
              <a:t>, 1906,1709, 1608 </a:t>
            </a:r>
          </a:p>
          <a:p>
            <a:pPr fontAlgn="base">
              <a:buSzPts val="1000"/>
              <a:tabLst>
                <a:tab pos="471145" algn="l"/>
              </a:tabLst>
            </a:pPr>
            <a:r>
              <a:rPr lang="en-US" sz="1900" dirty="0">
                <a:latin typeface="Calibri" panose="020F0502020204030204" pitchFamily="34" charset="0"/>
                <a:ea typeface="Calibri" panose="020F0502020204030204" pitchFamily="34" charset="0"/>
              </a:rPr>
              <a:t>6. How many graduate and professional schools operate at the UMB? </a:t>
            </a:r>
          </a:p>
          <a:p>
            <a:pPr marL="824503" lvl="1" indent="-353358" fontAlgn="base">
              <a:buSzPts val="1000"/>
              <a:buFont typeface="Courier New" panose="02070309020205020404" pitchFamily="49" charset="0"/>
              <a:buChar char="o"/>
              <a:tabLst>
                <a:tab pos="471145" algn="l"/>
              </a:tabLst>
            </a:pPr>
            <a:r>
              <a:rPr lang="en-US" sz="1900" dirty="0">
                <a:highlight>
                  <a:srgbClr val="FFFF00"/>
                </a:highlight>
                <a:latin typeface="Calibri" panose="020F0502020204030204" pitchFamily="34" charset="0"/>
                <a:ea typeface="Calibri" panose="020F0502020204030204" pitchFamily="34" charset="0"/>
              </a:rPr>
              <a:t>7 </a:t>
            </a:r>
            <a:endParaRPr lang="en-US" sz="1900" dirty="0">
              <a:latin typeface="Calibri" panose="020F0502020204030204" pitchFamily="34" charset="0"/>
              <a:ea typeface="Calibri" panose="020F0502020204030204" pitchFamily="34" charset="0"/>
            </a:endParaRPr>
          </a:p>
          <a:p>
            <a:pPr fontAlgn="base">
              <a:buSzPts val="1000"/>
              <a:tabLst>
                <a:tab pos="471145" algn="l"/>
              </a:tabLst>
            </a:pPr>
            <a:r>
              <a:rPr lang="en-US" sz="1900" dirty="0">
                <a:latin typeface="Calibri" panose="020F0502020204030204" pitchFamily="34" charset="0"/>
                <a:ea typeface="Calibri" panose="020F0502020204030204" pitchFamily="34" charset="0"/>
              </a:rPr>
              <a:t>7. In what Baltimore neighborhood was the famous baseball player Babe Ruth born? </a:t>
            </a:r>
          </a:p>
          <a:p>
            <a:pPr marL="824503" lvl="1" indent="-353358" fontAlgn="base">
              <a:buSzPts val="1000"/>
              <a:buFont typeface="Courier New" panose="02070309020205020404" pitchFamily="49" charset="0"/>
              <a:buChar char="o"/>
              <a:tabLst>
                <a:tab pos="471145" algn="l"/>
              </a:tabLst>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Ridgley’s delight, </a:t>
            </a:r>
            <a:r>
              <a:rPr lang="en-US" sz="1900" dirty="0">
                <a:latin typeface="Calibri" panose="020F0502020204030204" pitchFamily="34" charset="0"/>
                <a:ea typeface="Calibri" panose="020F0502020204030204" pitchFamily="34" charset="0"/>
                <a:cs typeface="Times New Roman" panose="02020603050405020304" pitchFamily="18" charset="0"/>
              </a:rPr>
              <a:t>Pigtown, Federal Hill, Fells Point </a:t>
            </a:r>
          </a:p>
          <a:p>
            <a:pPr fontAlgn="base">
              <a:buSzPts val="1000"/>
              <a:tabLst>
                <a:tab pos="471145" algn="l"/>
              </a:tabLst>
            </a:pPr>
            <a:r>
              <a:rPr lang="en-US" sz="1900" dirty="0">
                <a:latin typeface="Calibri" panose="020F0502020204030204" pitchFamily="34" charset="0"/>
                <a:ea typeface="Calibri" panose="020F0502020204030204" pitchFamily="34" charset="0"/>
              </a:rPr>
              <a:t>8. Which of the following birds are mascots for a Baltimore sports teams? </a:t>
            </a:r>
          </a:p>
          <a:p>
            <a:pPr marL="824503" lvl="1" indent="-353358" fontAlgn="base">
              <a:buSzPts val="1000"/>
              <a:buFont typeface="Courier New" panose="02070309020205020404" pitchFamily="49" charset="0"/>
              <a:buChar char="o"/>
              <a:tabLst>
                <a:tab pos="471145" algn="l"/>
              </a:tabLst>
            </a:pPr>
            <a:r>
              <a:rPr lang="en-US" sz="1900" dirty="0">
                <a:latin typeface="Calibri" panose="020F0502020204030204" pitchFamily="34" charset="0"/>
                <a:ea typeface="Calibri" panose="020F0502020204030204" pitchFamily="34" charset="0"/>
                <a:cs typeface="Times New Roman" panose="02020603050405020304" pitchFamily="18" charset="0"/>
              </a:rPr>
              <a:t>Eagle, </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Oriole</a:t>
            </a:r>
            <a:r>
              <a:rPr lang="en-US" sz="1900" dirty="0">
                <a:latin typeface="Calibri" panose="020F0502020204030204" pitchFamily="34" charset="0"/>
                <a:ea typeface="Calibri" panose="020F0502020204030204" pitchFamily="34" charset="0"/>
                <a:cs typeface="Times New Roman" panose="02020603050405020304" pitchFamily="18" charset="0"/>
              </a:rPr>
              <a:t>, Penguin, Swan </a:t>
            </a:r>
          </a:p>
          <a:p>
            <a:pPr fontAlgn="base">
              <a:buSzPts val="1000"/>
              <a:tabLst>
                <a:tab pos="471145" algn="l"/>
              </a:tabLst>
            </a:pPr>
            <a:r>
              <a:rPr lang="en-US" sz="1900" dirty="0">
                <a:latin typeface="Calibri" panose="020F0502020204030204" pitchFamily="34" charset="0"/>
                <a:ea typeface="Calibri" panose="020F0502020204030204" pitchFamily="34" charset="0"/>
                <a:cs typeface="Times New Roman" panose="02020603050405020304" pitchFamily="18" charset="0"/>
              </a:rPr>
              <a:t>9. </a:t>
            </a:r>
            <a:r>
              <a:rPr lang="en-US" sz="1900" dirty="0">
                <a:latin typeface="Calibri" panose="020F0502020204030204" pitchFamily="34" charset="0"/>
                <a:ea typeface="Calibri" panose="020F0502020204030204" pitchFamily="34" charset="0"/>
              </a:rPr>
              <a:t>What crustacean is popular to eat in Baltimore? </a:t>
            </a:r>
          </a:p>
          <a:p>
            <a:pPr marL="824503" lvl="1" indent="-353358" fontAlgn="base">
              <a:buSzPts val="1000"/>
              <a:buFont typeface="Courier New" panose="02070309020205020404" pitchFamily="49" charset="0"/>
              <a:buChar char="o"/>
              <a:tabLst>
                <a:tab pos="471145" algn="l"/>
              </a:tabLst>
            </a:pPr>
            <a:r>
              <a:rPr lang="en-US" sz="1900" dirty="0">
                <a:latin typeface="Calibri" panose="020F0502020204030204" pitchFamily="34" charset="0"/>
                <a:ea typeface="Calibri" panose="020F0502020204030204" pitchFamily="34" charset="0"/>
                <a:cs typeface="Times New Roman" panose="02020603050405020304" pitchFamily="18" charset="0"/>
              </a:rPr>
              <a:t>Shrimps, Lobsters, Crayfish, </a:t>
            </a: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Crabs</a:t>
            </a:r>
            <a:r>
              <a:rPr lang="en-US" sz="1900" dirty="0">
                <a:latin typeface="Calibri" panose="020F0502020204030204" pitchFamily="34" charset="0"/>
                <a:ea typeface="Calibri" panose="020F0502020204030204" pitchFamily="34" charset="0"/>
                <a:cs typeface="Times New Roman" panose="02020603050405020304" pitchFamily="18" charset="0"/>
              </a:rPr>
              <a:t> </a:t>
            </a:r>
          </a:p>
          <a:p>
            <a:endParaRPr lang="en-US" sz="1900" dirty="0">
              <a:latin typeface="Calibri" panose="020F0502020204030204" pitchFamily="34" charset="0"/>
              <a:ea typeface="Calibri" panose="020F0502020204030204" pitchFamily="34" charset="0"/>
            </a:endParaRPr>
          </a:p>
          <a:p>
            <a:pPr marL="294465" indent="-294465" fontAlgn="base">
              <a:buFont typeface="Arial" panose="020B0604020202020204" pitchFamily="34" charset="0"/>
              <a:buChar char="•"/>
            </a:pPr>
            <a:endParaRPr lang="en-US" sz="19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13</a:t>
            </a:fld>
            <a:endParaRPr lang="en-US" dirty="0"/>
          </a:p>
        </p:txBody>
      </p:sp>
    </p:spTree>
    <p:extLst>
      <p:ext uri="{BB962C8B-B14F-4D97-AF65-F5344CB8AC3E}">
        <p14:creationId xmlns:p14="http://schemas.microsoft.com/office/powerpoint/2010/main" val="2024854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14</a:t>
            </a:fld>
            <a:endParaRPr lang="en-US" dirty="0"/>
          </a:p>
        </p:txBody>
      </p:sp>
    </p:spTree>
    <p:extLst>
      <p:ext uri="{BB962C8B-B14F-4D97-AF65-F5344CB8AC3E}">
        <p14:creationId xmlns:p14="http://schemas.microsoft.com/office/powerpoint/2010/main" val="351142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3A3A3A"/>
                </a:solidFill>
                <a:effectLst/>
                <a:latin typeface="Open Sans" panose="020B0606030504020204" pitchFamily="34" charset="0"/>
              </a:rPr>
              <a:t>From : https://www.msche.org/standards/thirteenth-edition/#standard1 and</a:t>
            </a:r>
          </a:p>
          <a:p>
            <a:pPr algn="l"/>
            <a:r>
              <a:rPr lang="en-US" b="0" i="0" dirty="0">
                <a:solidFill>
                  <a:srgbClr val="3A3A3A"/>
                </a:solidFill>
                <a:effectLst/>
                <a:latin typeface="Open Sans" panose="020B0606030504020204" pitchFamily="34" charset="0"/>
              </a:rPr>
              <a:t>https://www.umaryland.edu/middlestates/design/organizational-structure-of-groups-and-committees-/</a:t>
            </a:r>
          </a:p>
          <a:p>
            <a:pPr algn="l"/>
            <a:endParaRPr lang="en-US" b="0" i="0" dirty="0">
              <a:solidFill>
                <a:srgbClr val="3A3A3A"/>
              </a:solidFill>
              <a:effectLst/>
              <a:latin typeface="Open Sans" panose="020B0606030504020204" pitchFamily="34" charset="0"/>
            </a:endParaRPr>
          </a:p>
          <a:p>
            <a:pPr algn="l"/>
            <a:endParaRPr lang="en-US" b="0" i="0" dirty="0">
              <a:solidFill>
                <a:srgbClr val="3A3A3A"/>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15</a:t>
            </a:fld>
            <a:endParaRPr lang="en-US" dirty="0"/>
          </a:p>
        </p:txBody>
      </p:sp>
    </p:spTree>
    <p:extLst>
      <p:ext uri="{BB962C8B-B14F-4D97-AF65-F5344CB8AC3E}">
        <p14:creationId xmlns:p14="http://schemas.microsoft.com/office/powerpoint/2010/main" val="89519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3A3A3A"/>
                </a:solidFill>
                <a:effectLst/>
                <a:latin typeface="Open Sans" panose="020B0606030504020204" pitchFamily="34" charset="0"/>
              </a:rPr>
              <a:t>From : https://www.msche.org/standards/thirteenth-edition/#standard1 and</a:t>
            </a:r>
          </a:p>
          <a:p>
            <a:pPr algn="l"/>
            <a:r>
              <a:rPr lang="en-US" b="0" i="0" dirty="0">
                <a:solidFill>
                  <a:srgbClr val="3A3A3A"/>
                </a:solidFill>
                <a:effectLst/>
                <a:latin typeface="Open Sans" panose="020B0606030504020204" pitchFamily="34" charset="0"/>
              </a:rPr>
              <a:t>https://www.umaryland.edu/middlestates/design/organizational-structure-of-groups-and-committees-/</a:t>
            </a:r>
          </a:p>
          <a:p>
            <a:pPr algn="l"/>
            <a:endParaRPr lang="en-US" b="0" i="0" dirty="0">
              <a:solidFill>
                <a:srgbClr val="3A3A3A"/>
              </a:solidFill>
              <a:effectLst/>
              <a:latin typeface="Open Sans" panose="020B0606030504020204" pitchFamily="34" charset="0"/>
            </a:endParaRPr>
          </a:p>
          <a:p>
            <a:pPr algn="l"/>
            <a:endParaRPr lang="en-US" b="0" i="0" dirty="0">
              <a:solidFill>
                <a:srgbClr val="3A3A3A"/>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16</a:t>
            </a:fld>
            <a:endParaRPr lang="en-US" dirty="0"/>
          </a:p>
        </p:txBody>
      </p:sp>
    </p:spTree>
    <p:extLst>
      <p:ext uri="{BB962C8B-B14F-4D97-AF65-F5344CB8AC3E}">
        <p14:creationId xmlns:p14="http://schemas.microsoft.com/office/powerpoint/2010/main" val="2211861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Ethical conduct across the mission areas</a:t>
            </a:r>
          </a:p>
          <a:p>
            <a:endParaRPr lang="en-US" dirty="0">
              <a:cs typeface="Calibri"/>
            </a:endParaRPr>
          </a:p>
          <a:p>
            <a:r>
              <a:rPr lang="en-US" dirty="0">
                <a:cs typeface="Calibri"/>
              </a:rPr>
              <a:t>Does the UMB infrastructure – polices, procedures, etc. - promote ethical behavior across the University?</a:t>
            </a:r>
          </a:p>
        </p:txBody>
      </p:sp>
      <p:sp>
        <p:nvSpPr>
          <p:cNvPr id="4" name="Slide Number Placeholder 3"/>
          <p:cNvSpPr>
            <a:spLocks noGrp="1"/>
          </p:cNvSpPr>
          <p:nvPr>
            <p:ph type="sldNum" sz="quarter" idx="5"/>
          </p:nvPr>
        </p:nvSpPr>
        <p:spPr/>
        <p:txBody>
          <a:bodyPr/>
          <a:lstStyle/>
          <a:p>
            <a:fld id="{B3DA68A7-B5A7-4E10-9CA6-7CFBDC038A4B}" type="slidenum">
              <a:rPr lang="en-US" smtClean="0"/>
              <a:t>19</a:t>
            </a:fld>
            <a:endParaRPr lang="en-US" dirty="0"/>
          </a:p>
        </p:txBody>
      </p:sp>
    </p:spTree>
    <p:extLst>
      <p:ext uri="{BB962C8B-B14F-4D97-AF65-F5344CB8AC3E}">
        <p14:creationId xmlns:p14="http://schemas.microsoft.com/office/powerpoint/2010/main" val="215137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900" dirty="0">
                <a:solidFill>
                  <a:srgbClr val="000000"/>
                </a:solidFill>
                <a:latin typeface="Calibri" panose="020F0502020204030204" pitchFamily="34" charset="0"/>
              </a:rPr>
              <a:t>Logistics  </a:t>
            </a:r>
          </a:p>
          <a:p>
            <a:pPr algn="l" rtl="0" fontAlgn="base">
              <a:buFont typeface="+mj-lt"/>
              <a:buAutoNum type="arabicPeriod"/>
            </a:pPr>
            <a:r>
              <a:rPr lang="en-US" sz="1900" dirty="0">
                <a:solidFill>
                  <a:srgbClr val="000000"/>
                </a:solidFill>
                <a:latin typeface="Calibri" panose="020F0502020204030204" pitchFamily="34" charset="0"/>
              </a:rPr>
              <a:t>Group identifies a notetaker and presenter </a:t>
            </a:r>
          </a:p>
          <a:p>
            <a:pPr algn="l" rtl="0" fontAlgn="base">
              <a:buFont typeface="+mj-lt"/>
              <a:buAutoNum type="arabicPeriod" startAt="2"/>
            </a:pPr>
            <a:r>
              <a:rPr lang="en-US" sz="1900" dirty="0">
                <a:solidFill>
                  <a:srgbClr val="000000"/>
                </a:solidFill>
                <a:latin typeface="Calibri" panose="020F0502020204030204" pitchFamily="34" charset="0"/>
              </a:rPr>
              <a:t>Report out to the Standard group and opportunity to share key takeaways, comments with the larger group</a:t>
            </a:r>
          </a:p>
          <a:p>
            <a:pPr algn="l" rtl="0" fontAlgn="base">
              <a:buFont typeface="+mj-lt"/>
              <a:buAutoNum type="arabicPeriod" startAt="3"/>
            </a:pPr>
            <a:r>
              <a:rPr lang="en-US" sz="1900" dirty="0">
                <a:solidFill>
                  <a:srgbClr val="000000"/>
                </a:solidFill>
                <a:latin typeface="Calibri" panose="020F0502020204030204" pitchFamily="34" charset="0"/>
              </a:rPr>
              <a:t>Ask co-chairs to capture notes and write them up post-town hall with the logistics liaison</a:t>
            </a:r>
          </a:p>
          <a:p>
            <a:pPr algn="l" rtl="0" fontAlgn="base">
              <a:buFont typeface="+mj-lt"/>
              <a:buAutoNum type="arabicPeriod" startAt="3"/>
            </a:pPr>
            <a:endParaRPr lang="en-US" sz="1900" dirty="0">
              <a:solidFill>
                <a:srgbClr val="000000"/>
              </a:solidFill>
              <a:latin typeface="Calibri" panose="020F0502020204030204" pitchFamily="34" charset="0"/>
            </a:endParaRPr>
          </a:p>
          <a:p>
            <a:pPr algn="l" rtl="0" fontAlgn="base">
              <a:buFont typeface="+mj-lt"/>
              <a:buNone/>
            </a:pPr>
            <a:endParaRPr lang="en-US" sz="19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20</a:t>
            </a:fld>
            <a:endParaRPr lang="en-US" dirty="0"/>
          </a:p>
        </p:txBody>
      </p:sp>
    </p:spTree>
    <p:extLst>
      <p:ext uri="{BB962C8B-B14F-4D97-AF65-F5344CB8AC3E}">
        <p14:creationId xmlns:p14="http://schemas.microsoft.com/office/powerpoint/2010/main" val="349924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900" dirty="0">
                <a:solidFill>
                  <a:srgbClr val="000000"/>
                </a:solidFill>
                <a:latin typeface="Calibri" panose="020F0502020204030204" pitchFamily="34" charset="0"/>
              </a:rPr>
              <a:t>Logistics  </a:t>
            </a:r>
          </a:p>
          <a:p>
            <a:pPr algn="l" rtl="0" fontAlgn="base">
              <a:buFont typeface="+mj-lt"/>
              <a:buAutoNum type="arabicPeriod"/>
            </a:pPr>
            <a:r>
              <a:rPr lang="en-US" sz="1900" dirty="0">
                <a:solidFill>
                  <a:srgbClr val="000000"/>
                </a:solidFill>
                <a:latin typeface="Calibri" panose="020F0502020204030204" pitchFamily="34" charset="0"/>
              </a:rPr>
              <a:t>Group identifies a notetaker and presenter </a:t>
            </a:r>
          </a:p>
          <a:p>
            <a:pPr algn="l" rtl="0" fontAlgn="base">
              <a:buFont typeface="+mj-lt"/>
              <a:buAutoNum type="arabicPeriod" startAt="2"/>
            </a:pPr>
            <a:r>
              <a:rPr lang="en-US" sz="1900" dirty="0">
                <a:solidFill>
                  <a:srgbClr val="000000"/>
                </a:solidFill>
                <a:latin typeface="Calibri" panose="020F0502020204030204" pitchFamily="34" charset="0"/>
              </a:rPr>
              <a:t>Report out to the Standard group and opportunity to share key takeaways, comments with the larger group</a:t>
            </a:r>
          </a:p>
          <a:p>
            <a:pPr algn="l" rtl="0" fontAlgn="base">
              <a:buFont typeface="+mj-lt"/>
              <a:buAutoNum type="arabicPeriod" startAt="3"/>
            </a:pPr>
            <a:r>
              <a:rPr lang="en-US" sz="1900" dirty="0">
                <a:solidFill>
                  <a:srgbClr val="000000"/>
                </a:solidFill>
                <a:latin typeface="Calibri" panose="020F0502020204030204" pitchFamily="34" charset="0"/>
              </a:rPr>
              <a:t>Ask co-chairs to capture notes and write them up post-town hall with the logistics liaison</a:t>
            </a:r>
          </a:p>
          <a:p>
            <a:pPr algn="l" rtl="0" fontAlgn="base">
              <a:buFont typeface="+mj-lt"/>
              <a:buAutoNum type="arabicPeriod" startAt="3"/>
            </a:pPr>
            <a:endParaRPr lang="en-US" sz="1900" dirty="0">
              <a:solidFill>
                <a:srgbClr val="000000"/>
              </a:solidFill>
              <a:latin typeface="Calibri" panose="020F0502020204030204" pitchFamily="34" charset="0"/>
            </a:endParaRPr>
          </a:p>
          <a:p>
            <a:pPr algn="l" rtl="0" fontAlgn="base">
              <a:buFont typeface="+mj-lt"/>
              <a:buNone/>
            </a:pPr>
            <a:endParaRPr lang="en-US" sz="19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21</a:t>
            </a:fld>
            <a:endParaRPr lang="en-US" dirty="0"/>
          </a:p>
        </p:txBody>
      </p:sp>
    </p:spTree>
    <p:extLst>
      <p:ext uri="{BB962C8B-B14F-4D97-AF65-F5344CB8AC3E}">
        <p14:creationId xmlns:p14="http://schemas.microsoft.com/office/powerpoint/2010/main" val="242578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Dr. Ward and Dr. Reynolds</a:t>
            </a:r>
          </a:p>
          <a:p>
            <a:endParaRPr lang="en-US" b="1" u="sng" dirty="0"/>
          </a:p>
          <a:p>
            <a:pPr marL="824503" lvl="1" indent="-353358" fontAlgn="base">
              <a:buFont typeface="+mj-lt"/>
              <a:buAutoNum type="arabicPeriod"/>
            </a:pPr>
            <a:r>
              <a:rPr lang="en-US" sz="1900" dirty="0">
                <a:solidFill>
                  <a:srgbClr val="000000"/>
                </a:solidFill>
                <a:latin typeface="Calibri" panose="020F0502020204030204" pitchFamily="34" charset="0"/>
              </a:rPr>
              <a:t>Brief reflection on what they heard from the discussions; key takeaways, etc. </a:t>
            </a:r>
          </a:p>
          <a:p>
            <a:pPr marL="1295648" lvl="2" indent="-353358" fontAlgn="base">
              <a:buFont typeface="+mj-lt"/>
              <a:buAutoNum type="alphaLcPeriod"/>
            </a:pPr>
            <a:r>
              <a:rPr lang="en-US" sz="1900" dirty="0">
                <a:solidFill>
                  <a:srgbClr val="000000"/>
                </a:solidFill>
                <a:latin typeface="Calibri" panose="020F0502020204030204" pitchFamily="34" charset="0"/>
              </a:rPr>
              <a:t>The self-study enables UMB to look at ourselves; identify ways to self-assess and improve </a:t>
            </a:r>
          </a:p>
          <a:p>
            <a:pPr marL="1295648" lvl="2" indent="-353358" fontAlgn="base">
              <a:buFont typeface="+mj-lt"/>
              <a:buAutoNum type="alphaLcPeriod"/>
            </a:pPr>
            <a:r>
              <a:rPr lang="en-US" sz="1900" dirty="0">
                <a:solidFill>
                  <a:srgbClr val="000000"/>
                </a:solidFill>
                <a:latin typeface="Calibri" panose="020F0502020204030204" pitchFamily="34" charset="0"/>
              </a:rPr>
              <a:t>This is an organic process for UMB</a:t>
            </a:r>
          </a:p>
          <a:p>
            <a:pPr marL="1295648" lvl="2" indent="-353358" fontAlgn="base">
              <a:buFont typeface="+mj-lt"/>
              <a:buAutoNum type="alphaLcPeriod"/>
            </a:pPr>
            <a:r>
              <a:rPr lang="en-US" sz="1900" dirty="0">
                <a:solidFill>
                  <a:srgbClr val="000000"/>
                </a:solidFill>
                <a:latin typeface="Calibri" panose="020F0502020204030204" pitchFamily="34" charset="0"/>
              </a:rPr>
              <a:t>Community discussions will serve as the launching point for our next strategic plan</a:t>
            </a:r>
          </a:p>
          <a:p>
            <a:pPr marL="824503" lvl="1" indent="-353358" fontAlgn="base">
              <a:buFont typeface="+mj-lt"/>
              <a:buAutoNum type="arabicPeriod"/>
            </a:pPr>
            <a:r>
              <a:rPr lang="en-US" sz="1900" dirty="0">
                <a:solidFill>
                  <a:srgbClr val="000000"/>
                </a:solidFill>
                <a:latin typeface="Calibri" panose="020F0502020204030204" pitchFamily="34" charset="0"/>
              </a:rPr>
              <a:t>Invite groups to briefly share a takeaway, comment, question, etc.</a:t>
            </a:r>
          </a:p>
          <a:p>
            <a:pPr marL="824503" lvl="1" indent="-353358" fontAlgn="base">
              <a:buFont typeface="+mj-lt"/>
              <a:buAutoNum type="arabicPeriod"/>
            </a:pPr>
            <a:r>
              <a:rPr lang="en-US" sz="1900" dirty="0">
                <a:solidFill>
                  <a:srgbClr val="000000"/>
                </a:solidFill>
                <a:latin typeface="Calibri" panose="020F0502020204030204" pitchFamily="34" charset="0"/>
              </a:rPr>
              <a:t>Next steps   </a:t>
            </a:r>
          </a:p>
          <a:p>
            <a:pPr marL="1295648" lvl="2" indent="-353358" fontAlgn="base">
              <a:buFont typeface="+mj-lt"/>
              <a:buAutoNum type="alphaLcPeriod"/>
            </a:pPr>
            <a:r>
              <a:rPr lang="en-US" sz="1900" dirty="0">
                <a:solidFill>
                  <a:srgbClr val="000000"/>
                </a:solidFill>
                <a:latin typeface="Calibri" panose="020F0502020204030204" pitchFamily="34" charset="0"/>
              </a:rPr>
              <a:t>Upcoming town halls and how to register AND QR code to provide feedback on Town Hall (CLICK TO PROGRESS SLIDE)</a:t>
            </a:r>
          </a:p>
          <a:p>
            <a:pPr marL="1766792" lvl="3" indent="-353358" fontAlgn="base">
              <a:buFont typeface="+mj-lt"/>
              <a:buAutoNum type="alphaLcPeriod"/>
            </a:pPr>
            <a:r>
              <a:rPr lang="en-US" sz="4100" dirty="0">
                <a:solidFill>
                  <a:srgbClr val="32363A"/>
                </a:solidFill>
                <a:latin typeface="72"/>
              </a:rPr>
              <a:t>One (1) suggestion, idea, question that came up for you.</a:t>
            </a:r>
          </a:p>
          <a:p>
            <a:pPr marL="1766792" lvl="3" indent="-353358" fontAlgn="base">
              <a:buFont typeface="+mj-lt"/>
              <a:buAutoNum type="alphaLcPeriod"/>
            </a:pPr>
            <a:r>
              <a:rPr lang="en-US" sz="2900" dirty="0">
                <a:solidFill>
                  <a:srgbClr val="32363A"/>
                </a:solidFill>
                <a:latin typeface="72"/>
              </a:rPr>
              <a:t>What improvement(s) should be made to the Middle States Accreditation Town Halls?</a:t>
            </a:r>
            <a:endParaRPr lang="en-US" sz="2900" dirty="0">
              <a:solidFill>
                <a:srgbClr val="000000"/>
              </a:solidFill>
              <a:latin typeface="Calibri" panose="020F0502020204030204" pitchFamily="34" charset="0"/>
            </a:endParaRPr>
          </a:p>
          <a:p>
            <a:pPr marL="1766792" lvl="3" indent="-353358" fontAlgn="base">
              <a:buFont typeface="+mj-lt"/>
              <a:buAutoNum type="alphaLcPeriod"/>
            </a:pPr>
            <a:endParaRPr lang="en-US" sz="1900" dirty="0">
              <a:solidFill>
                <a:srgbClr val="000000"/>
              </a:solidFill>
              <a:latin typeface="Calibri" panose="020F0502020204030204" pitchFamily="34" charset="0"/>
            </a:endParaRPr>
          </a:p>
          <a:p>
            <a:pPr marL="1295648" lvl="2" indent="-353358" fontAlgn="base">
              <a:buFont typeface="+mj-lt"/>
              <a:buAutoNum type="alphaLcPeriod"/>
            </a:pPr>
            <a:r>
              <a:rPr lang="en-US" sz="1900" dirty="0">
                <a:solidFill>
                  <a:srgbClr val="000000"/>
                </a:solidFill>
                <a:latin typeface="Calibri" panose="020F0502020204030204" pitchFamily="34" charset="0"/>
              </a:rPr>
              <a:t>Thank you! </a:t>
            </a:r>
          </a:p>
          <a:p>
            <a:endParaRPr lang="en-US" b="1" u="sng" dirty="0"/>
          </a:p>
          <a:p>
            <a:endParaRPr lang="en-US" dirty="0"/>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22</a:t>
            </a:fld>
            <a:endParaRPr lang="en-US" dirty="0"/>
          </a:p>
        </p:txBody>
      </p:sp>
    </p:spTree>
    <p:extLst>
      <p:ext uri="{BB962C8B-B14F-4D97-AF65-F5344CB8AC3E}">
        <p14:creationId xmlns:p14="http://schemas.microsoft.com/office/powerpoint/2010/main" val="4251395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SON is generally ten years; SOM is generally eight years.  </a:t>
            </a:r>
          </a:p>
          <a:p>
            <a:r>
              <a:rPr lang="en-US" dirty="0"/>
              <a:t>*Example – </a:t>
            </a:r>
            <a:r>
              <a:rPr lang="en-US" dirty="0">
                <a:effectLst/>
                <a:latin typeface="Times New Roman" panose="02020603050405020304" pitchFamily="18" charset="0"/>
              </a:rPr>
              <a:t>Council on Accreditation of Nurse Anesthesia Educational Programs (COA) does the accrediting for the GRADUATE school Nurse Anesthesia Program housed in the Nursing School.  The Nursing School is accredited by the Commission on Collegiate Nursing Education.(CCNE).</a:t>
            </a:r>
            <a:r>
              <a:rPr lang="en-US" dirty="0"/>
              <a:t> </a:t>
            </a:r>
          </a:p>
        </p:txBody>
      </p:sp>
      <p:sp>
        <p:nvSpPr>
          <p:cNvPr id="4" name="Slide Number Placeholder 3"/>
          <p:cNvSpPr>
            <a:spLocks noGrp="1"/>
          </p:cNvSpPr>
          <p:nvPr>
            <p:ph type="sldNum" sz="quarter" idx="5"/>
          </p:nvPr>
        </p:nvSpPr>
        <p:spPr/>
        <p:txBody>
          <a:bodyPr/>
          <a:lstStyle/>
          <a:p>
            <a:fld id="{B3DA68A7-B5A7-4E10-9CA6-7CFBDC038A4B}" type="slidenum">
              <a:rPr lang="en-US" smtClean="0"/>
              <a:t>3</a:t>
            </a:fld>
            <a:endParaRPr lang="en-US" dirty="0"/>
          </a:p>
        </p:txBody>
      </p:sp>
    </p:spTree>
    <p:extLst>
      <p:ext uri="{BB962C8B-B14F-4D97-AF65-F5344CB8AC3E}">
        <p14:creationId xmlns:p14="http://schemas.microsoft.com/office/powerpoint/2010/main" val="252548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4</a:t>
            </a:fld>
            <a:endParaRPr lang="en-US" dirty="0"/>
          </a:p>
        </p:txBody>
      </p:sp>
    </p:spTree>
    <p:extLst>
      <p:ext uri="{BB962C8B-B14F-4D97-AF65-F5344CB8AC3E}">
        <p14:creationId xmlns:p14="http://schemas.microsoft.com/office/powerpoint/2010/main" val="111024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there were “REGIONAL” accreditors and “NATIONAL” accreditors.  As a regional, MSCHE covered only a specific geographic portion of the US; a handful of contiguous states (MD, DE, NY, NY, PA); plus DC, Puerto Rico and the US Virgin Islands.  </a:t>
            </a:r>
          </a:p>
          <a:p>
            <a:endParaRPr lang="en-US" dirty="0"/>
          </a:p>
          <a:p>
            <a:r>
              <a:rPr lang="en-US" dirty="0"/>
              <a:t>In 2020, the Department of Education eliminated both titles and the combined accreditors are called institutional accreditors.  MSCHE’s footprint now extends to 48 states (the exceptions being North Dakota and Montana); two U.S. Territories (Puerto Rico and the U.S. Virgin Islands); and the District of Columbia. Its footprint extends to 94 countries. </a:t>
            </a:r>
          </a:p>
        </p:txBody>
      </p:sp>
      <p:sp>
        <p:nvSpPr>
          <p:cNvPr id="4" name="Slide Number Placeholder 3"/>
          <p:cNvSpPr>
            <a:spLocks noGrp="1"/>
          </p:cNvSpPr>
          <p:nvPr>
            <p:ph type="sldNum" sz="quarter" idx="5"/>
          </p:nvPr>
        </p:nvSpPr>
        <p:spPr/>
        <p:txBody>
          <a:bodyPr/>
          <a:lstStyle/>
          <a:p>
            <a:fld id="{B3DA68A7-B5A7-4E10-9CA6-7CFBDC038A4B}" type="slidenum">
              <a:rPr lang="en-US" smtClean="0"/>
              <a:t>5</a:t>
            </a:fld>
            <a:endParaRPr lang="en-US" dirty="0"/>
          </a:p>
        </p:txBody>
      </p:sp>
    </p:spTree>
    <p:extLst>
      <p:ext uri="{BB962C8B-B14F-4D97-AF65-F5344CB8AC3E}">
        <p14:creationId xmlns:p14="http://schemas.microsoft.com/office/powerpoint/2010/main" val="140977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solidFill>
                  <a:srgbClr val="333333"/>
                </a:solidFill>
                <a:latin typeface="Gotham SSm 4r"/>
              </a:rPr>
              <a:t>Select the Self-Study design most appropriate for UMB. The themes in the design should align with our core values</a:t>
            </a:r>
            <a:r>
              <a:rPr lang="en-US" i="1" dirty="0">
                <a:solidFill>
                  <a:srgbClr val="333333"/>
                </a:solidFill>
                <a:latin typeface="Gotham SSm 4r"/>
              </a:rPr>
              <a:t> </a:t>
            </a:r>
            <a:r>
              <a:rPr lang="en-US" dirty="0">
                <a:solidFill>
                  <a:srgbClr val="333333"/>
                </a:solidFill>
                <a:latin typeface="Gotham SSm 4r"/>
              </a:rPr>
              <a:t>and the priorities in our Strategic Plan. This task should be completed no later than April 25, 2023.</a:t>
            </a:r>
          </a:p>
          <a:p>
            <a:pPr algn="l">
              <a:buFont typeface="Arial" panose="020B0604020202020204" pitchFamily="34" charset="0"/>
              <a:buChar char="•"/>
            </a:pPr>
            <a:r>
              <a:rPr lang="en-US" dirty="0">
                <a:solidFill>
                  <a:srgbClr val="333333"/>
                </a:solidFill>
                <a:latin typeface="Gotham SSm 4r"/>
              </a:rPr>
              <a:t>Design an inclusive and transparent self-study process that actively and deliberately seeks to engage members of the University community from every corner of campus.</a:t>
            </a:r>
          </a:p>
          <a:p>
            <a:pPr algn="l">
              <a:buFont typeface="Arial" panose="020B0604020202020204" pitchFamily="34" charset="0"/>
              <a:buChar char="•"/>
            </a:pPr>
            <a:r>
              <a:rPr lang="en-US" dirty="0">
                <a:solidFill>
                  <a:srgbClr val="333333"/>
                </a:solidFill>
                <a:latin typeface="Gotham SSm 4r"/>
              </a:rPr>
              <a:t>Produce a Self-Study report that demonstrates our compliance with the Middle States Commission on Higher Education accreditation standards and provides forward-looking recommendations to move the institution further along its quest for excellence in graduate and professional education, research, clinical activities, and service for the public good.</a:t>
            </a: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6</a:t>
            </a:fld>
            <a:endParaRPr lang="en-US" dirty="0"/>
          </a:p>
        </p:txBody>
      </p:sp>
    </p:spTree>
    <p:extLst>
      <p:ext uri="{BB962C8B-B14F-4D97-AF65-F5344CB8AC3E}">
        <p14:creationId xmlns:p14="http://schemas.microsoft.com/office/powerpoint/2010/main" val="208610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otham SSm 4r"/>
              </a:rPr>
              <a:t>Self Study Approach</a:t>
            </a:r>
          </a:p>
          <a:p>
            <a:pPr algn="l"/>
            <a:r>
              <a:rPr lang="en-US" b="0" i="0" dirty="0">
                <a:solidFill>
                  <a:srgbClr val="333333"/>
                </a:solidFill>
                <a:effectLst/>
                <a:latin typeface="Gotham SSm 4r"/>
              </a:rPr>
              <a:t>The Standards Based self-study design was chosen as the one in which the University could focus most intensely on its strategic priorities. UMB has a robust culture of planning and accreditation. Part of the reason for our unique culture is that each of UMB’s professional schools is accredited by their own unique accrediting organizations and as such UMB is continually examining its practices and making improvements. UMB is fortunate that the Middle States Self-Study affords the University yet another opportunity to integrate existing planning and accrediting processes.</a:t>
            </a: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9</a:t>
            </a:fld>
            <a:endParaRPr lang="en-US" dirty="0"/>
          </a:p>
        </p:txBody>
      </p:sp>
    </p:spTree>
    <p:extLst>
      <p:ext uri="{BB962C8B-B14F-4D97-AF65-F5344CB8AC3E}">
        <p14:creationId xmlns:p14="http://schemas.microsoft.com/office/powerpoint/2010/main" val="75764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otham SSm 4r"/>
              </a:rPr>
              <a:t>Self Study Approach</a:t>
            </a:r>
          </a:p>
          <a:p>
            <a:pPr algn="l"/>
            <a:r>
              <a:rPr lang="en-US" b="0" i="0" dirty="0">
                <a:solidFill>
                  <a:srgbClr val="333333"/>
                </a:solidFill>
                <a:effectLst/>
                <a:latin typeface="Gotham SSm 4r"/>
              </a:rPr>
              <a:t>The Standards Based self-study design was chosen as the one in which the University could focus most intensely on its strategic priorities. UMB has a robust culture of planning and accreditation. Part of the reason for our unique culture is that each of UMB’s professional schools is accredited by their own unique accrediting organizations and as such UMB is continually examining its practices and making improvements. UMB is fortunate that the Middle States Self-Study affords the University yet another opportunity to integrate existing planning and accrediting processes.</a:t>
            </a: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10</a:t>
            </a:fld>
            <a:endParaRPr lang="en-US" dirty="0"/>
          </a:p>
        </p:txBody>
      </p:sp>
    </p:spTree>
    <p:extLst>
      <p:ext uri="{BB962C8B-B14F-4D97-AF65-F5344CB8AC3E}">
        <p14:creationId xmlns:p14="http://schemas.microsoft.com/office/powerpoint/2010/main" val="8753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Gotham SSm 4r"/>
              </a:rPr>
              <a:t>Self Study Approach</a:t>
            </a:r>
          </a:p>
          <a:p>
            <a:pPr algn="l"/>
            <a:r>
              <a:rPr lang="en-US" b="0" i="0" dirty="0">
                <a:solidFill>
                  <a:srgbClr val="333333"/>
                </a:solidFill>
                <a:effectLst/>
                <a:latin typeface="Gotham SSm 4r"/>
              </a:rPr>
              <a:t>The Standards Based self-study design was chosen as the one in which the University could focus most intensely on its strategic priorities. UMB has a robust culture of planning and accreditation. Part of the reason for our unique culture is that each of UMB’s professional schools is accredited by their own unique accrediting organizations and as such UMB is continually examining its practices and making improvements. UMB is fortunate that the Middle States Self-Study affords the University yet another opportunity to integrate existing planning and accrediting processes.</a:t>
            </a:r>
          </a:p>
          <a:p>
            <a:endParaRPr lang="en-US" dirty="0"/>
          </a:p>
        </p:txBody>
      </p:sp>
      <p:sp>
        <p:nvSpPr>
          <p:cNvPr id="4" name="Slide Number Placeholder 3"/>
          <p:cNvSpPr>
            <a:spLocks noGrp="1"/>
          </p:cNvSpPr>
          <p:nvPr>
            <p:ph type="sldNum" sz="quarter" idx="5"/>
          </p:nvPr>
        </p:nvSpPr>
        <p:spPr/>
        <p:txBody>
          <a:bodyPr/>
          <a:lstStyle/>
          <a:p>
            <a:fld id="{B3DA68A7-B5A7-4E10-9CA6-7CFBDC038A4B}" type="slidenum">
              <a:rPr lang="en-US" smtClean="0"/>
              <a:t>11</a:t>
            </a:fld>
            <a:endParaRPr lang="en-US" dirty="0"/>
          </a:p>
        </p:txBody>
      </p:sp>
    </p:spTree>
    <p:extLst>
      <p:ext uri="{BB962C8B-B14F-4D97-AF65-F5344CB8AC3E}">
        <p14:creationId xmlns:p14="http://schemas.microsoft.com/office/powerpoint/2010/main" val="240420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Drs. Ward, Reynolds, and Greg Spengler to introduce Co-chairs</a:t>
            </a:r>
          </a:p>
        </p:txBody>
      </p:sp>
      <p:sp>
        <p:nvSpPr>
          <p:cNvPr id="4" name="Slide Number Placeholder 3"/>
          <p:cNvSpPr>
            <a:spLocks noGrp="1"/>
          </p:cNvSpPr>
          <p:nvPr>
            <p:ph type="sldNum" sz="quarter" idx="5"/>
          </p:nvPr>
        </p:nvSpPr>
        <p:spPr/>
        <p:txBody>
          <a:bodyPr/>
          <a:lstStyle/>
          <a:p>
            <a:fld id="{B3DA68A7-B5A7-4E10-9CA6-7CFBDC038A4B}" type="slidenum">
              <a:rPr lang="en-US" smtClean="0"/>
              <a:t>12</a:t>
            </a:fld>
            <a:endParaRPr lang="en-US" dirty="0"/>
          </a:p>
        </p:txBody>
      </p:sp>
    </p:spTree>
    <p:extLst>
      <p:ext uri="{BB962C8B-B14F-4D97-AF65-F5344CB8AC3E}">
        <p14:creationId xmlns:p14="http://schemas.microsoft.com/office/powerpoint/2010/main" val="22849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2860-AC52-334E-AEB5-5AD3D91CF3C9}"/>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FC262856-0985-A0CF-0F9E-B35D9A2B1D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983B67-CFBB-942E-359E-F079193BB84E}"/>
              </a:ext>
            </a:extLst>
          </p:cNvPr>
          <p:cNvSpPr>
            <a:spLocks noGrp="1"/>
          </p:cNvSpPr>
          <p:nvPr>
            <p:ph type="dt" sz="half" idx="10"/>
          </p:nvPr>
        </p:nvSpPr>
        <p:spPr/>
        <p:txBody>
          <a:bodyPr/>
          <a:lstStyle/>
          <a:p>
            <a:fld id="{5820C080-57C9-1F41-AB6F-822839297DC3}" type="datetimeFigureOut">
              <a:rPr lang="en-US" smtClean="0"/>
              <a:t>10/2/2023</a:t>
            </a:fld>
            <a:endParaRPr lang="en-US" dirty="0"/>
          </a:p>
        </p:txBody>
      </p:sp>
      <p:sp>
        <p:nvSpPr>
          <p:cNvPr id="5" name="Footer Placeholder 4">
            <a:extLst>
              <a:ext uri="{FF2B5EF4-FFF2-40B4-BE49-F238E27FC236}">
                <a16:creationId xmlns:a16="http://schemas.microsoft.com/office/drawing/2014/main" id="{382E7914-BBA8-8327-A4D6-44590F9768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DA0050-E852-C9D8-7FAC-C0F0DEE109DB}"/>
              </a:ext>
            </a:extLst>
          </p:cNvPr>
          <p:cNvSpPr>
            <a:spLocks noGrp="1"/>
          </p:cNvSpPr>
          <p:nvPr>
            <p:ph type="sldNum" sz="quarter" idx="12"/>
          </p:nvPr>
        </p:nvSpPr>
        <p:spPr/>
        <p:txBody>
          <a:bodyPr/>
          <a:lstStyle/>
          <a:p>
            <a:fld id="{95582936-ADC7-E241-8B20-40864E599AC4}" type="slidenum">
              <a:rPr lang="en-US" smtClean="0"/>
              <a:t>‹#›</a:t>
            </a:fld>
            <a:endParaRPr lang="en-US" dirty="0"/>
          </a:p>
        </p:txBody>
      </p:sp>
    </p:spTree>
    <p:extLst>
      <p:ext uri="{BB962C8B-B14F-4D97-AF65-F5344CB8AC3E}">
        <p14:creationId xmlns:p14="http://schemas.microsoft.com/office/powerpoint/2010/main" val="417293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2860-AC52-334E-AEB5-5AD3D91CF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62856-0985-A0CF-0F9E-B35D9A2B1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983B67-CFBB-942E-359E-F079193BB84E}"/>
              </a:ext>
            </a:extLst>
          </p:cNvPr>
          <p:cNvSpPr>
            <a:spLocks noGrp="1"/>
          </p:cNvSpPr>
          <p:nvPr>
            <p:ph type="dt" sz="half" idx="10"/>
          </p:nvPr>
        </p:nvSpPr>
        <p:spPr/>
        <p:txBody>
          <a:bodyPr/>
          <a:lstStyle/>
          <a:p>
            <a:fld id="{5820C080-57C9-1F41-AB6F-822839297DC3}" type="datetimeFigureOut">
              <a:rPr lang="en-US" smtClean="0"/>
              <a:t>10/2/2023</a:t>
            </a:fld>
            <a:endParaRPr lang="en-US" dirty="0"/>
          </a:p>
        </p:txBody>
      </p:sp>
      <p:sp>
        <p:nvSpPr>
          <p:cNvPr id="5" name="Footer Placeholder 4">
            <a:extLst>
              <a:ext uri="{FF2B5EF4-FFF2-40B4-BE49-F238E27FC236}">
                <a16:creationId xmlns:a16="http://schemas.microsoft.com/office/drawing/2014/main" id="{382E7914-BBA8-8327-A4D6-44590F9768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DA0050-E852-C9D8-7FAC-C0F0DEE109DB}"/>
              </a:ext>
            </a:extLst>
          </p:cNvPr>
          <p:cNvSpPr>
            <a:spLocks noGrp="1"/>
          </p:cNvSpPr>
          <p:nvPr>
            <p:ph type="sldNum" sz="quarter" idx="12"/>
          </p:nvPr>
        </p:nvSpPr>
        <p:spPr/>
        <p:txBody>
          <a:bodyPr/>
          <a:lstStyle/>
          <a:p>
            <a:fld id="{95582936-ADC7-E241-8B20-40864E599AC4}" type="slidenum">
              <a:rPr lang="en-US" smtClean="0"/>
              <a:t>‹#›</a:t>
            </a:fld>
            <a:endParaRPr lang="en-US" dirty="0"/>
          </a:p>
        </p:txBody>
      </p:sp>
    </p:spTree>
    <p:extLst>
      <p:ext uri="{BB962C8B-B14F-4D97-AF65-F5344CB8AC3E}">
        <p14:creationId xmlns:p14="http://schemas.microsoft.com/office/powerpoint/2010/main" val="309729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2860-AC52-334E-AEB5-5AD3D91CF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62856-0985-A0CF-0F9E-B35D9A2B1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983B67-CFBB-942E-359E-F079193BB84E}"/>
              </a:ext>
            </a:extLst>
          </p:cNvPr>
          <p:cNvSpPr>
            <a:spLocks noGrp="1"/>
          </p:cNvSpPr>
          <p:nvPr>
            <p:ph type="dt" sz="half" idx="10"/>
          </p:nvPr>
        </p:nvSpPr>
        <p:spPr/>
        <p:txBody>
          <a:bodyPr/>
          <a:lstStyle/>
          <a:p>
            <a:fld id="{5820C080-57C9-1F41-AB6F-822839297DC3}" type="datetimeFigureOut">
              <a:rPr lang="en-US" smtClean="0"/>
              <a:t>10/2/2023</a:t>
            </a:fld>
            <a:endParaRPr lang="en-US" dirty="0"/>
          </a:p>
        </p:txBody>
      </p:sp>
      <p:sp>
        <p:nvSpPr>
          <p:cNvPr id="5" name="Footer Placeholder 4">
            <a:extLst>
              <a:ext uri="{FF2B5EF4-FFF2-40B4-BE49-F238E27FC236}">
                <a16:creationId xmlns:a16="http://schemas.microsoft.com/office/drawing/2014/main" id="{382E7914-BBA8-8327-A4D6-44590F9768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DA0050-E852-C9D8-7FAC-C0F0DEE109DB}"/>
              </a:ext>
            </a:extLst>
          </p:cNvPr>
          <p:cNvSpPr>
            <a:spLocks noGrp="1"/>
          </p:cNvSpPr>
          <p:nvPr>
            <p:ph type="sldNum" sz="quarter" idx="12"/>
          </p:nvPr>
        </p:nvSpPr>
        <p:spPr/>
        <p:txBody>
          <a:bodyPr/>
          <a:lstStyle/>
          <a:p>
            <a:fld id="{95582936-ADC7-E241-8B20-40864E599AC4}" type="slidenum">
              <a:rPr lang="en-US" smtClean="0"/>
              <a:t>‹#›</a:t>
            </a:fld>
            <a:endParaRPr lang="en-US" dirty="0"/>
          </a:p>
        </p:txBody>
      </p:sp>
    </p:spTree>
    <p:extLst>
      <p:ext uri="{BB962C8B-B14F-4D97-AF65-F5344CB8AC3E}">
        <p14:creationId xmlns:p14="http://schemas.microsoft.com/office/powerpoint/2010/main" val="95996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2860-AC52-334E-AEB5-5AD3D91CF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62856-0985-A0CF-0F9E-B35D9A2B1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983B67-CFBB-942E-359E-F079193BB84E}"/>
              </a:ext>
            </a:extLst>
          </p:cNvPr>
          <p:cNvSpPr>
            <a:spLocks noGrp="1"/>
          </p:cNvSpPr>
          <p:nvPr>
            <p:ph type="dt" sz="half" idx="10"/>
          </p:nvPr>
        </p:nvSpPr>
        <p:spPr>
          <a:xfrm>
            <a:off x="122582" y="6371535"/>
            <a:ext cx="1401419" cy="365125"/>
          </a:xfrm>
          <a:prstGeom prst="rect">
            <a:avLst/>
          </a:prstGeom>
        </p:spPr>
        <p:txBody>
          <a:bodyPr/>
          <a:lstStyle/>
          <a:p>
            <a:fld id="{5820C080-57C9-1F41-AB6F-822839297DC3}" type="datetimeFigureOut">
              <a:rPr lang="en-US" smtClean="0"/>
              <a:t>10/2/2023</a:t>
            </a:fld>
            <a:endParaRPr lang="en-US" dirty="0"/>
          </a:p>
        </p:txBody>
      </p:sp>
      <p:sp>
        <p:nvSpPr>
          <p:cNvPr id="5" name="Footer Placeholder 4">
            <a:extLst>
              <a:ext uri="{FF2B5EF4-FFF2-40B4-BE49-F238E27FC236}">
                <a16:creationId xmlns:a16="http://schemas.microsoft.com/office/drawing/2014/main" id="{382E7914-BBA8-8327-A4D6-44590F976805}"/>
              </a:ext>
            </a:extLst>
          </p:cNvPr>
          <p:cNvSpPr>
            <a:spLocks noGrp="1"/>
          </p:cNvSpPr>
          <p:nvPr>
            <p:ph type="ftr" sz="quarter" idx="11"/>
          </p:nvPr>
        </p:nvSpPr>
        <p:spPr>
          <a:xfrm>
            <a:off x="1524000" y="6356350"/>
            <a:ext cx="705346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0DA0050-E852-C9D8-7FAC-C0F0DEE109DB}"/>
              </a:ext>
            </a:extLst>
          </p:cNvPr>
          <p:cNvSpPr>
            <a:spLocks noGrp="1"/>
          </p:cNvSpPr>
          <p:nvPr>
            <p:ph type="sldNum" sz="quarter" idx="12"/>
          </p:nvPr>
        </p:nvSpPr>
        <p:spPr>
          <a:xfrm>
            <a:off x="8577470" y="6356350"/>
            <a:ext cx="1205950" cy="365125"/>
          </a:xfrm>
          <a:prstGeom prst="rect">
            <a:avLst/>
          </a:prstGeom>
        </p:spPr>
        <p:txBody>
          <a:bodyPr/>
          <a:lstStyle/>
          <a:p>
            <a:fld id="{95582936-ADC7-E241-8B20-40864E599AC4}" type="slidenum">
              <a:rPr lang="en-US" smtClean="0"/>
              <a:t>‹#›</a:t>
            </a:fld>
            <a:endParaRPr lang="en-US" dirty="0"/>
          </a:p>
        </p:txBody>
      </p:sp>
    </p:spTree>
    <p:extLst>
      <p:ext uri="{BB962C8B-B14F-4D97-AF65-F5344CB8AC3E}">
        <p14:creationId xmlns:p14="http://schemas.microsoft.com/office/powerpoint/2010/main" val="238002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06701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17C374-F826-3F08-C073-17BAF73B36E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84ACC9D-9912-F12C-42C4-9D2D59FA2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820C080-57C9-1F41-AB6F-822839297DC3}" type="datetimeFigureOut">
              <a:rPr lang="en-US" smtClean="0"/>
              <a:pPr/>
              <a:t>10/2/2023</a:t>
            </a:fld>
            <a:endParaRPr lang="en-US" dirty="0"/>
          </a:p>
        </p:txBody>
      </p:sp>
      <p:sp>
        <p:nvSpPr>
          <p:cNvPr id="5" name="Footer Placeholder 4">
            <a:extLst>
              <a:ext uri="{FF2B5EF4-FFF2-40B4-BE49-F238E27FC236}">
                <a16:creationId xmlns:a16="http://schemas.microsoft.com/office/drawing/2014/main" id="{49AD0414-1717-761A-2AD5-9100655FC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289D4917-C652-4063-69AF-5F71D1A6C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5582936-ADC7-E241-8B20-40864E599AC4}" type="slidenum">
              <a:rPr lang="en-US" smtClean="0"/>
              <a:pPr/>
              <a:t>‹#›</a:t>
            </a:fld>
            <a:endParaRPr lang="en-US" dirty="0"/>
          </a:p>
        </p:txBody>
      </p:sp>
    </p:spTree>
    <p:extLst>
      <p:ext uri="{BB962C8B-B14F-4D97-AF65-F5344CB8AC3E}">
        <p14:creationId xmlns:p14="http://schemas.microsoft.com/office/powerpoint/2010/main" val="369004844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4445E5-4E80-8505-9AFB-167946EF218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5A38292-FED9-7900-EA9C-4D70FA00C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C4AD4-87CE-7D1E-F22F-B367E80E9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ACC9D-9912-F12C-42C4-9D2D59FA2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820C080-57C9-1F41-AB6F-822839297DC3}" type="datetimeFigureOut">
              <a:rPr lang="en-US" smtClean="0"/>
              <a:pPr/>
              <a:t>10/2/2023</a:t>
            </a:fld>
            <a:endParaRPr lang="en-US" dirty="0"/>
          </a:p>
        </p:txBody>
      </p:sp>
      <p:sp>
        <p:nvSpPr>
          <p:cNvPr id="5" name="Footer Placeholder 4">
            <a:extLst>
              <a:ext uri="{FF2B5EF4-FFF2-40B4-BE49-F238E27FC236}">
                <a16:creationId xmlns:a16="http://schemas.microsoft.com/office/drawing/2014/main" id="{49AD0414-1717-761A-2AD5-9100655FC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289D4917-C652-4063-69AF-5F71D1A6C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5582936-ADC7-E241-8B20-40864E599AC4}" type="slidenum">
              <a:rPr lang="en-US" smtClean="0"/>
              <a:pPr/>
              <a:t>‹#›</a:t>
            </a:fld>
            <a:endParaRPr lang="en-US" dirty="0"/>
          </a:p>
        </p:txBody>
      </p:sp>
    </p:spTree>
    <p:extLst>
      <p:ext uri="{BB962C8B-B14F-4D97-AF65-F5344CB8AC3E}">
        <p14:creationId xmlns:p14="http://schemas.microsoft.com/office/powerpoint/2010/main" val="9107522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745EDB-03A8-B02F-DB65-92DEA60A2E0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5A38292-FED9-7900-EA9C-4D70FA00C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C4AD4-87CE-7D1E-F22F-B367E80E9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ACC9D-9912-F12C-42C4-9D2D59FA277A}"/>
              </a:ext>
            </a:extLst>
          </p:cNvPr>
          <p:cNvSpPr>
            <a:spLocks noGrp="1"/>
          </p:cNvSpPr>
          <p:nvPr>
            <p:ph type="dt" sz="half" idx="2"/>
          </p:nvPr>
        </p:nvSpPr>
        <p:spPr>
          <a:xfrm>
            <a:off x="122582" y="6371535"/>
            <a:ext cx="1401419" cy="365125"/>
          </a:xfrm>
          <a:prstGeom prst="rect">
            <a:avLst/>
          </a:prstGeom>
        </p:spPr>
        <p:txBody>
          <a:bodyPr vert="horz" lIns="91440" tIns="45720" rIns="91440" bIns="45720" rtlCol="0" anchor="ctr"/>
          <a:lstStyle>
            <a:lvl1pPr algn="l">
              <a:defRPr sz="1200">
                <a:solidFill>
                  <a:schemeClr val="bg1"/>
                </a:solidFill>
              </a:defRPr>
            </a:lvl1pPr>
          </a:lstStyle>
          <a:p>
            <a:fld id="{5820C080-57C9-1F41-AB6F-822839297DC3}" type="datetimeFigureOut">
              <a:rPr lang="en-US" smtClean="0"/>
              <a:pPr/>
              <a:t>10/2/2023</a:t>
            </a:fld>
            <a:endParaRPr lang="en-US" dirty="0"/>
          </a:p>
        </p:txBody>
      </p:sp>
      <p:sp>
        <p:nvSpPr>
          <p:cNvPr id="5" name="Footer Placeholder 4">
            <a:extLst>
              <a:ext uri="{FF2B5EF4-FFF2-40B4-BE49-F238E27FC236}">
                <a16:creationId xmlns:a16="http://schemas.microsoft.com/office/drawing/2014/main" id="{49AD0414-1717-761A-2AD5-9100655FCA39}"/>
              </a:ext>
            </a:extLst>
          </p:cNvPr>
          <p:cNvSpPr>
            <a:spLocks noGrp="1"/>
          </p:cNvSpPr>
          <p:nvPr>
            <p:ph type="ftr" sz="quarter" idx="3"/>
          </p:nvPr>
        </p:nvSpPr>
        <p:spPr>
          <a:xfrm>
            <a:off x="1524000" y="6356350"/>
            <a:ext cx="7053469" cy="365125"/>
          </a:xfrm>
          <a:prstGeom prst="rect">
            <a:avLst/>
          </a:prstGeom>
        </p:spPr>
        <p:txBody>
          <a:bodyPr vert="horz" lIns="91440" tIns="45720" rIns="91440" bIns="45720" rtlCol="0" anchor="ctr"/>
          <a:lstStyle>
            <a:lvl1pPr algn="ctr">
              <a:defRPr sz="1200">
                <a:solidFill>
                  <a:schemeClr val="bg1"/>
                </a:solidFill>
                <a:highlight>
                  <a:srgbClr val="000000"/>
                </a:highlight>
              </a:defRPr>
            </a:lvl1pPr>
          </a:lstStyle>
          <a:p>
            <a:endParaRPr lang="en-US" dirty="0"/>
          </a:p>
        </p:txBody>
      </p:sp>
      <p:sp>
        <p:nvSpPr>
          <p:cNvPr id="6" name="Slide Number Placeholder 5">
            <a:extLst>
              <a:ext uri="{FF2B5EF4-FFF2-40B4-BE49-F238E27FC236}">
                <a16:creationId xmlns:a16="http://schemas.microsoft.com/office/drawing/2014/main" id="{289D4917-C652-4063-69AF-5F71D1A6C3D1}"/>
              </a:ext>
            </a:extLst>
          </p:cNvPr>
          <p:cNvSpPr>
            <a:spLocks noGrp="1"/>
          </p:cNvSpPr>
          <p:nvPr>
            <p:ph type="sldNum" sz="quarter" idx="4"/>
          </p:nvPr>
        </p:nvSpPr>
        <p:spPr>
          <a:xfrm>
            <a:off x="8577470" y="6356350"/>
            <a:ext cx="1205950" cy="365125"/>
          </a:xfrm>
          <a:prstGeom prst="rect">
            <a:avLst/>
          </a:prstGeom>
        </p:spPr>
        <p:txBody>
          <a:bodyPr vert="horz" lIns="91440" tIns="45720" rIns="91440" bIns="45720" rtlCol="0" anchor="ctr"/>
          <a:lstStyle>
            <a:lvl1pPr algn="r">
              <a:defRPr sz="1200">
                <a:solidFill>
                  <a:schemeClr val="bg1"/>
                </a:solidFill>
              </a:defRPr>
            </a:lvl1pPr>
          </a:lstStyle>
          <a:p>
            <a:fld id="{95582936-ADC7-E241-8B20-40864E599AC4}" type="slidenum">
              <a:rPr lang="en-US" smtClean="0"/>
              <a:pPr/>
              <a:t>‹#›</a:t>
            </a:fld>
            <a:endParaRPr lang="en-US" dirty="0"/>
          </a:p>
        </p:txBody>
      </p:sp>
    </p:spTree>
    <p:extLst>
      <p:ext uri="{BB962C8B-B14F-4D97-AF65-F5344CB8AC3E}">
        <p14:creationId xmlns:p14="http://schemas.microsoft.com/office/powerpoint/2010/main" val="371358418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A572FC-ACBD-C28F-D261-FDC58CD70BC6}"/>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5A38292-FED9-7900-EA9C-4D70FA00C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C4AD4-87CE-7D1E-F22F-B367E80E9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84EC711D-22C5-EB85-AD79-3DC1F849AA6E}"/>
              </a:ext>
            </a:extLst>
          </p:cNvPr>
          <p:cNvSpPr>
            <a:spLocks noGrp="1"/>
          </p:cNvSpPr>
          <p:nvPr>
            <p:ph type="dt" sz="half" idx="2"/>
          </p:nvPr>
        </p:nvSpPr>
        <p:spPr>
          <a:xfrm>
            <a:off x="11244470" y="6452"/>
            <a:ext cx="947530" cy="365125"/>
          </a:xfrm>
          <a:prstGeom prst="rect">
            <a:avLst/>
          </a:prstGeom>
        </p:spPr>
        <p:txBody>
          <a:bodyPr vert="horz" lIns="91440" tIns="45720" rIns="91440" bIns="45720" rtlCol="0" anchor="ctr"/>
          <a:lstStyle>
            <a:lvl1pPr algn="r">
              <a:defRPr sz="1200">
                <a:solidFill>
                  <a:schemeClr val="tx1"/>
                </a:solidFill>
              </a:defRPr>
            </a:lvl1pPr>
          </a:lstStyle>
          <a:p>
            <a:fld id="{5820C080-57C9-1F41-AB6F-822839297DC3}" type="datetimeFigureOut">
              <a:rPr lang="en-US" smtClean="0"/>
              <a:pPr/>
              <a:t>10/2/2023</a:t>
            </a:fld>
            <a:endParaRPr lang="en-US" dirty="0"/>
          </a:p>
        </p:txBody>
      </p:sp>
      <p:sp>
        <p:nvSpPr>
          <p:cNvPr id="11" name="Footer Placeholder 4">
            <a:extLst>
              <a:ext uri="{FF2B5EF4-FFF2-40B4-BE49-F238E27FC236}">
                <a16:creationId xmlns:a16="http://schemas.microsoft.com/office/drawing/2014/main" id="{1B0BA76D-A9AC-CF6E-5B7D-AD0D45E0527A}"/>
              </a:ext>
            </a:extLst>
          </p:cNvPr>
          <p:cNvSpPr>
            <a:spLocks noGrp="1"/>
          </p:cNvSpPr>
          <p:nvPr>
            <p:ph type="ftr" sz="quarter" idx="3"/>
          </p:nvPr>
        </p:nvSpPr>
        <p:spPr>
          <a:xfrm>
            <a:off x="2383278" y="6356350"/>
            <a:ext cx="5077838"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12" name="Slide Number Placeholder 5">
            <a:extLst>
              <a:ext uri="{FF2B5EF4-FFF2-40B4-BE49-F238E27FC236}">
                <a16:creationId xmlns:a16="http://schemas.microsoft.com/office/drawing/2014/main" id="{790415F6-D937-5617-2D20-720EE5045CCE}"/>
              </a:ext>
            </a:extLst>
          </p:cNvPr>
          <p:cNvSpPr>
            <a:spLocks noGrp="1"/>
          </p:cNvSpPr>
          <p:nvPr>
            <p:ph type="sldNum" sz="quarter" idx="4"/>
          </p:nvPr>
        </p:nvSpPr>
        <p:spPr>
          <a:xfrm>
            <a:off x="7461116" y="6356350"/>
            <a:ext cx="1565271" cy="365125"/>
          </a:xfrm>
          <a:prstGeom prst="rect">
            <a:avLst/>
          </a:prstGeom>
        </p:spPr>
        <p:txBody>
          <a:bodyPr vert="horz" lIns="91440" tIns="45720" rIns="91440" bIns="45720" rtlCol="0" anchor="ctr"/>
          <a:lstStyle>
            <a:lvl1pPr algn="r">
              <a:defRPr sz="1200">
                <a:solidFill>
                  <a:schemeClr val="bg1"/>
                </a:solidFill>
              </a:defRPr>
            </a:lvl1pPr>
          </a:lstStyle>
          <a:p>
            <a:fld id="{95582936-ADC7-E241-8B20-40864E599AC4}" type="slidenum">
              <a:rPr lang="en-US" smtClean="0"/>
              <a:pPr/>
              <a:t>‹#›</a:t>
            </a:fld>
            <a:endParaRPr lang="en-US" dirty="0"/>
          </a:p>
        </p:txBody>
      </p:sp>
    </p:spTree>
    <p:extLst>
      <p:ext uri="{BB962C8B-B14F-4D97-AF65-F5344CB8AC3E}">
        <p14:creationId xmlns:p14="http://schemas.microsoft.com/office/powerpoint/2010/main" val="1889616020"/>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umaryland.edu/middlestates/registe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568D2D-ACBF-DE3C-DC0A-DC86AD58B306}"/>
              </a:ext>
            </a:extLst>
          </p:cNvPr>
          <p:cNvSpPr>
            <a:spLocks noGrp="1"/>
          </p:cNvSpPr>
          <p:nvPr>
            <p:ph type="subTitle" idx="1"/>
          </p:nvPr>
        </p:nvSpPr>
        <p:spPr>
          <a:xfrm>
            <a:off x="1524000" y="3429000"/>
            <a:ext cx="9144000" cy="1715598"/>
          </a:xfrm>
        </p:spPr>
        <p:txBody>
          <a:bodyPr/>
          <a:lstStyle/>
          <a:p>
            <a:r>
              <a:rPr kumimoji="0" lang="en-US" sz="6000" b="1" i="0"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Town Hall - </a:t>
            </a:r>
            <a:r>
              <a:rPr lang="en-US" sz="5400" dirty="0">
                <a:latin typeface="Calibri" panose="020F0502020204030204" pitchFamily="34" charset="0"/>
                <a:ea typeface="+mj-ea"/>
                <a:cs typeface="Calibri" panose="020F0502020204030204" pitchFamily="34" charset="0"/>
              </a:rPr>
              <a:t>Standards I and II</a:t>
            </a:r>
            <a:br>
              <a:rPr kumimoji="0" lang="en-US" sz="6000" b="1"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br>
            <a:endParaRPr kumimoji="0" lang="en-US" sz="5400" b="1" i="1"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endParaRPr>
          </a:p>
        </p:txBody>
      </p:sp>
      <p:sp>
        <p:nvSpPr>
          <p:cNvPr id="2" name="TextBox 1">
            <a:extLst>
              <a:ext uri="{FF2B5EF4-FFF2-40B4-BE49-F238E27FC236}">
                <a16:creationId xmlns:a16="http://schemas.microsoft.com/office/drawing/2014/main" id="{06941D29-1A42-882F-CA6A-4201B0215D72}"/>
              </a:ext>
            </a:extLst>
          </p:cNvPr>
          <p:cNvSpPr txBox="1"/>
          <p:nvPr/>
        </p:nvSpPr>
        <p:spPr>
          <a:xfrm>
            <a:off x="8904515" y="2177143"/>
            <a:ext cx="2960914" cy="523220"/>
          </a:xfrm>
          <a:prstGeom prst="rect">
            <a:avLst/>
          </a:prstGeom>
          <a:noFill/>
          <a:ln>
            <a:noFill/>
          </a:ln>
        </p:spPr>
        <p:txBody>
          <a:bodyPr wrap="square" rtlCol="0">
            <a:spAutoFit/>
          </a:bodyPr>
          <a:lstStyle/>
          <a:p>
            <a:r>
              <a:rPr lang="en-US" sz="2800" dirty="0">
                <a:solidFill>
                  <a:schemeClr val="bg1"/>
                </a:solidFill>
              </a:rPr>
              <a:t>October 3, 2023</a:t>
            </a:r>
          </a:p>
        </p:txBody>
      </p:sp>
    </p:spTree>
    <p:extLst>
      <p:ext uri="{BB962C8B-B14F-4D97-AF65-F5344CB8AC3E}">
        <p14:creationId xmlns:p14="http://schemas.microsoft.com/office/powerpoint/2010/main" val="310281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93AD5E-3C8D-C0C4-AD4F-3E4CDCFF3E58}"/>
              </a:ext>
            </a:extLst>
          </p:cNvPr>
          <p:cNvSpPr txBox="1"/>
          <p:nvPr/>
        </p:nvSpPr>
        <p:spPr>
          <a:xfrm>
            <a:off x="7015397" y="2308485"/>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2999BF9E-D6BF-325E-34E2-4500DC17B5F5}"/>
              </a:ext>
            </a:extLst>
          </p:cNvPr>
          <p:cNvSpPr txBox="1"/>
          <p:nvPr/>
        </p:nvSpPr>
        <p:spPr>
          <a:xfrm>
            <a:off x="1012371" y="1659285"/>
            <a:ext cx="9971315" cy="4967514"/>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t>Broad representation (24 staff, faculty, students) from across the University.</a:t>
            </a:r>
          </a:p>
          <a:p>
            <a:pPr algn="l"/>
            <a:endParaRPr lang="en-US" sz="2400" dirty="0"/>
          </a:p>
          <a:p>
            <a:pPr marL="342900" indent="-342900" algn="l">
              <a:lnSpc>
                <a:spcPct val="100000"/>
              </a:lnSpc>
              <a:spcBef>
                <a:spcPts val="0"/>
              </a:spcBef>
              <a:buFont typeface="Arial" panose="020B0604020202020204" pitchFamily="34" charset="0"/>
              <a:buChar char="•"/>
            </a:pPr>
            <a:r>
              <a:rPr lang="en-US" sz="2400" dirty="0"/>
              <a:t>Seven </a:t>
            </a:r>
            <a:r>
              <a:rPr lang="en-US" sz="2400" b="0" i="0" dirty="0">
                <a:effectLst/>
              </a:rPr>
              <a:t>working </a:t>
            </a:r>
            <a:r>
              <a:rPr lang="en-US" sz="2400" dirty="0"/>
              <a:t>g</a:t>
            </a:r>
            <a:r>
              <a:rPr lang="en-US" sz="2400" b="0" i="0" dirty="0">
                <a:effectLst/>
              </a:rPr>
              <a:t>roups, each with three co-chairs charged with producing a draft </a:t>
            </a:r>
            <a:r>
              <a:rPr lang="en-US" sz="2400" dirty="0"/>
              <a:t>chapter for each standard:</a:t>
            </a:r>
            <a:br>
              <a:rPr lang="en-US" sz="2400" dirty="0"/>
            </a:br>
            <a:r>
              <a:rPr lang="en-US" sz="2400" dirty="0"/>
              <a:t> </a:t>
            </a:r>
            <a:endParaRPr lang="en-US" sz="2400" b="0" i="0" dirty="0">
              <a:effectLst/>
            </a:endParaRPr>
          </a:p>
          <a:p>
            <a:pPr marL="800100" lvl="1" indent="-342900">
              <a:buFont typeface="Wingdings" pitchFamily="2" charset="2"/>
              <a:buChar char="Ø"/>
            </a:pPr>
            <a:r>
              <a:rPr lang="en-US" sz="2400" b="0" i="0" dirty="0">
                <a:effectLst/>
              </a:rPr>
              <a:t>Showing evidence of </a:t>
            </a:r>
            <a:r>
              <a:rPr lang="en-US" sz="2400" dirty="0"/>
              <a:t>compliance with their assigned standard and the related requirements</a:t>
            </a:r>
            <a:br>
              <a:rPr lang="en-US" sz="2400" dirty="0"/>
            </a:br>
            <a:endParaRPr lang="en-US" sz="2400" dirty="0"/>
          </a:p>
          <a:p>
            <a:pPr marL="800100" lvl="1" indent="-342900">
              <a:lnSpc>
                <a:spcPct val="110000"/>
              </a:lnSpc>
              <a:buFont typeface="Wingdings" pitchFamily="2" charset="2"/>
              <a:buChar char="Ø"/>
            </a:pPr>
            <a:r>
              <a:rPr lang="en-US" sz="2400" dirty="0"/>
              <a:t>Showing areas of possible noncompliance</a:t>
            </a:r>
            <a:br>
              <a:rPr lang="en-US" sz="2400" dirty="0"/>
            </a:br>
            <a:endParaRPr lang="en-US" sz="2400" dirty="0"/>
          </a:p>
          <a:p>
            <a:pPr marL="800100" lvl="1" indent="-342900">
              <a:buFont typeface="Wingdings" pitchFamily="2" charset="2"/>
              <a:buChar char="Ø"/>
            </a:pPr>
            <a:r>
              <a:rPr lang="en-US" sz="2400" dirty="0"/>
              <a:t>Identifying opportunities f</a:t>
            </a:r>
            <a:r>
              <a:rPr lang="en-US" sz="2400" b="0" i="0" dirty="0">
                <a:effectLst/>
              </a:rPr>
              <a:t>or improvement</a:t>
            </a:r>
          </a:p>
          <a:p>
            <a:pPr lvl="1" defTabSz="457200">
              <a:lnSpc>
                <a:spcPct val="100000"/>
              </a:lnSpc>
              <a:spcBef>
                <a:spcPct val="20000"/>
              </a:spcBef>
              <a:defRPr/>
            </a:pPr>
            <a:endParaRPr lang="en-US" sz="4000" dirty="0">
              <a:solidFill>
                <a:prstClr val="black"/>
              </a:solidFill>
              <a:latin typeface="Calibri"/>
              <a:cs typeface="+mn-cs"/>
            </a:endParaRPr>
          </a:p>
        </p:txBody>
      </p:sp>
      <p:sp>
        <p:nvSpPr>
          <p:cNvPr id="2" name="Title 1">
            <a:extLst>
              <a:ext uri="{FF2B5EF4-FFF2-40B4-BE49-F238E27FC236}">
                <a16:creationId xmlns:a16="http://schemas.microsoft.com/office/drawing/2014/main" id="{2A3BEAEC-F1CF-898F-B8D0-305DFD382E8D}"/>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i="0" dirty="0">
                <a:effectLst/>
                <a:latin typeface="Calibri" panose="020F0502020204030204" pitchFamily="34" charset="0"/>
                <a:cs typeface="Calibri" panose="020F0502020204030204" pitchFamily="34" charset="0"/>
              </a:rPr>
              <a:t>Self-Study Structure - </a:t>
            </a:r>
            <a:r>
              <a:rPr lang="en-US" sz="2800" b="1" dirty="0">
                <a:latin typeface="Calibri" panose="020F0502020204030204" pitchFamily="34" charset="0"/>
                <a:cs typeface="Calibri" panose="020F0502020204030204" pitchFamily="34" charset="0"/>
              </a:rPr>
              <a:t>Steering Committee</a:t>
            </a:r>
          </a:p>
          <a:p>
            <a:pPr algn="l"/>
            <a:endParaRPr lang="en-US" sz="3600" b="1" dirty="0">
              <a:solidFill>
                <a:srgbClr val="C00000"/>
              </a:solidFill>
              <a:latin typeface="Arial"/>
              <a:cs typeface="Arial"/>
            </a:endParaRPr>
          </a:p>
        </p:txBody>
      </p:sp>
      <p:sp>
        <p:nvSpPr>
          <p:cNvPr id="12" name="TextBox 11">
            <a:extLst>
              <a:ext uri="{FF2B5EF4-FFF2-40B4-BE49-F238E27FC236}">
                <a16:creationId xmlns:a16="http://schemas.microsoft.com/office/drawing/2014/main" id="{75B4B0D3-247B-E8E8-7E1E-0B19C92D27C6}"/>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6006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54000-96E5-AD63-8AAF-25F1B149B9E1}"/>
              </a:ext>
            </a:extLst>
          </p:cNvPr>
          <p:cNvSpPr txBox="1"/>
          <p:nvPr/>
        </p:nvSpPr>
        <p:spPr>
          <a:xfrm>
            <a:off x="1012371" y="1659285"/>
            <a:ext cx="9971315" cy="4228850"/>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t>Ten core staff supporting the co-chairs and Steering Committee.</a:t>
            </a:r>
          </a:p>
          <a:p>
            <a:pPr lvl="1" algn="l" defTabSz="457200">
              <a:lnSpc>
                <a:spcPct val="100000"/>
              </a:lnSpc>
              <a:spcBef>
                <a:spcPct val="20000"/>
              </a:spcBef>
              <a:defRPr/>
            </a:pPr>
            <a:endParaRPr lang="en-US" sz="2400" dirty="0">
              <a:solidFill>
                <a:prstClr val="black"/>
              </a:solidFill>
            </a:endParaRPr>
          </a:p>
          <a:p>
            <a:pPr marL="800100" lvl="1" indent="-342900" algn="l" defTabSz="457200">
              <a:lnSpc>
                <a:spcPct val="100000"/>
              </a:lnSpc>
              <a:spcBef>
                <a:spcPts val="0"/>
              </a:spcBef>
              <a:buFont typeface="Wingdings" panose="05000000000000000000" pitchFamily="2" charset="2"/>
              <a:buChar char="Ø"/>
              <a:defRPr/>
            </a:pPr>
            <a:r>
              <a:rPr lang="en-US" sz="2400" dirty="0">
                <a:solidFill>
                  <a:prstClr val="black"/>
                </a:solidFill>
              </a:rPr>
              <a:t>Prepares agendas for Steering Committee meetings</a:t>
            </a:r>
          </a:p>
          <a:p>
            <a:pPr marL="800100" lvl="1" indent="-342900" algn="l" defTabSz="457200">
              <a:lnSpc>
                <a:spcPct val="100000"/>
              </a:lnSpc>
              <a:spcBef>
                <a:spcPts val="0"/>
              </a:spcBef>
              <a:buFont typeface="Wingdings" panose="05000000000000000000" pitchFamily="2" charset="2"/>
              <a:buChar char="Ø"/>
              <a:defRPr/>
            </a:pPr>
            <a:endParaRPr lang="en-US" sz="2400" dirty="0">
              <a:solidFill>
                <a:prstClr val="black"/>
              </a:solidFill>
            </a:endParaRPr>
          </a:p>
          <a:p>
            <a:pPr marL="800100" lvl="1" indent="-342900" algn="l" defTabSz="457200">
              <a:lnSpc>
                <a:spcPct val="100000"/>
              </a:lnSpc>
              <a:spcBef>
                <a:spcPts val="0"/>
              </a:spcBef>
              <a:buFont typeface="Wingdings" panose="05000000000000000000" pitchFamily="2" charset="2"/>
              <a:buChar char="Ø"/>
              <a:defRPr/>
            </a:pPr>
            <a:r>
              <a:rPr lang="en-US" sz="2400" dirty="0">
                <a:solidFill>
                  <a:prstClr val="black"/>
                </a:solidFill>
              </a:rPr>
              <a:t>Organizes town halls</a:t>
            </a:r>
          </a:p>
          <a:p>
            <a:pPr lvl="1" algn="l" defTabSz="457200">
              <a:lnSpc>
                <a:spcPct val="100000"/>
              </a:lnSpc>
              <a:spcBef>
                <a:spcPts val="0"/>
              </a:spcBef>
              <a:defRPr/>
            </a:pPr>
            <a:endParaRPr lang="en-US" sz="2400" dirty="0">
              <a:solidFill>
                <a:prstClr val="black"/>
              </a:solidFill>
            </a:endParaRPr>
          </a:p>
          <a:p>
            <a:pPr marL="800100" lvl="1" indent="-342900" algn="l" defTabSz="457200">
              <a:lnSpc>
                <a:spcPct val="100000"/>
              </a:lnSpc>
              <a:spcBef>
                <a:spcPts val="0"/>
              </a:spcBef>
              <a:buFont typeface="Wingdings" panose="05000000000000000000" pitchFamily="2" charset="2"/>
              <a:buChar char="Ø"/>
              <a:defRPr/>
            </a:pPr>
            <a:r>
              <a:rPr lang="en-US" sz="2400" dirty="0">
                <a:solidFill>
                  <a:prstClr val="black"/>
                </a:solidFill>
              </a:rPr>
              <a:t>Serves as a liaison in support of assigned working group</a:t>
            </a:r>
          </a:p>
          <a:p>
            <a:pPr marL="800100" lvl="1" indent="-342900" algn="l" defTabSz="457200">
              <a:lnSpc>
                <a:spcPct val="100000"/>
              </a:lnSpc>
              <a:spcBef>
                <a:spcPts val="0"/>
              </a:spcBef>
              <a:buFont typeface="Wingdings" panose="05000000000000000000" pitchFamily="2" charset="2"/>
              <a:buChar char="Ø"/>
              <a:defRPr/>
            </a:pPr>
            <a:endParaRPr lang="en-US" sz="2400" dirty="0">
              <a:solidFill>
                <a:prstClr val="black"/>
              </a:solidFill>
            </a:endParaRPr>
          </a:p>
          <a:p>
            <a:pPr marL="800100" lvl="1" indent="-342900" algn="l" defTabSz="457200">
              <a:lnSpc>
                <a:spcPct val="100000"/>
              </a:lnSpc>
              <a:spcBef>
                <a:spcPts val="0"/>
              </a:spcBef>
              <a:buFont typeface="Wingdings" panose="05000000000000000000" pitchFamily="2" charset="2"/>
              <a:buChar char="Ø"/>
              <a:defRPr/>
            </a:pPr>
            <a:r>
              <a:rPr lang="en-US" sz="2400" dirty="0">
                <a:solidFill>
                  <a:prstClr val="black"/>
                </a:solidFill>
              </a:rPr>
              <a:t>Plans the arrangements for the visiting team of </a:t>
            </a:r>
            <a:r>
              <a:rPr lang="en-US" sz="2400">
                <a:solidFill>
                  <a:prstClr val="black"/>
                </a:solidFill>
              </a:rPr>
              <a:t>peer evaluators</a:t>
            </a:r>
            <a:endParaRPr lang="en-US" sz="2400" dirty="0">
              <a:solidFill>
                <a:prstClr val="black"/>
              </a:solidFill>
            </a:endParaRPr>
          </a:p>
          <a:p>
            <a:pPr lvl="1" defTabSz="457200">
              <a:lnSpc>
                <a:spcPct val="100000"/>
              </a:lnSpc>
              <a:spcBef>
                <a:spcPct val="20000"/>
              </a:spcBef>
              <a:defRPr/>
            </a:pPr>
            <a:endParaRPr lang="en-US" sz="4000" dirty="0">
              <a:solidFill>
                <a:prstClr val="black"/>
              </a:solidFill>
              <a:latin typeface="Calibri"/>
              <a:cs typeface="+mn-cs"/>
            </a:endParaRPr>
          </a:p>
        </p:txBody>
      </p:sp>
      <p:sp>
        <p:nvSpPr>
          <p:cNvPr id="4" name="TextBox 3">
            <a:extLst>
              <a:ext uri="{FF2B5EF4-FFF2-40B4-BE49-F238E27FC236}">
                <a16:creationId xmlns:a16="http://schemas.microsoft.com/office/drawing/2014/main" id="{8493AD5E-3C8D-C0C4-AD4F-3E4CDCFF3E58}"/>
              </a:ext>
            </a:extLst>
          </p:cNvPr>
          <p:cNvSpPr txBox="1"/>
          <p:nvPr/>
        </p:nvSpPr>
        <p:spPr>
          <a:xfrm>
            <a:off x="7015397" y="2308485"/>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3FC182D7-51F0-CE12-01C2-D99C514E022F}"/>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i="0" dirty="0">
                <a:effectLst/>
                <a:latin typeface="Calibri" panose="020F0502020204030204" pitchFamily="34" charset="0"/>
                <a:cs typeface="Calibri" panose="020F0502020204030204" pitchFamily="34" charset="0"/>
              </a:rPr>
              <a:t>Self-Study Structure - </a:t>
            </a:r>
            <a:r>
              <a:rPr lang="en-US" sz="2800" b="1" dirty="0">
                <a:latin typeface="Calibri" panose="020F0502020204030204" pitchFamily="34" charset="0"/>
                <a:cs typeface="Calibri" panose="020F0502020204030204" pitchFamily="34" charset="0"/>
              </a:rPr>
              <a:t>Logistics Committee</a:t>
            </a:r>
          </a:p>
          <a:p>
            <a:pPr algn="l"/>
            <a:endParaRPr lang="en-US" sz="3600" b="1" dirty="0">
              <a:solidFill>
                <a:srgbClr val="C00000"/>
              </a:solidFill>
              <a:latin typeface="Arial"/>
              <a:cs typeface="Arial"/>
            </a:endParaRPr>
          </a:p>
        </p:txBody>
      </p:sp>
      <p:sp>
        <p:nvSpPr>
          <p:cNvPr id="12" name="TextBox 11">
            <a:extLst>
              <a:ext uri="{FF2B5EF4-FFF2-40B4-BE49-F238E27FC236}">
                <a16:creationId xmlns:a16="http://schemas.microsoft.com/office/drawing/2014/main" id="{3F53EC65-3BC8-EDEB-9454-2E325D98594B}"/>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9739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93AD5E-3C8D-C0C4-AD4F-3E4CDCFF3E58}"/>
              </a:ext>
            </a:extLst>
          </p:cNvPr>
          <p:cNvSpPr txBox="1"/>
          <p:nvPr/>
        </p:nvSpPr>
        <p:spPr>
          <a:xfrm>
            <a:off x="7015397" y="2308485"/>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79F371E8-85E0-8118-4DD3-5FC238215620}"/>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dirty="0">
                <a:latin typeface="Calibri" panose="020F0502020204030204" pitchFamily="34" charset="0"/>
                <a:cs typeface="Calibri" panose="020F0502020204030204" pitchFamily="34" charset="0"/>
              </a:rPr>
              <a:t>What Is Today’s Objective?</a:t>
            </a:r>
            <a:endParaRPr lang="en-US" sz="3600" b="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56E2AC8-36F2-C792-8071-FA550ADE03E0}"/>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BE4B0B55-47DD-9913-B0E6-F9A105E592F1}"/>
              </a:ext>
            </a:extLst>
          </p:cNvPr>
          <p:cNvSpPr txBox="1"/>
          <p:nvPr/>
        </p:nvSpPr>
        <p:spPr>
          <a:xfrm>
            <a:off x="1012372" y="1659285"/>
            <a:ext cx="9829800" cy="3539430"/>
          </a:xfrm>
          <a:prstGeom prst="rect">
            <a:avLst/>
          </a:prstGeom>
          <a:noFill/>
        </p:spPr>
        <p:txBody>
          <a:bodyPr wrap="square" rtlCol="0">
            <a:spAutoFit/>
          </a:bodyPr>
          <a:lstStyle/>
          <a:p>
            <a:pPr marL="9525" lvl="1" algn="l" defTabSz="457200">
              <a:lnSpc>
                <a:spcPct val="100000"/>
              </a:lnSpc>
              <a:spcBef>
                <a:spcPct val="20000"/>
              </a:spcBef>
              <a:defRPr/>
            </a:pPr>
            <a:r>
              <a:rPr lang="en-US" sz="3200" dirty="0">
                <a:solidFill>
                  <a:prstClr val="black"/>
                </a:solidFill>
              </a:rPr>
              <a:t>Divide into small groups to assist the Working Groups in their assessment of UMB’s satisfaction of the relevant standard and related requirements.</a:t>
            </a:r>
          </a:p>
          <a:p>
            <a:pPr marL="9525" lvl="1" algn="l" defTabSz="457200">
              <a:lnSpc>
                <a:spcPct val="100000"/>
              </a:lnSpc>
              <a:spcBef>
                <a:spcPct val="20000"/>
              </a:spcBef>
              <a:defRPr/>
            </a:pPr>
            <a:endParaRPr lang="en-US" sz="1600" dirty="0">
              <a:solidFill>
                <a:prstClr val="black"/>
              </a:solidFill>
            </a:endParaRPr>
          </a:p>
          <a:p>
            <a:pPr marL="9525" lvl="1" defTabSz="457200">
              <a:spcBef>
                <a:spcPct val="20000"/>
              </a:spcBef>
              <a:defRPr/>
            </a:pPr>
            <a:r>
              <a:rPr lang="en-US" sz="3200" dirty="0">
                <a:latin typeface="Calibri" panose="020F0502020204030204" pitchFamily="34" charset="0"/>
                <a:cs typeface="Calibri" panose="020F0502020204030204" pitchFamily="34" charset="0"/>
              </a:rPr>
              <a:t>This town hall is an important part of UMB’s self-review process.  Thank you for taking the time to be engaged!</a:t>
            </a:r>
          </a:p>
          <a:p>
            <a:pPr marL="9525" lvl="1" algn="l" defTabSz="457200">
              <a:lnSpc>
                <a:spcPct val="100000"/>
              </a:lnSpc>
              <a:spcBef>
                <a:spcPct val="20000"/>
              </a:spcBef>
              <a:defRPr/>
            </a:pPr>
            <a:endParaRPr lang="en-US" sz="3200" dirty="0">
              <a:solidFill>
                <a:prstClr val="black"/>
              </a:solidFill>
            </a:endParaRPr>
          </a:p>
        </p:txBody>
      </p:sp>
    </p:spTree>
    <p:extLst>
      <p:ext uri="{BB962C8B-B14F-4D97-AF65-F5344CB8AC3E}">
        <p14:creationId xmlns:p14="http://schemas.microsoft.com/office/powerpoint/2010/main" val="391837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7D9C86-1328-341B-575E-3CDA580F2600}"/>
              </a:ext>
            </a:extLst>
          </p:cNvPr>
          <p:cNvPicPr>
            <a:picLocks noChangeAspect="1"/>
          </p:cNvPicPr>
          <p:nvPr/>
        </p:nvPicPr>
        <p:blipFill>
          <a:blip r:embed="rId3"/>
          <a:stretch>
            <a:fillRect/>
          </a:stretch>
        </p:blipFill>
        <p:spPr>
          <a:xfrm>
            <a:off x="4533898" y="2824368"/>
            <a:ext cx="3124200" cy="1409700"/>
          </a:xfrm>
          <a:prstGeom prst="rect">
            <a:avLst/>
          </a:prstGeom>
        </p:spPr>
      </p:pic>
      <p:sp>
        <p:nvSpPr>
          <p:cNvPr id="4" name="Title 1">
            <a:extLst>
              <a:ext uri="{FF2B5EF4-FFF2-40B4-BE49-F238E27FC236}">
                <a16:creationId xmlns:a16="http://schemas.microsoft.com/office/drawing/2014/main" id="{5252A9D5-8BAF-05CF-D68F-28F71C59D576}"/>
              </a:ext>
            </a:extLst>
          </p:cNvPr>
          <p:cNvSpPr txBox="1">
            <a:spLocks/>
          </p:cNvSpPr>
          <p:nvPr/>
        </p:nvSpPr>
        <p:spPr>
          <a:xfrm>
            <a:off x="1012371" y="1961339"/>
            <a:ext cx="1016725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r>
              <a:rPr lang="en-US" sz="3600" dirty="0">
                <a:latin typeface="Calibri" panose="020F0502020204030204" pitchFamily="34" charset="0"/>
                <a:cs typeface="Calibri" panose="020F0502020204030204" pitchFamily="34" charset="0"/>
              </a:rPr>
              <a:t>UMB and Middle States Check-In</a:t>
            </a:r>
            <a:endParaRPr lang="en-US"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030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864322-23D2-C373-D598-66D5CA0AB6D4}"/>
              </a:ext>
            </a:extLst>
          </p:cNvPr>
          <p:cNvSpPr>
            <a:spLocks noGrp="1"/>
          </p:cNvSpPr>
          <p:nvPr>
            <p:ph type="subTitle" idx="1"/>
          </p:nvPr>
        </p:nvSpPr>
        <p:spPr>
          <a:xfrm>
            <a:off x="909339" y="5186694"/>
            <a:ext cx="9883740" cy="511633"/>
          </a:xfrm>
        </p:spPr>
        <p:txBody>
          <a:bodyPr>
            <a:normAutofit/>
          </a:bodyPr>
          <a:lstStyle/>
          <a:p>
            <a:pPr lvl="1" algn="l" defTabSz="457200">
              <a:lnSpc>
                <a:spcPct val="100000"/>
              </a:lnSpc>
              <a:spcBef>
                <a:spcPct val="20000"/>
              </a:spcBef>
              <a:defRPr/>
            </a:pPr>
            <a:r>
              <a:rPr lang="en-US" i="1" dirty="0">
                <a:solidFill>
                  <a:prstClr val="black"/>
                </a:solidFill>
                <a:latin typeface="Calibri" panose="020F0502020204030204" pitchFamily="34" charset="0"/>
                <a:cs typeface="Calibri" panose="020F0502020204030204" pitchFamily="34" charset="0"/>
              </a:rPr>
              <a:t>Logistics Committee Liaison: Victoria Meadows, MS</a:t>
            </a:r>
          </a:p>
        </p:txBody>
      </p:sp>
      <p:sp>
        <p:nvSpPr>
          <p:cNvPr id="5" name="TextBox 4">
            <a:extLst>
              <a:ext uri="{FF2B5EF4-FFF2-40B4-BE49-F238E27FC236}">
                <a16:creationId xmlns:a16="http://schemas.microsoft.com/office/drawing/2014/main" id="{02C1AE99-368B-4328-98AF-9F2A6EB78092}"/>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E344FDAA-D4A1-B20D-44F8-CAF7A54616AD}"/>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Standard I </a:t>
            </a:r>
            <a:r>
              <a:rPr lang="en-US" sz="2800" i="0" dirty="0">
                <a:effectLst/>
              </a:rPr>
              <a:t>–</a:t>
            </a:r>
            <a:r>
              <a:rPr lang="en-US" sz="2800" dirty="0">
                <a:latin typeface="Calibri" panose="020F0502020204030204" pitchFamily="34" charset="0"/>
                <a:cs typeface="Calibri" panose="020F0502020204030204" pitchFamily="34" charset="0"/>
              </a:rPr>
              <a:t> Mission and Goals</a:t>
            </a:r>
            <a:endParaRPr lang="en-US" sz="2800" b="1" dirty="0">
              <a:solidFill>
                <a:srgbClr val="C00000"/>
              </a:solidFill>
              <a:latin typeface="Calibri" panose="020F0502020204030204" pitchFamily="34" charset="0"/>
              <a:cs typeface="Calibri" panose="020F0502020204030204" pitchFamily="34" charset="0"/>
            </a:endParaRPr>
          </a:p>
        </p:txBody>
      </p:sp>
      <p:pic>
        <p:nvPicPr>
          <p:cNvPr id="10" name="Picture 9" descr="A person in a suit and tie&#10;&#10;Description automatically generated">
            <a:extLst>
              <a:ext uri="{FF2B5EF4-FFF2-40B4-BE49-F238E27FC236}">
                <a16:creationId xmlns:a16="http://schemas.microsoft.com/office/drawing/2014/main" id="{543EF319-6F80-164C-9D2D-9FDA0166C19B}"/>
              </a:ext>
            </a:extLst>
          </p:cNvPr>
          <p:cNvPicPr>
            <a:picLocks noChangeAspect="1"/>
          </p:cNvPicPr>
          <p:nvPr/>
        </p:nvPicPr>
        <p:blipFill>
          <a:blip r:embed="rId3"/>
          <a:stretch>
            <a:fillRect/>
          </a:stretch>
        </p:blipFill>
        <p:spPr>
          <a:xfrm>
            <a:off x="1481382" y="1692253"/>
            <a:ext cx="2633470" cy="2103120"/>
          </a:xfrm>
          <a:prstGeom prst="rect">
            <a:avLst/>
          </a:prstGeom>
        </p:spPr>
      </p:pic>
      <p:pic>
        <p:nvPicPr>
          <p:cNvPr id="12" name="Picture 11" descr="A person with long hair wearing glasses&#10;&#10;Description automatically generated">
            <a:extLst>
              <a:ext uri="{FF2B5EF4-FFF2-40B4-BE49-F238E27FC236}">
                <a16:creationId xmlns:a16="http://schemas.microsoft.com/office/drawing/2014/main" id="{098B9DF1-8E82-52EF-23D8-0288F883E5AF}"/>
              </a:ext>
            </a:extLst>
          </p:cNvPr>
          <p:cNvPicPr>
            <a:picLocks noChangeAspect="1"/>
          </p:cNvPicPr>
          <p:nvPr/>
        </p:nvPicPr>
        <p:blipFill>
          <a:blip r:embed="rId4"/>
          <a:stretch>
            <a:fillRect/>
          </a:stretch>
        </p:blipFill>
        <p:spPr>
          <a:xfrm>
            <a:off x="8077148" y="1692253"/>
            <a:ext cx="2633470" cy="2103120"/>
          </a:xfrm>
          <a:prstGeom prst="rect">
            <a:avLst/>
          </a:prstGeom>
        </p:spPr>
      </p:pic>
      <p:pic>
        <p:nvPicPr>
          <p:cNvPr id="14" name="Picture 13" descr="A person in a suit and tie&#10;&#10;Description automatically generated">
            <a:extLst>
              <a:ext uri="{FF2B5EF4-FFF2-40B4-BE49-F238E27FC236}">
                <a16:creationId xmlns:a16="http://schemas.microsoft.com/office/drawing/2014/main" id="{C717FB89-0F0F-74E8-AF47-CF988AC09CB9}"/>
              </a:ext>
            </a:extLst>
          </p:cNvPr>
          <p:cNvPicPr>
            <a:picLocks noChangeAspect="1"/>
          </p:cNvPicPr>
          <p:nvPr/>
        </p:nvPicPr>
        <p:blipFill rotWithShape="1">
          <a:blip r:embed="rId5"/>
          <a:srcRect/>
          <a:stretch/>
        </p:blipFill>
        <p:spPr>
          <a:xfrm>
            <a:off x="4779263" y="1692253"/>
            <a:ext cx="2633472" cy="2103120"/>
          </a:xfrm>
          <a:prstGeom prst="rect">
            <a:avLst/>
          </a:prstGeom>
        </p:spPr>
      </p:pic>
      <p:sp>
        <p:nvSpPr>
          <p:cNvPr id="16" name="TextBox 15">
            <a:extLst>
              <a:ext uri="{FF2B5EF4-FFF2-40B4-BE49-F238E27FC236}">
                <a16:creationId xmlns:a16="http://schemas.microsoft.com/office/drawing/2014/main" id="{62001451-09B9-147A-E8E2-DBB2DD7D06F3}"/>
              </a:ext>
            </a:extLst>
          </p:cNvPr>
          <p:cNvSpPr txBox="1"/>
          <p:nvPr/>
        </p:nvSpPr>
        <p:spPr>
          <a:xfrm>
            <a:off x="911180" y="3864421"/>
            <a:ext cx="3203672" cy="400110"/>
          </a:xfrm>
          <a:prstGeom prst="rect">
            <a:avLst/>
          </a:prstGeom>
          <a:noFill/>
        </p:spPr>
        <p:txBody>
          <a:bodyPr wrap="square">
            <a:spAutoFit/>
          </a:bodyPr>
          <a:lstStyle/>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Bill Joyner, JD, MSW</a:t>
            </a:r>
          </a:p>
        </p:txBody>
      </p:sp>
      <p:sp>
        <p:nvSpPr>
          <p:cNvPr id="17" name="TextBox 16">
            <a:extLst>
              <a:ext uri="{FF2B5EF4-FFF2-40B4-BE49-F238E27FC236}">
                <a16:creationId xmlns:a16="http://schemas.microsoft.com/office/drawing/2014/main" id="{739100BB-934F-9B31-6158-3AB0D031BFAF}"/>
              </a:ext>
            </a:extLst>
          </p:cNvPr>
          <p:cNvSpPr txBox="1"/>
          <p:nvPr/>
        </p:nvSpPr>
        <p:spPr>
          <a:xfrm>
            <a:off x="4218904" y="3864421"/>
            <a:ext cx="3180952" cy="400110"/>
          </a:xfrm>
          <a:prstGeom prst="rect">
            <a:avLst/>
          </a:prstGeom>
          <a:noFill/>
        </p:spPr>
        <p:txBody>
          <a:bodyPr wrap="square">
            <a:spAutoFit/>
          </a:bodyPr>
          <a:lstStyle/>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James B. </a:t>
            </a:r>
            <a:r>
              <a:rPr lang="en-US" sz="2000" dirty="0" err="1">
                <a:solidFill>
                  <a:prstClr val="black"/>
                </a:solidFill>
                <a:latin typeface="Calibri" panose="020F0502020204030204" pitchFamily="34" charset="0"/>
                <a:cs typeface="Calibri" panose="020F0502020204030204" pitchFamily="34" charset="0"/>
              </a:rPr>
              <a:t>Kaper</a:t>
            </a:r>
            <a:r>
              <a:rPr lang="en-US" sz="2000" dirty="0">
                <a:solidFill>
                  <a:prstClr val="black"/>
                </a:solidFill>
                <a:latin typeface="Calibri" panose="020F0502020204030204" pitchFamily="34" charset="0"/>
                <a:cs typeface="Calibri" panose="020F0502020204030204" pitchFamily="34" charset="0"/>
              </a:rPr>
              <a:t>, PhD</a:t>
            </a:r>
          </a:p>
        </p:txBody>
      </p:sp>
      <p:sp>
        <p:nvSpPr>
          <p:cNvPr id="18" name="TextBox 17">
            <a:extLst>
              <a:ext uri="{FF2B5EF4-FFF2-40B4-BE49-F238E27FC236}">
                <a16:creationId xmlns:a16="http://schemas.microsoft.com/office/drawing/2014/main" id="{045C70C2-0FDD-A6C9-EF2E-814DE06306FE}"/>
              </a:ext>
            </a:extLst>
          </p:cNvPr>
          <p:cNvSpPr txBox="1"/>
          <p:nvPr/>
        </p:nvSpPr>
        <p:spPr>
          <a:xfrm>
            <a:off x="7487990" y="3839130"/>
            <a:ext cx="3407535" cy="400110"/>
          </a:xfrm>
          <a:prstGeom prst="rect">
            <a:avLst/>
          </a:prstGeom>
          <a:noFill/>
        </p:spPr>
        <p:txBody>
          <a:bodyPr wrap="square">
            <a:spAutoFit/>
          </a:bodyPr>
          <a:lstStyle/>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Alexa A. Mayo, MLS, AHIP</a:t>
            </a:r>
          </a:p>
        </p:txBody>
      </p:sp>
    </p:spTree>
    <p:extLst>
      <p:ext uri="{BB962C8B-B14F-4D97-AF65-F5344CB8AC3E}">
        <p14:creationId xmlns:p14="http://schemas.microsoft.com/office/powerpoint/2010/main" val="273933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864322-23D2-C373-D598-66D5CA0AB6D4}"/>
              </a:ext>
            </a:extLst>
          </p:cNvPr>
          <p:cNvSpPr>
            <a:spLocks noGrp="1"/>
          </p:cNvSpPr>
          <p:nvPr>
            <p:ph type="subTitle" idx="1"/>
          </p:nvPr>
        </p:nvSpPr>
        <p:spPr>
          <a:xfrm>
            <a:off x="1012371" y="1709738"/>
            <a:ext cx="10025499" cy="3250089"/>
          </a:xfrm>
        </p:spPr>
        <p:txBody>
          <a:bodyPr>
            <a:normAutofit fontScale="92500"/>
          </a:bodyPr>
          <a:lstStyle/>
          <a:p>
            <a:pPr algn="l">
              <a:lnSpc>
                <a:spcPct val="100000"/>
              </a:lnSpc>
            </a:pPr>
            <a:r>
              <a:rPr lang="en-US" sz="2400" dirty="0">
                <a:solidFill>
                  <a:srgbClr val="C00000"/>
                </a:solidFill>
                <a:latin typeface="Calibri" panose="020F0502020204030204" pitchFamily="34" charset="0"/>
                <a:cs typeface="Calibri" panose="020F0502020204030204" pitchFamily="34" charset="0"/>
              </a:rPr>
              <a:t>UMB’s Mission Statement: </a:t>
            </a:r>
            <a:r>
              <a:rPr lang="en-US" sz="2400" dirty="0">
                <a:latin typeface="Calibri" panose="020F0502020204030204" pitchFamily="34" charset="0"/>
                <a:cs typeface="Calibri" panose="020F0502020204030204" pitchFamily="34" charset="0"/>
              </a:rPr>
              <a:t>To improve the human condition and serve the public good of Maryland and society at-large through education, research, clinical care, and service.</a:t>
            </a:r>
          </a:p>
          <a:p>
            <a:pPr algn="l">
              <a:lnSpc>
                <a:spcPct val="100000"/>
              </a:lnSpc>
            </a:pPr>
            <a:r>
              <a:rPr lang="en-US" sz="2400" dirty="0">
                <a:latin typeface="Calibri" panose="020F0502020204030204" pitchFamily="34" charset="0"/>
                <a:cs typeface="Calibri" panose="020F0502020204030204" pitchFamily="34" charset="0"/>
              </a:rPr>
              <a:t>Standard 1 focuses on the </a:t>
            </a:r>
            <a:r>
              <a:rPr lang="en-US" sz="2400" dirty="0">
                <a:solidFill>
                  <a:srgbClr val="C00000"/>
                </a:solidFill>
                <a:latin typeface="Calibri" panose="020F0502020204030204" pitchFamily="34" charset="0"/>
                <a:cs typeface="Calibri" panose="020F0502020204030204" pitchFamily="34" charset="0"/>
              </a:rPr>
              <a:t>appropriateness, effectiveness, and alignment </a:t>
            </a:r>
            <a:r>
              <a:rPr lang="en-US" sz="2400" dirty="0">
                <a:latin typeface="Calibri" panose="020F0502020204030204" pitchFamily="34" charset="0"/>
                <a:cs typeface="Calibri" panose="020F0502020204030204" pitchFamily="34" charset="0"/>
              </a:rPr>
              <a:t>of the mission and goals of UMB and its constituent organizations such as schools and administrative units.</a:t>
            </a:r>
          </a:p>
          <a:p>
            <a:pPr algn="l">
              <a:lnSpc>
                <a:spcPct val="100000"/>
              </a:lnSpc>
            </a:pPr>
            <a:r>
              <a:rPr lang="en-US" sz="2400" dirty="0">
                <a:latin typeface="Calibri" panose="020F0502020204030204" pitchFamily="34" charset="0"/>
                <a:cs typeface="Calibri" panose="020F0502020204030204" pitchFamily="34" charset="0"/>
              </a:rPr>
              <a:t>This standard also focuses on how well the institutional </a:t>
            </a:r>
            <a:r>
              <a:rPr lang="en-US" sz="2400" dirty="0">
                <a:solidFill>
                  <a:srgbClr val="C00000"/>
                </a:solidFill>
                <a:latin typeface="Calibri" panose="020F0502020204030204" pitchFamily="34" charset="0"/>
                <a:cs typeface="Calibri" panose="020F0502020204030204" pitchFamily="34" charset="0"/>
              </a:rPr>
              <a:t>mission and goals are integrated </a:t>
            </a:r>
            <a:r>
              <a:rPr lang="en-US" sz="2400" dirty="0">
                <a:latin typeface="Calibri" panose="020F0502020204030204" pitchFamily="34" charset="0"/>
                <a:cs typeface="Calibri" panose="020F0502020204030204" pitchFamily="34" charset="0"/>
              </a:rPr>
              <a:t>into organizational processes and activities such as budgeting and teaching.</a:t>
            </a:r>
          </a:p>
          <a:p>
            <a:pPr lvl="1" defTabSz="457200">
              <a:lnSpc>
                <a:spcPct val="100000"/>
              </a:lnSpc>
              <a:spcBef>
                <a:spcPct val="20000"/>
              </a:spcBef>
              <a:defRPr/>
            </a:pPr>
            <a:endParaRPr lang="en-US" sz="4000" dirty="0">
              <a:solidFill>
                <a:prstClr val="black"/>
              </a:solidFill>
              <a:latin typeface="Calibri"/>
              <a:cs typeface="+mn-cs"/>
            </a:endParaRPr>
          </a:p>
        </p:txBody>
      </p:sp>
      <p:sp>
        <p:nvSpPr>
          <p:cNvPr id="5" name="TextBox 4">
            <a:extLst>
              <a:ext uri="{FF2B5EF4-FFF2-40B4-BE49-F238E27FC236}">
                <a16:creationId xmlns:a16="http://schemas.microsoft.com/office/drawing/2014/main" id="{62C87EA8-90FE-24DD-979B-6C99525D7859}"/>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0ADB8F2F-8044-7F8A-E2D2-C1CE60217524}"/>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Standard I </a:t>
            </a:r>
            <a:r>
              <a:rPr lang="en-US" sz="2800" i="0" dirty="0">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Mission and Goals</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83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864322-23D2-C373-D598-66D5CA0AB6D4}"/>
              </a:ext>
            </a:extLst>
          </p:cNvPr>
          <p:cNvSpPr>
            <a:spLocks noGrp="1"/>
          </p:cNvSpPr>
          <p:nvPr>
            <p:ph type="subTitle" idx="1"/>
          </p:nvPr>
        </p:nvSpPr>
        <p:spPr>
          <a:xfrm>
            <a:off x="1012371" y="1709738"/>
            <a:ext cx="10025499" cy="3250089"/>
          </a:xfrm>
        </p:spPr>
        <p:txBody>
          <a:bodyPr>
            <a:normAutofit/>
          </a:bodyPr>
          <a:lstStyle/>
          <a:p>
            <a:pPr marL="457200" indent="-457200" algn="l">
              <a:buFont typeface="+mj-lt"/>
              <a:buAutoNum type="arabicPeriod"/>
            </a:pPr>
            <a:r>
              <a:rPr lang="en-US" sz="2200" dirty="0">
                <a:latin typeface="Calibri" panose="020F0502020204030204" pitchFamily="34" charset="0"/>
                <a:cs typeface="Calibri" panose="020F0502020204030204" pitchFamily="34" charset="0"/>
              </a:rPr>
              <a:t>How does UMB’s mission statement shape its current strategic plan?</a:t>
            </a:r>
            <a:endParaRPr lang="en-US" sz="2200" b="0" i="0" dirty="0">
              <a:effectLst/>
              <a:latin typeface="Calibri" panose="020F0502020204030204" pitchFamily="34" charset="0"/>
              <a:cs typeface="Calibri" panose="020F0502020204030204" pitchFamily="34" charset="0"/>
            </a:endParaRPr>
          </a:p>
          <a:p>
            <a:pPr marL="457200" indent="-457200" algn="l">
              <a:lnSpc>
                <a:spcPct val="100000"/>
              </a:lnSpc>
              <a:buFont typeface="+mj-lt"/>
              <a:buAutoNum type="arabicPeriod"/>
            </a:pPr>
            <a:r>
              <a:rPr lang="en-US" sz="2200" dirty="0">
                <a:latin typeface="Calibri" panose="020F0502020204030204" pitchFamily="34" charset="0"/>
                <a:cs typeface="Calibri" panose="020F0502020204030204" pitchFamily="34" charset="0"/>
              </a:rPr>
              <a:t>To what extent should UMB’s mission statement be reviewed and revised to reflect post-pandemic shifts, especially as they relate to:</a:t>
            </a:r>
          </a:p>
          <a:p>
            <a:pPr lvl="1" algn="l">
              <a:lnSpc>
                <a:spcPct val="100000"/>
              </a:lnSpc>
            </a:pPr>
            <a:r>
              <a:rPr lang="en-US" sz="2200" b="0" i="0" dirty="0">
                <a:effectLst/>
                <a:latin typeface="Calibri" panose="020F0502020204030204" pitchFamily="34" charset="0"/>
                <a:cs typeface="Calibri" panose="020F0502020204030204" pitchFamily="34" charset="0"/>
              </a:rPr>
              <a:t>	a. How we teach our students</a:t>
            </a:r>
          </a:p>
          <a:p>
            <a:pPr lvl="1" algn="l">
              <a:lnSpc>
                <a:spcPct val="100000"/>
              </a:lnSpc>
            </a:pPr>
            <a:r>
              <a:rPr lang="en-US" sz="2200" dirty="0">
                <a:latin typeface="Calibri" panose="020F0502020204030204" pitchFamily="34" charset="0"/>
                <a:cs typeface="Calibri" panose="020F0502020204030204" pitchFamily="34" charset="0"/>
              </a:rPr>
              <a:t>	b. How we conduct research; and</a:t>
            </a:r>
          </a:p>
          <a:p>
            <a:pPr lvl="1" algn="l">
              <a:lnSpc>
                <a:spcPct val="100000"/>
              </a:lnSpc>
            </a:pPr>
            <a:r>
              <a:rPr lang="en-US" sz="2200" b="0" i="0" dirty="0">
                <a:effectLst/>
                <a:latin typeface="Calibri" panose="020F0502020204030204" pitchFamily="34" charset="0"/>
                <a:cs typeface="Calibri" panose="020F0502020204030204" pitchFamily="34" charset="0"/>
              </a:rPr>
              <a:t>	c. How we strengthen equity, diversity, and inclusion</a:t>
            </a:r>
          </a:p>
          <a:p>
            <a:pPr marL="457200" indent="-457200" algn="l">
              <a:lnSpc>
                <a:spcPct val="100000"/>
              </a:lnSpc>
              <a:buFont typeface="+mj-lt"/>
              <a:buAutoNum type="arabicPeriod"/>
            </a:pPr>
            <a:r>
              <a:rPr lang="en-US" sz="2200" b="0" i="0" dirty="0">
                <a:effectLst/>
                <a:latin typeface="Calibri" panose="020F0502020204030204" pitchFamily="34" charset="0"/>
                <a:cs typeface="Calibri" panose="020F0502020204030204" pitchFamily="34" charset="0"/>
              </a:rPr>
              <a:t>What </a:t>
            </a:r>
            <a:r>
              <a:rPr lang="en-US" sz="2200" dirty="0">
                <a:latin typeface="Calibri" panose="020F0502020204030204" pitchFamily="34" charset="0"/>
                <a:cs typeface="Calibri" panose="020F0502020204030204" pitchFamily="34" charset="0"/>
              </a:rPr>
              <a:t>can </a:t>
            </a:r>
            <a:r>
              <a:rPr lang="en-US" sz="2200" b="0" i="0" dirty="0">
                <a:effectLst/>
                <a:latin typeface="Calibri" panose="020F0502020204030204" pitchFamily="34" charset="0"/>
                <a:cs typeface="Calibri" panose="020F0502020204030204" pitchFamily="34" charset="0"/>
              </a:rPr>
              <a:t>UMB do to demonstrate the economic and social impact of its community engagement initiatives in Baltimore?</a:t>
            </a:r>
          </a:p>
          <a:p>
            <a:pPr lvl="1" defTabSz="457200">
              <a:lnSpc>
                <a:spcPct val="100000"/>
              </a:lnSpc>
              <a:spcBef>
                <a:spcPct val="20000"/>
              </a:spcBef>
              <a:defRPr/>
            </a:pPr>
            <a:endParaRPr lang="en-US" sz="4000" dirty="0">
              <a:solidFill>
                <a:prstClr val="black"/>
              </a:solidFill>
              <a:latin typeface="Calibri"/>
              <a:cs typeface="+mn-cs"/>
            </a:endParaRPr>
          </a:p>
        </p:txBody>
      </p:sp>
      <p:sp>
        <p:nvSpPr>
          <p:cNvPr id="5" name="TextBox 4">
            <a:extLst>
              <a:ext uri="{FF2B5EF4-FFF2-40B4-BE49-F238E27FC236}">
                <a16:creationId xmlns:a16="http://schemas.microsoft.com/office/drawing/2014/main" id="{62C87EA8-90FE-24DD-979B-6C99525D7859}"/>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0ADB8F2F-8044-7F8A-E2D2-C1CE60217524}"/>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Standard I </a:t>
            </a:r>
            <a:r>
              <a:rPr lang="en-US" sz="2800" i="0" dirty="0">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Mission and Goals</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356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DF753A-978D-82E2-2215-D2B0611C448E}"/>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7" name="Title 1">
            <a:extLst>
              <a:ext uri="{FF2B5EF4-FFF2-40B4-BE49-F238E27FC236}">
                <a16:creationId xmlns:a16="http://schemas.microsoft.com/office/drawing/2014/main" id="{485BD250-F5DF-CC40-953B-4920F5119542}"/>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dirty="0">
                <a:latin typeface="Calibri" panose="020F0502020204030204" pitchFamily="34" charset="0"/>
                <a:cs typeface="Calibri" panose="020F0502020204030204" pitchFamily="34" charset="0"/>
              </a:rPr>
              <a:t>Standard II </a:t>
            </a:r>
            <a:r>
              <a:rPr lang="en-US" sz="2800" i="0" dirty="0">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Ethics and Integrity </a:t>
            </a:r>
            <a:endParaRPr lang="en-US" sz="3600" b="1" dirty="0">
              <a:solidFill>
                <a:srgbClr val="C00000"/>
              </a:solidFill>
              <a:latin typeface="Calibri" panose="020F0502020204030204" pitchFamily="34" charset="0"/>
              <a:cs typeface="Calibri" panose="020F0502020204030204" pitchFamily="34" charset="0"/>
            </a:endParaRPr>
          </a:p>
        </p:txBody>
      </p:sp>
      <p:sp>
        <p:nvSpPr>
          <p:cNvPr id="2" name="Subtitle 2">
            <a:extLst>
              <a:ext uri="{FF2B5EF4-FFF2-40B4-BE49-F238E27FC236}">
                <a16:creationId xmlns:a16="http://schemas.microsoft.com/office/drawing/2014/main" id="{952933C3-5386-CAED-1FB9-6E2D004E66E4}"/>
              </a:ext>
            </a:extLst>
          </p:cNvPr>
          <p:cNvSpPr>
            <a:spLocks noGrp="1"/>
          </p:cNvSpPr>
          <p:nvPr>
            <p:ph type="subTitle" idx="1"/>
          </p:nvPr>
        </p:nvSpPr>
        <p:spPr>
          <a:xfrm>
            <a:off x="909339" y="5199573"/>
            <a:ext cx="9883740" cy="511633"/>
          </a:xfrm>
        </p:spPr>
        <p:txBody>
          <a:bodyPr>
            <a:normAutofit/>
          </a:bodyPr>
          <a:lstStyle/>
          <a:p>
            <a:pPr lvl="1" algn="l" defTabSz="457200">
              <a:lnSpc>
                <a:spcPct val="100000"/>
              </a:lnSpc>
              <a:spcBef>
                <a:spcPct val="20000"/>
              </a:spcBef>
              <a:defRPr/>
            </a:pPr>
            <a:r>
              <a:rPr lang="en-US" sz="2000" i="1" dirty="0">
                <a:solidFill>
                  <a:prstClr val="black"/>
                </a:solidFill>
                <a:latin typeface="Calibri" panose="020F0502020204030204" pitchFamily="34" charset="0"/>
                <a:cs typeface="Calibri" panose="020F0502020204030204" pitchFamily="34" charset="0"/>
              </a:rPr>
              <a:t>Logistics Committee Liaison: Courtney Resnick, EdD, MA</a:t>
            </a:r>
            <a:endParaRPr lang="en-US" i="1" dirty="0">
              <a:solidFill>
                <a:prstClr val="black"/>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92B0174-3A90-746C-E370-A0CEAA7A037C}"/>
              </a:ext>
            </a:extLst>
          </p:cNvPr>
          <p:cNvSpPr txBox="1"/>
          <p:nvPr/>
        </p:nvSpPr>
        <p:spPr>
          <a:xfrm>
            <a:off x="911180" y="3864421"/>
            <a:ext cx="3203672" cy="400110"/>
          </a:xfrm>
          <a:prstGeom prst="rect">
            <a:avLst/>
          </a:prstGeom>
          <a:noFill/>
        </p:spPr>
        <p:txBody>
          <a:bodyPr wrap="square">
            <a:spAutoFit/>
          </a:bodyPr>
          <a:lstStyle/>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Susan Buskirk, DM, MS</a:t>
            </a:r>
          </a:p>
        </p:txBody>
      </p:sp>
      <p:sp>
        <p:nvSpPr>
          <p:cNvPr id="11" name="TextBox 10">
            <a:extLst>
              <a:ext uri="{FF2B5EF4-FFF2-40B4-BE49-F238E27FC236}">
                <a16:creationId xmlns:a16="http://schemas.microsoft.com/office/drawing/2014/main" id="{F20A19FD-F75A-0777-8694-78EF48E3E376}"/>
              </a:ext>
            </a:extLst>
          </p:cNvPr>
          <p:cNvSpPr txBox="1"/>
          <p:nvPr/>
        </p:nvSpPr>
        <p:spPr>
          <a:xfrm>
            <a:off x="4218904" y="3864421"/>
            <a:ext cx="3180952" cy="1077218"/>
          </a:xfrm>
          <a:prstGeom prst="rect">
            <a:avLst/>
          </a:prstGeom>
          <a:noFill/>
        </p:spPr>
        <p:txBody>
          <a:bodyPr wrap="square">
            <a:spAutoFit/>
          </a:bodyPr>
          <a:lstStyle/>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Geoffrey Greif, </a:t>
            </a:r>
            <a:br>
              <a:rPr lang="en-US" sz="2000" dirty="0">
                <a:solidFill>
                  <a:prstClr val="black"/>
                </a:solidFill>
                <a:latin typeface="Calibri" panose="020F0502020204030204" pitchFamily="34" charset="0"/>
                <a:cs typeface="Calibri" panose="020F0502020204030204" pitchFamily="34" charset="0"/>
              </a:rPr>
            </a:br>
            <a:r>
              <a:rPr lang="en-US" sz="2000" dirty="0">
                <a:solidFill>
                  <a:prstClr val="black"/>
                </a:solidFill>
                <a:latin typeface="Calibri" panose="020F0502020204030204" pitchFamily="34" charset="0"/>
                <a:cs typeface="Calibri" panose="020F0502020204030204" pitchFamily="34" charset="0"/>
              </a:rPr>
              <a:t>PhD, MSW, </a:t>
            </a:r>
          </a:p>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LCSW-C</a:t>
            </a:r>
          </a:p>
        </p:txBody>
      </p:sp>
      <p:sp>
        <p:nvSpPr>
          <p:cNvPr id="12" name="TextBox 11">
            <a:extLst>
              <a:ext uri="{FF2B5EF4-FFF2-40B4-BE49-F238E27FC236}">
                <a16:creationId xmlns:a16="http://schemas.microsoft.com/office/drawing/2014/main" id="{9F3F128D-F7D2-4E45-D951-833F141BFF29}"/>
              </a:ext>
            </a:extLst>
          </p:cNvPr>
          <p:cNvSpPr txBox="1"/>
          <p:nvPr/>
        </p:nvSpPr>
        <p:spPr>
          <a:xfrm>
            <a:off x="6383077" y="3894882"/>
            <a:ext cx="3407535" cy="707886"/>
          </a:xfrm>
          <a:prstGeom prst="rect">
            <a:avLst/>
          </a:prstGeom>
          <a:noFill/>
        </p:spPr>
        <p:txBody>
          <a:bodyPr wrap="square">
            <a:spAutoFit/>
          </a:bodyPr>
          <a:lstStyle/>
          <a:p>
            <a:pPr lvl="1" algn="l" defTabSz="457200">
              <a:lnSpc>
                <a:spcPct val="100000"/>
              </a:lnSpc>
              <a:spcBef>
                <a:spcPct val="20000"/>
              </a:spcBef>
              <a:defRPr/>
            </a:pPr>
            <a:r>
              <a:rPr lang="en-US" sz="2000" dirty="0">
                <a:solidFill>
                  <a:prstClr val="black"/>
                </a:solidFill>
                <a:latin typeface="Calibri" panose="020F0502020204030204" pitchFamily="34" charset="0"/>
                <a:cs typeface="Calibri" panose="020F0502020204030204" pitchFamily="34" charset="0"/>
              </a:rPr>
              <a:t>Vanessa Harrington, MS</a:t>
            </a:r>
            <a:r>
              <a:rPr lang="en-US" sz="2000" dirty="0">
                <a:latin typeface="Calibri" panose="020F0502020204030204" pitchFamily="34" charset="0"/>
                <a:cs typeface="Calibri" panose="020F0502020204030204" pitchFamily="34" charset="0"/>
              </a:rPr>
              <a:t>, SHRM-CP</a:t>
            </a:r>
            <a:endParaRPr lang="en-US" sz="2000" dirty="0">
              <a:solidFill>
                <a:prstClr val="black"/>
              </a:solidFill>
              <a:latin typeface="Calibri" panose="020F0502020204030204" pitchFamily="34" charset="0"/>
              <a:cs typeface="Calibri" panose="020F0502020204030204" pitchFamily="34" charset="0"/>
            </a:endParaRPr>
          </a:p>
        </p:txBody>
      </p:sp>
      <p:pic>
        <p:nvPicPr>
          <p:cNvPr id="14" name="Picture 13" descr="A person wearing glasses and a suit&#10;&#10;Description automatically generated">
            <a:extLst>
              <a:ext uri="{FF2B5EF4-FFF2-40B4-BE49-F238E27FC236}">
                <a16:creationId xmlns:a16="http://schemas.microsoft.com/office/drawing/2014/main" id="{83B3AE29-9197-FBE7-9C8E-80D01FADEC3B}"/>
              </a:ext>
            </a:extLst>
          </p:cNvPr>
          <p:cNvPicPr>
            <a:picLocks noChangeAspect="1"/>
          </p:cNvPicPr>
          <p:nvPr/>
        </p:nvPicPr>
        <p:blipFill rotWithShape="1">
          <a:blip r:embed="rId2"/>
          <a:srcRect b="4167"/>
          <a:stretch/>
        </p:blipFill>
        <p:spPr>
          <a:xfrm>
            <a:off x="4793612" y="1737360"/>
            <a:ext cx="1463040" cy="2103120"/>
          </a:xfrm>
          <a:prstGeom prst="rect">
            <a:avLst/>
          </a:prstGeom>
        </p:spPr>
      </p:pic>
      <p:pic>
        <p:nvPicPr>
          <p:cNvPr id="16" name="Picture 15" descr="A person smiling at the camera&#10;&#10;Description automatically generated">
            <a:extLst>
              <a:ext uri="{FF2B5EF4-FFF2-40B4-BE49-F238E27FC236}">
                <a16:creationId xmlns:a16="http://schemas.microsoft.com/office/drawing/2014/main" id="{7D5687AE-61BF-43D3-668B-3962AB615E80}"/>
              </a:ext>
            </a:extLst>
          </p:cNvPr>
          <p:cNvPicPr>
            <a:picLocks noChangeAspect="1"/>
          </p:cNvPicPr>
          <p:nvPr/>
        </p:nvPicPr>
        <p:blipFill>
          <a:blip r:embed="rId3"/>
          <a:stretch>
            <a:fillRect/>
          </a:stretch>
        </p:blipFill>
        <p:spPr>
          <a:xfrm>
            <a:off x="6917122" y="1732120"/>
            <a:ext cx="2651760" cy="2117725"/>
          </a:xfrm>
          <a:prstGeom prst="rect">
            <a:avLst/>
          </a:prstGeom>
        </p:spPr>
      </p:pic>
      <p:pic>
        <p:nvPicPr>
          <p:cNvPr id="18" name="Picture 17" descr="A person wearing glasses and a brown jacket&#10;&#10;Description automatically generated">
            <a:extLst>
              <a:ext uri="{FF2B5EF4-FFF2-40B4-BE49-F238E27FC236}">
                <a16:creationId xmlns:a16="http://schemas.microsoft.com/office/drawing/2014/main" id="{1C35BB30-466E-416C-B372-B8B6293C93BD}"/>
              </a:ext>
            </a:extLst>
          </p:cNvPr>
          <p:cNvPicPr>
            <a:picLocks noChangeAspect="1"/>
          </p:cNvPicPr>
          <p:nvPr/>
        </p:nvPicPr>
        <p:blipFill>
          <a:blip r:embed="rId4"/>
          <a:stretch>
            <a:fillRect/>
          </a:stretch>
        </p:blipFill>
        <p:spPr>
          <a:xfrm>
            <a:off x="1481382" y="1692253"/>
            <a:ext cx="2651760" cy="2117725"/>
          </a:xfrm>
          <a:prstGeom prst="rect">
            <a:avLst/>
          </a:prstGeom>
        </p:spPr>
      </p:pic>
    </p:spTree>
    <p:extLst>
      <p:ext uri="{BB962C8B-B14F-4D97-AF65-F5344CB8AC3E}">
        <p14:creationId xmlns:p14="http://schemas.microsoft.com/office/powerpoint/2010/main" val="328922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D75925-39F5-E077-857B-336A34C9E85F}"/>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 name="Subtitle 2">
            <a:extLst>
              <a:ext uri="{FF2B5EF4-FFF2-40B4-BE49-F238E27FC236}">
                <a16:creationId xmlns:a16="http://schemas.microsoft.com/office/drawing/2014/main" id="{45C84AA6-8181-2296-242D-8E72A407303D}"/>
              </a:ext>
            </a:extLst>
          </p:cNvPr>
          <p:cNvSpPr txBox="1">
            <a:spLocks/>
          </p:cNvSpPr>
          <p:nvPr/>
        </p:nvSpPr>
        <p:spPr>
          <a:xfrm>
            <a:off x="1012371" y="1709738"/>
            <a:ext cx="10025499" cy="32500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525" lvl="1" algn="l" defTabSz="457200">
              <a:lnSpc>
                <a:spcPct val="100000"/>
              </a:lnSpc>
              <a:spcBef>
                <a:spcPct val="20000"/>
              </a:spcBef>
              <a:defRPr/>
            </a:pPr>
            <a:r>
              <a:rPr lang="en-US" sz="2400" b="0" i="0" dirty="0">
                <a:effectLst/>
                <a:latin typeface="Calibri" panose="020F0502020204030204" pitchFamily="34" charset="0"/>
                <a:cs typeface="Calibri" panose="020F0502020204030204" pitchFamily="34" charset="0"/>
              </a:rPr>
              <a:t>Ethics and integrity are central, indispensable, and defining hallmarks of effective higher education institutions. In all activities, whether internal or external, an institution must be faithful to its mission, honor its contracts and commitments, adhere to its policies, and represent itself truthfully.</a:t>
            </a:r>
            <a:endParaRPr lang="en-US" sz="2400" dirty="0">
              <a:latin typeface="Calibri" panose="020F0502020204030204" pitchFamily="34" charset="0"/>
              <a:cs typeface="Calibri" panose="020F0502020204030204" pitchFamily="34" charset="0"/>
            </a:endParaRPr>
          </a:p>
          <a:p>
            <a:pPr lvl="1" defTabSz="457200">
              <a:lnSpc>
                <a:spcPct val="100000"/>
              </a:lnSpc>
              <a:spcBef>
                <a:spcPct val="20000"/>
              </a:spcBef>
              <a:defRPr/>
            </a:pPr>
            <a:endParaRPr lang="en-US" sz="4000" dirty="0">
              <a:solidFill>
                <a:prstClr val="black"/>
              </a:solidFill>
              <a:latin typeface="Calibri"/>
              <a:cs typeface="+mn-cs"/>
            </a:endParaRPr>
          </a:p>
        </p:txBody>
      </p:sp>
      <p:sp>
        <p:nvSpPr>
          <p:cNvPr id="7" name="Title 1">
            <a:extLst>
              <a:ext uri="{FF2B5EF4-FFF2-40B4-BE49-F238E27FC236}">
                <a16:creationId xmlns:a16="http://schemas.microsoft.com/office/drawing/2014/main" id="{721C5B5B-02BA-E6D2-1A1D-FDCB1D5E9BAB}"/>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Standard II </a:t>
            </a:r>
            <a:r>
              <a:rPr lang="en-US" sz="2800" i="0" dirty="0">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Ethics and Integrity</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0970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995079-76F4-E1FC-B23D-86FF799A1DBA}"/>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8" name="Subtitle 2">
            <a:extLst>
              <a:ext uri="{FF2B5EF4-FFF2-40B4-BE49-F238E27FC236}">
                <a16:creationId xmlns:a16="http://schemas.microsoft.com/office/drawing/2014/main" id="{03E7B90C-B241-F091-CF99-122912C92818}"/>
              </a:ext>
            </a:extLst>
          </p:cNvPr>
          <p:cNvSpPr txBox="1">
            <a:spLocks/>
          </p:cNvSpPr>
          <p:nvPr/>
        </p:nvSpPr>
        <p:spPr>
          <a:xfrm>
            <a:off x="1012371" y="1709738"/>
            <a:ext cx="10025499" cy="39181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20000"/>
              </a:lnSpc>
              <a:spcBef>
                <a:spcPts val="0"/>
              </a:spcBef>
              <a:buFont typeface="+mj-lt"/>
              <a:buAutoNum type="arabicPeriod"/>
            </a:pPr>
            <a:r>
              <a:rPr lang="en-US" b="0" i="0" dirty="0">
                <a:effectLst/>
                <a:latin typeface="Calibri" panose="020F0502020204030204" pitchFamily="34" charset="0"/>
                <a:cs typeface="Calibri" panose="020F0502020204030204" pitchFamily="34" charset="0"/>
              </a:rPr>
              <a:t>Where are UMB’s policies relating to ethical expectations? </a:t>
            </a:r>
          </a:p>
          <a:p>
            <a:pPr marL="514350" indent="-514350" algn="l">
              <a:lnSpc>
                <a:spcPct val="120000"/>
              </a:lnSpc>
              <a:spcBef>
                <a:spcPts val="0"/>
              </a:spcBef>
              <a:buFont typeface="+mj-lt"/>
              <a:buAutoNum type="arabicPeriod"/>
            </a:pPr>
            <a:r>
              <a:rPr lang="en-US" b="0" i="0" dirty="0">
                <a:effectLst/>
                <a:latin typeface="Calibri" panose="020F0502020204030204" pitchFamily="34" charset="0"/>
                <a:cs typeface="Calibri" panose="020F0502020204030204" pitchFamily="34" charset="0"/>
              </a:rPr>
              <a:t>What UMB programs promote ethical conduct? </a:t>
            </a:r>
          </a:p>
          <a:p>
            <a:pPr marL="514350" indent="-514350" algn="l">
              <a:lnSpc>
                <a:spcPct val="120000"/>
              </a:lnSpc>
              <a:spcBef>
                <a:spcPts val="0"/>
              </a:spcBef>
              <a:buFont typeface="+mj-lt"/>
              <a:buAutoNum type="arabicPeriod"/>
            </a:pPr>
            <a:r>
              <a:rPr lang="en-US" b="0" i="0" dirty="0">
                <a:effectLst/>
                <a:latin typeface="Calibri" panose="020F0502020204030204" pitchFamily="34" charset="0"/>
                <a:cs typeface="Calibri" panose="020F0502020204030204" pitchFamily="34" charset="0"/>
              </a:rPr>
              <a:t>How do we know that our policies/procedures are working? </a:t>
            </a:r>
            <a:br>
              <a:rPr lang="en-US" b="0" i="0" dirty="0">
                <a:effectLst/>
                <a:latin typeface="Calibri" panose="020F0502020204030204" pitchFamily="34" charset="0"/>
                <a:cs typeface="Calibri" panose="020F0502020204030204" pitchFamily="34" charset="0"/>
              </a:rPr>
            </a:br>
            <a:r>
              <a:rPr lang="en-US" b="0" i="0" dirty="0">
                <a:effectLst/>
                <a:latin typeface="Calibri" panose="020F0502020204030204" pitchFamily="34" charset="0"/>
                <a:cs typeface="Calibri" panose="020F0502020204030204" pitchFamily="34" charset="0"/>
              </a:rPr>
              <a:t>What does it look like. What does it feel like? </a:t>
            </a:r>
          </a:p>
          <a:p>
            <a:pPr marL="514350" indent="-514350" algn="l">
              <a:lnSpc>
                <a:spcPct val="120000"/>
              </a:lnSpc>
              <a:spcBef>
                <a:spcPts val="0"/>
              </a:spcBef>
              <a:buFont typeface="+mj-lt"/>
              <a:buAutoNum type="arabicPeriod"/>
            </a:pPr>
            <a:r>
              <a:rPr lang="en-US" dirty="0">
                <a:latin typeface="Calibri" panose="020F0502020204030204" pitchFamily="34" charset="0"/>
                <a:cs typeface="Calibri" panose="020F0502020204030204" pitchFamily="34" charset="0"/>
              </a:rPr>
              <a:t>Are these policies applied equitably across groups?</a:t>
            </a:r>
            <a:endParaRPr lang="en-US" b="0" i="0" dirty="0">
              <a:effectLst/>
              <a:latin typeface="Calibri" panose="020F0502020204030204" pitchFamily="34" charset="0"/>
              <a:cs typeface="Calibri" panose="020F0502020204030204" pitchFamily="34" charset="0"/>
            </a:endParaRPr>
          </a:p>
          <a:p>
            <a:pPr marL="514350" indent="-514350" algn="l">
              <a:lnSpc>
                <a:spcPct val="120000"/>
              </a:lnSpc>
              <a:spcBef>
                <a:spcPts val="0"/>
              </a:spcBef>
              <a:buFont typeface="+mj-lt"/>
              <a:buAutoNum type="arabicPeriod"/>
            </a:pPr>
            <a:r>
              <a:rPr lang="en-US" dirty="0">
                <a:latin typeface="Calibri" panose="020F0502020204030204" pitchFamily="34" charset="0"/>
                <a:cs typeface="Calibri" panose="020F0502020204030204" pitchFamily="34" charset="0"/>
              </a:rPr>
              <a:t>How can UMB’s ethical practices and reporting mechanisms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be improved?</a:t>
            </a:r>
          </a:p>
          <a:p>
            <a:pPr marL="514350" indent="-514350" algn="l">
              <a:lnSpc>
                <a:spcPct val="120000"/>
              </a:lnSpc>
              <a:spcBef>
                <a:spcPts val="0"/>
              </a:spcBef>
              <a:buFont typeface="+mj-lt"/>
              <a:buAutoNum type="arabicPeriod"/>
            </a:pPr>
            <a:r>
              <a:rPr lang="en-US" b="0" i="0" dirty="0">
                <a:effectLst/>
                <a:latin typeface="Calibri" panose="020F0502020204030204" pitchFamily="34" charset="0"/>
                <a:cs typeface="Calibri" panose="020F0502020204030204" pitchFamily="34" charset="0"/>
              </a:rPr>
              <a:t>Why is it important for members of the </a:t>
            </a:r>
            <a:r>
              <a:rPr lang="en-US" dirty="0">
                <a:latin typeface="Calibri" panose="020F0502020204030204" pitchFamily="34" charset="0"/>
                <a:cs typeface="Calibri" panose="020F0502020204030204" pitchFamily="34" charset="0"/>
              </a:rPr>
              <a:t>UMB community to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act ethically? </a:t>
            </a:r>
            <a:endParaRPr lang="en-US" b="0" i="0" dirty="0">
              <a:solidFill>
                <a:srgbClr val="333333"/>
              </a:solidFill>
              <a:effectLst/>
              <a:latin typeface="Calibri" panose="020F0502020204030204" pitchFamily="34" charset="0"/>
              <a:cs typeface="Calibri" panose="020F0502020204030204" pitchFamily="34" charset="0"/>
            </a:endParaRPr>
          </a:p>
          <a:p>
            <a:pPr lvl="1" defTabSz="457200">
              <a:lnSpc>
                <a:spcPct val="100000"/>
              </a:lnSpc>
              <a:spcBef>
                <a:spcPct val="20000"/>
              </a:spcBef>
              <a:defRPr/>
            </a:pPr>
            <a:endParaRPr lang="en-US" sz="4000" dirty="0">
              <a:solidFill>
                <a:prstClr val="black"/>
              </a:solidFill>
              <a:latin typeface="Calibri"/>
              <a:cs typeface="+mn-cs"/>
            </a:endParaRPr>
          </a:p>
          <a:p>
            <a:pPr lvl="1" defTabSz="457200">
              <a:lnSpc>
                <a:spcPct val="100000"/>
              </a:lnSpc>
              <a:spcBef>
                <a:spcPct val="20000"/>
              </a:spcBef>
              <a:defRPr/>
            </a:pPr>
            <a:endParaRPr lang="en-US" sz="4000" dirty="0">
              <a:solidFill>
                <a:prstClr val="black"/>
              </a:solidFill>
              <a:latin typeface="Calibri"/>
              <a:cs typeface="+mn-cs"/>
            </a:endParaRPr>
          </a:p>
        </p:txBody>
      </p:sp>
      <p:sp>
        <p:nvSpPr>
          <p:cNvPr id="9" name="Title 1">
            <a:extLst>
              <a:ext uri="{FF2B5EF4-FFF2-40B4-BE49-F238E27FC236}">
                <a16:creationId xmlns:a16="http://schemas.microsoft.com/office/drawing/2014/main" id="{1F6062FF-41F6-FFFB-5C31-FCADE86EFF1C}"/>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Standard II </a:t>
            </a:r>
            <a:r>
              <a:rPr lang="en-US" sz="2800" i="0" dirty="0">
                <a:effectLst/>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 Ethics and Integrity</a:t>
            </a:r>
            <a:endParaRPr lang="en-US" sz="28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395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956999-6445-F1A8-D24A-12DDF036934E}"/>
              </a:ext>
            </a:extLst>
          </p:cNvPr>
          <p:cNvSpPr txBox="1">
            <a:spLocks/>
          </p:cNvSpPr>
          <p:nvPr/>
        </p:nvSpPr>
        <p:spPr>
          <a:xfrm>
            <a:off x="1208314" y="829224"/>
            <a:ext cx="9459685" cy="8630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400" dirty="0">
                <a:latin typeface="Calibri" panose="020F0502020204030204" pitchFamily="34" charset="0"/>
                <a:cs typeface="Calibri" panose="020F0502020204030204" pitchFamily="34" charset="0"/>
              </a:rPr>
              <a:t>Call to Conversation</a:t>
            </a:r>
          </a:p>
        </p:txBody>
      </p:sp>
      <p:sp>
        <p:nvSpPr>
          <p:cNvPr id="4" name="TextBox 3">
            <a:extLst>
              <a:ext uri="{FF2B5EF4-FFF2-40B4-BE49-F238E27FC236}">
                <a16:creationId xmlns:a16="http://schemas.microsoft.com/office/drawing/2014/main" id="{797AC2B3-81B1-070B-6A2D-A8DF2BFE92F4}"/>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8EBC94A1-017A-28D1-F565-A92DDE8C9D7D}"/>
              </a:ext>
            </a:extLst>
          </p:cNvPr>
          <p:cNvSpPr txBox="1"/>
          <p:nvPr/>
        </p:nvSpPr>
        <p:spPr>
          <a:xfrm>
            <a:off x="1208314" y="2035628"/>
            <a:ext cx="10047515" cy="3785652"/>
          </a:xfrm>
          <a:prstGeom prst="rect">
            <a:avLst/>
          </a:prstGeom>
          <a:noFill/>
        </p:spPr>
        <p:txBody>
          <a:bodyPr wrap="square" rtlCol="0">
            <a:spAutoFit/>
          </a:bodyPr>
          <a:lstStyle/>
          <a:p>
            <a:r>
              <a:rPr lang="en-US" sz="2400" b="1" i="0" dirty="0">
                <a:solidFill>
                  <a:schemeClr val="tx1"/>
                </a:solidFill>
                <a:effectLst/>
              </a:rPr>
              <a:t>Bruce E. Jarrell, MD, FACS</a:t>
            </a:r>
            <a:br>
              <a:rPr lang="en-US" sz="2400" b="0" i="0" dirty="0">
                <a:solidFill>
                  <a:schemeClr val="tx1"/>
                </a:solidFill>
                <a:effectLst/>
              </a:rPr>
            </a:br>
            <a:r>
              <a:rPr lang="en-US" sz="2400" b="0" i="1" dirty="0">
                <a:effectLst/>
              </a:rPr>
              <a:t>President</a:t>
            </a:r>
            <a:br>
              <a:rPr lang="en-US" sz="2400" b="0" i="0" dirty="0">
                <a:solidFill>
                  <a:schemeClr val="tx1"/>
                </a:solidFill>
                <a:effectLst/>
              </a:rPr>
            </a:br>
            <a:br>
              <a:rPr lang="en-US" sz="2400" b="0" dirty="0">
                <a:solidFill>
                  <a:schemeClr val="tx1"/>
                </a:solidFill>
              </a:rPr>
            </a:br>
            <a:r>
              <a:rPr lang="en-US" sz="2400" b="1" i="0" dirty="0">
                <a:solidFill>
                  <a:schemeClr val="tx1"/>
                </a:solidFill>
                <a:effectLst/>
              </a:rPr>
              <a:t>Roger J. Ward, EdD, JD, MSL, MPH, </a:t>
            </a:r>
            <a:r>
              <a:rPr lang="en-US" sz="2400" i="0" dirty="0">
                <a:solidFill>
                  <a:schemeClr val="tx1"/>
                </a:solidFill>
                <a:effectLst/>
              </a:rPr>
              <a:t>Provost and Executive Vice </a:t>
            </a:r>
            <a:r>
              <a:rPr lang="en-US" sz="2400" dirty="0">
                <a:solidFill>
                  <a:schemeClr val="tx1"/>
                </a:solidFill>
              </a:rPr>
              <a:t>P</a:t>
            </a:r>
            <a:r>
              <a:rPr lang="en-US" sz="2400" i="0" dirty="0">
                <a:solidFill>
                  <a:schemeClr val="tx1"/>
                </a:solidFill>
                <a:effectLst/>
              </a:rPr>
              <a:t>resident</a:t>
            </a:r>
          </a:p>
          <a:p>
            <a:r>
              <a:rPr lang="en-US" sz="2400" b="1" i="0" dirty="0">
                <a:solidFill>
                  <a:schemeClr val="tx1"/>
                </a:solidFill>
                <a:effectLst/>
              </a:rPr>
              <a:t>Mark A. Reynolds, DDS, PhD, MA, </a:t>
            </a:r>
            <a:r>
              <a:rPr lang="en-US" sz="2400" i="0" dirty="0">
                <a:solidFill>
                  <a:schemeClr val="tx1"/>
                </a:solidFill>
                <a:effectLst/>
              </a:rPr>
              <a:t>Dean, School of Dentistry</a:t>
            </a:r>
            <a:br>
              <a:rPr lang="en-US" sz="2400" b="0" i="0" dirty="0">
                <a:solidFill>
                  <a:schemeClr val="tx1"/>
                </a:solidFill>
                <a:effectLst/>
              </a:rPr>
            </a:br>
            <a:r>
              <a:rPr lang="en-US" sz="2400" b="0" i="1" dirty="0">
                <a:effectLst/>
              </a:rPr>
              <a:t>Co-Chairs, Middle States Steering Committee</a:t>
            </a:r>
          </a:p>
          <a:p>
            <a:br>
              <a:rPr lang="en-US" sz="2400" b="0" i="0" dirty="0">
                <a:solidFill>
                  <a:schemeClr val="tx1"/>
                </a:solidFill>
                <a:effectLst/>
              </a:rPr>
            </a:br>
            <a:r>
              <a:rPr lang="en-US" sz="2400" b="1" i="0" dirty="0">
                <a:solidFill>
                  <a:schemeClr val="tx1"/>
                </a:solidFill>
                <a:effectLst/>
              </a:rPr>
              <a:t>Gregory C. Spengler, MPA</a:t>
            </a:r>
            <a:br>
              <a:rPr lang="en-US" sz="2400" b="0" i="0" dirty="0">
                <a:solidFill>
                  <a:schemeClr val="tx1"/>
                </a:solidFill>
                <a:effectLst/>
              </a:rPr>
            </a:br>
            <a:r>
              <a:rPr lang="en-US" sz="2400" b="0" dirty="0">
                <a:solidFill>
                  <a:schemeClr val="tx1"/>
                </a:solidFill>
              </a:rPr>
              <a:t>A</a:t>
            </a:r>
            <a:r>
              <a:rPr lang="en-US" sz="2400" b="0" dirty="0">
                <a:solidFill>
                  <a:schemeClr val="tx1"/>
                </a:solidFill>
                <a:effectLst/>
                <a:ea typeface="Calibri" panose="020F0502020204030204" pitchFamily="34" charset="0"/>
              </a:rPr>
              <a:t>ssociate Vice President for Institutional Effectiveness</a:t>
            </a:r>
            <a:br>
              <a:rPr lang="en-US" sz="2400" b="0" i="1" dirty="0">
                <a:solidFill>
                  <a:schemeClr val="tx1"/>
                </a:solidFill>
                <a:effectLst/>
                <a:ea typeface="Calibri" panose="020F0502020204030204" pitchFamily="34" charset="0"/>
              </a:rPr>
            </a:br>
            <a:r>
              <a:rPr lang="en-US" sz="2400" b="0" i="1" dirty="0">
                <a:solidFill>
                  <a:schemeClr val="tx1"/>
                </a:solidFill>
                <a:effectLst/>
                <a:ea typeface="Calibri" panose="020F0502020204030204" pitchFamily="34" charset="0"/>
              </a:rPr>
              <a:t>Middle States </a:t>
            </a:r>
            <a:r>
              <a:rPr lang="en-US" sz="2400" b="0" i="1" dirty="0">
                <a:effectLst/>
              </a:rPr>
              <a:t>Accreditation Liaison Officer</a:t>
            </a:r>
            <a:endParaRPr lang="en-US" sz="2400" i="1" dirty="0"/>
          </a:p>
        </p:txBody>
      </p:sp>
    </p:spTree>
    <p:extLst>
      <p:ext uri="{BB962C8B-B14F-4D97-AF65-F5344CB8AC3E}">
        <p14:creationId xmlns:p14="http://schemas.microsoft.com/office/powerpoint/2010/main" val="191997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F55BCE-9900-CFE8-CD81-B999AF35F54B}"/>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 name="Title 1">
            <a:extLst>
              <a:ext uri="{FF2B5EF4-FFF2-40B4-BE49-F238E27FC236}">
                <a16:creationId xmlns:a16="http://schemas.microsoft.com/office/drawing/2014/main" id="{9CA41420-3572-313C-7AA8-22C9EE7BC5E1}"/>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Small Group Discussions </a:t>
            </a:r>
          </a:p>
        </p:txBody>
      </p:sp>
      <p:sp>
        <p:nvSpPr>
          <p:cNvPr id="7" name="Subtitle 2">
            <a:extLst>
              <a:ext uri="{FF2B5EF4-FFF2-40B4-BE49-F238E27FC236}">
                <a16:creationId xmlns:a16="http://schemas.microsoft.com/office/drawing/2014/main" id="{88E88FB7-C6AB-2889-4E13-466B1BA74C0B}"/>
              </a:ext>
            </a:extLst>
          </p:cNvPr>
          <p:cNvSpPr txBox="1">
            <a:spLocks/>
          </p:cNvSpPr>
          <p:nvPr/>
        </p:nvSpPr>
        <p:spPr>
          <a:xfrm>
            <a:off x="1012372" y="1709738"/>
            <a:ext cx="9557658" cy="31779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2400" b="0" dirty="0">
                <a:solidFill>
                  <a:schemeClr val="tx1"/>
                </a:solidFill>
                <a:latin typeface="Calibri" panose="020F0502020204030204" pitchFamily="34" charset="0"/>
                <a:cs typeface="Calibri" panose="020F0502020204030204" pitchFamily="34" charset="0"/>
              </a:rPr>
              <a:t>1. Questions to be answered</a:t>
            </a:r>
            <a:br>
              <a:rPr lang="en-US" sz="2400" b="0" dirty="0">
                <a:solidFill>
                  <a:schemeClr val="tx1"/>
                </a:solidFill>
                <a:latin typeface="Calibri" panose="020F0502020204030204" pitchFamily="34" charset="0"/>
                <a:cs typeface="Calibri" panose="020F0502020204030204" pitchFamily="34" charset="0"/>
              </a:rPr>
            </a:br>
            <a:r>
              <a:rPr lang="en-US" sz="2400" b="0" dirty="0">
                <a:solidFill>
                  <a:schemeClr val="tx1"/>
                </a:solidFill>
                <a:latin typeface="Calibri" panose="020F0502020204030204" pitchFamily="34" charset="0"/>
                <a:cs typeface="Calibri" panose="020F0502020204030204" pitchFamily="34" charset="0"/>
              </a:rPr>
              <a:t>2. Potential evidence </a:t>
            </a:r>
            <a:br>
              <a:rPr lang="en-US" sz="2400" b="0" dirty="0">
                <a:latin typeface="Calibri" panose="020F0502020204030204" pitchFamily="34" charset="0"/>
                <a:cs typeface="Calibri" panose="020F0502020204030204" pitchFamily="34" charset="0"/>
              </a:rPr>
            </a:br>
            <a:r>
              <a:rPr lang="en-US" sz="2400" b="0" dirty="0">
                <a:solidFill>
                  <a:schemeClr val="tx1"/>
                </a:solidFill>
                <a:latin typeface="Calibri" panose="020F0502020204030204" pitchFamily="34" charset="0"/>
                <a:cs typeface="Calibri" panose="020F0502020204030204" pitchFamily="34" charset="0"/>
              </a:rPr>
              <a:t>3. Potential recommendations and opportunities</a:t>
            </a:r>
            <a:endParaRPr lang="en-US" sz="4000" dirty="0">
              <a:solidFill>
                <a:prstClr val="black"/>
              </a:solidFill>
              <a:latin typeface="Calibri" panose="020F0502020204030204" pitchFamily="34" charset="0"/>
              <a:cs typeface="Calibri" panose="020F0502020204030204" pitchFamily="34" charset="0"/>
            </a:endParaRPr>
          </a:p>
          <a:p>
            <a:pPr lvl="1" defTabSz="457200">
              <a:lnSpc>
                <a:spcPct val="100000"/>
              </a:lnSpc>
              <a:spcBef>
                <a:spcPct val="20000"/>
              </a:spcBef>
              <a:defRPr/>
            </a:pPr>
            <a:endParaRPr lang="en-US" sz="4000" dirty="0">
              <a:solidFill>
                <a:prstClr val="black"/>
              </a:solidFill>
              <a:latin typeface="Calibri"/>
              <a:cs typeface="+mn-cs"/>
            </a:endParaRPr>
          </a:p>
        </p:txBody>
      </p:sp>
    </p:spTree>
    <p:extLst>
      <p:ext uri="{BB962C8B-B14F-4D97-AF65-F5344CB8AC3E}">
        <p14:creationId xmlns:p14="http://schemas.microsoft.com/office/powerpoint/2010/main" val="391110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9B93-7263-64C8-F2D2-AFA7754F3657}"/>
              </a:ext>
            </a:extLst>
          </p:cNvPr>
          <p:cNvSpPr>
            <a:spLocks noGrp="1"/>
          </p:cNvSpPr>
          <p:nvPr>
            <p:ph type="ctrTitle"/>
          </p:nvPr>
        </p:nvSpPr>
        <p:spPr>
          <a:xfrm>
            <a:off x="1106774" y="1709056"/>
            <a:ext cx="9978452" cy="1719943"/>
          </a:xfrm>
        </p:spPr>
        <p:txBody>
          <a:bodyPr anchor="t">
            <a:normAutofit fontScale="90000"/>
          </a:bodyPr>
          <a:lstStyle/>
          <a:p>
            <a:pPr algn="l"/>
            <a:r>
              <a:rPr lang="en-US" dirty="0">
                <a:latin typeface="Calibri" panose="020F0502020204030204" pitchFamily="34" charset="0"/>
                <a:cs typeface="Calibri" panose="020F0502020204030204" pitchFamily="34" charset="0"/>
              </a:rPr>
              <a:t>Input and Considerations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from Your Groups</a:t>
            </a:r>
          </a:p>
        </p:txBody>
      </p:sp>
      <p:sp>
        <p:nvSpPr>
          <p:cNvPr id="4" name="TextBox 3">
            <a:extLst>
              <a:ext uri="{FF2B5EF4-FFF2-40B4-BE49-F238E27FC236}">
                <a16:creationId xmlns:a16="http://schemas.microsoft.com/office/drawing/2014/main" id="{934C3076-F021-5D97-B75B-E9D29B5EF551}"/>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44558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618D4D-143C-B28D-C863-5F9413C6721D}"/>
              </a:ext>
            </a:extLst>
          </p:cNvPr>
          <p:cNvSpPr txBox="1"/>
          <p:nvPr/>
        </p:nvSpPr>
        <p:spPr>
          <a:xfrm>
            <a:off x="922772" y="1692254"/>
            <a:ext cx="5408223" cy="4478149"/>
          </a:xfrm>
          <a:prstGeom prst="rect">
            <a:avLst/>
          </a:prstGeom>
          <a:noFill/>
        </p:spPr>
        <p:txBody>
          <a:bodyPr wrap="square" rtlCol="0">
            <a:spAutoFit/>
          </a:bodyPr>
          <a:lstStyle/>
          <a:p>
            <a:r>
              <a:rPr lang="en-US" sz="1500" b="1" i="0" cap="all" dirty="0">
                <a:solidFill>
                  <a:srgbClr val="333333"/>
                </a:solidFill>
                <a:effectLst/>
                <a:latin typeface="Calibri" panose="020F0502020204030204" pitchFamily="34" charset="0"/>
                <a:cs typeface="Calibri" panose="020F0502020204030204" pitchFamily="34" charset="0"/>
              </a:rPr>
              <a:t>PLANNING, RESOURCES, AND INSTITUTIONAL IMPROVEMENT / GOVERNANCE, LEADERSHIP, AND ADMINISTRATION</a:t>
            </a:r>
            <a:r>
              <a:rPr lang="en-US" sz="1500" b="0" i="0" dirty="0">
                <a:solidFill>
                  <a:srgbClr val="333333"/>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Nov. 1, 2023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1 p.m. | SMC Campus Center | Elm Ballroom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1" i="0" cap="all" dirty="0">
                <a:solidFill>
                  <a:srgbClr val="333333"/>
                </a:solidFill>
                <a:effectLst/>
                <a:latin typeface="Calibri" panose="020F0502020204030204" pitchFamily="34" charset="0"/>
                <a:cs typeface="Calibri" panose="020F0502020204030204" pitchFamily="34" charset="0"/>
              </a:rPr>
              <a:t>DESIGN AND DELIVERY OF THE STUDENT LEARNING EXPERIENCE / SUPPORT OF THE STUDENT EXPERIENCE</a:t>
            </a:r>
            <a:r>
              <a:rPr lang="en-US" sz="1500" b="0" i="0" dirty="0">
                <a:solidFill>
                  <a:srgbClr val="333333"/>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Nov. 8, 2023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Noon | SMC Campus Center | Elm Ballroom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1" i="0" cap="all" dirty="0">
                <a:solidFill>
                  <a:srgbClr val="333333"/>
                </a:solidFill>
                <a:effectLst/>
                <a:latin typeface="Calibri" panose="020F0502020204030204" pitchFamily="34" charset="0"/>
                <a:cs typeface="Calibri" panose="020F0502020204030204" pitchFamily="34" charset="0"/>
              </a:rPr>
              <a:t>EDUCATIONAL EFFECTIVENESS ASSESSMENT</a:t>
            </a:r>
            <a:r>
              <a:rPr lang="en-US" sz="1500" b="0" i="0" dirty="0">
                <a:solidFill>
                  <a:srgbClr val="333333"/>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333333"/>
                </a:solidFill>
                <a:effectLst/>
                <a:latin typeface="Calibri" panose="020F0502020204030204" pitchFamily="34" charset="0"/>
                <a:cs typeface="Calibri" panose="020F0502020204030204" pitchFamily="34" charset="0"/>
              </a:rPr>
              <a:t>Nov. 13, 2023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333333"/>
                </a:solidFill>
                <a:effectLst/>
                <a:latin typeface="Calibri" panose="020F0502020204030204" pitchFamily="34" charset="0"/>
                <a:cs typeface="Calibri" panose="020F0502020204030204" pitchFamily="34" charset="0"/>
              </a:rPr>
              <a:t>2:30 p.m. | SMC Campus Center | Elm Ballroom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000000"/>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1" i="0" cap="all" dirty="0">
                <a:solidFill>
                  <a:srgbClr val="333333"/>
                </a:solidFill>
                <a:effectLst/>
                <a:latin typeface="Calibri" panose="020F0502020204030204" pitchFamily="34" charset="0"/>
                <a:cs typeface="Calibri" panose="020F0502020204030204" pitchFamily="34" charset="0"/>
              </a:rPr>
              <a:t>ADDRESSING ALL SEVEN STANDARDS</a:t>
            </a:r>
            <a:r>
              <a:rPr lang="en-US" sz="1500" b="0" i="0" dirty="0">
                <a:solidFill>
                  <a:srgbClr val="333333"/>
                </a:solidFill>
                <a:effectLst/>
                <a:latin typeface="Calibri" panose="020F0502020204030204" pitchFamily="34" charset="0"/>
                <a:cs typeface="Calibri" panose="020F0502020204030204" pitchFamily="34" charset="0"/>
              </a:rPr>
              <a:t>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333333"/>
                </a:solidFill>
                <a:effectLst/>
                <a:latin typeface="Calibri" panose="020F0502020204030204" pitchFamily="34" charset="0"/>
                <a:cs typeface="Calibri" panose="020F0502020204030204" pitchFamily="34" charset="0"/>
              </a:rPr>
              <a:t>Nov. 16, 2023 </a:t>
            </a:r>
            <a:br>
              <a:rPr lang="en-US" sz="1500" b="0" i="0" dirty="0">
                <a:solidFill>
                  <a:srgbClr val="000000"/>
                </a:solidFill>
                <a:effectLst/>
                <a:latin typeface="Calibri" panose="020F0502020204030204" pitchFamily="34" charset="0"/>
                <a:cs typeface="Calibri" panose="020F0502020204030204" pitchFamily="34" charset="0"/>
              </a:rPr>
            </a:br>
            <a:r>
              <a:rPr lang="en-US" sz="1500" b="0" i="0" dirty="0">
                <a:solidFill>
                  <a:srgbClr val="333333"/>
                </a:solidFill>
                <a:effectLst/>
                <a:latin typeface="Calibri" panose="020F0502020204030204" pitchFamily="34" charset="0"/>
                <a:cs typeface="Calibri" panose="020F0502020204030204" pitchFamily="34" charset="0"/>
              </a:rPr>
              <a:t>11 a.m. | Virtual via Zoom </a:t>
            </a:r>
          </a:p>
          <a:p>
            <a:br>
              <a:rPr lang="en-US" sz="1500" b="0" i="0" dirty="0">
                <a:solidFill>
                  <a:srgbClr val="000000"/>
                </a:solidFill>
                <a:effectLst/>
                <a:latin typeface="Calibri" panose="020F0502020204030204" pitchFamily="34" charset="0"/>
                <a:cs typeface="Calibri" panose="020F0502020204030204" pitchFamily="34" charset="0"/>
              </a:rPr>
            </a:br>
            <a:endParaRPr lang="en-US" sz="15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68FCE2A-174A-B7C5-9024-F6ED430E1083}"/>
              </a:ext>
            </a:extLst>
          </p:cNvPr>
          <p:cNvSpPr txBox="1"/>
          <p:nvPr/>
        </p:nvSpPr>
        <p:spPr>
          <a:xfrm>
            <a:off x="6657907" y="1692253"/>
            <a:ext cx="4151265" cy="646331"/>
          </a:xfrm>
          <a:prstGeom prst="rect">
            <a:avLst/>
          </a:prstGeom>
          <a:solidFill>
            <a:schemeClr val="bg1"/>
          </a:solidFill>
        </p:spPr>
        <p:txBody>
          <a:bodyPr wrap="none" rtlCol="0">
            <a:spAutoFit/>
          </a:bodyPr>
          <a:lstStyle/>
          <a:p>
            <a:r>
              <a:rPr lang="en-US" sz="1800" i="1" dirty="0">
                <a:latin typeface="Arial" panose="020B0604020202020204" pitchFamily="34" charset="0"/>
                <a:cs typeface="Arial" panose="020B0604020202020204" pitchFamily="34" charset="0"/>
                <a:hlinkClick r:id="rId3"/>
              </a:rPr>
              <a:t>umaryland.edu/middlestates/register/</a:t>
            </a:r>
            <a:r>
              <a:rPr lang="en-US" sz="1800" i="1" dirty="0">
                <a:latin typeface="Arial" panose="020B0604020202020204" pitchFamily="34" charset="0"/>
                <a:cs typeface="Arial" panose="020B0604020202020204" pitchFamily="34" charset="0"/>
              </a:rPr>
              <a:t> </a:t>
            </a:r>
          </a:p>
          <a:p>
            <a:endParaRPr lang="en-US" dirty="0"/>
          </a:p>
        </p:txBody>
      </p:sp>
      <p:sp>
        <p:nvSpPr>
          <p:cNvPr id="8" name="Title 1">
            <a:extLst>
              <a:ext uri="{FF2B5EF4-FFF2-40B4-BE49-F238E27FC236}">
                <a16:creationId xmlns:a16="http://schemas.microsoft.com/office/drawing/2014/main" id="{8138486D-6500-01E2-A5DC-0B206F749562}"/>
              </a:ext>
            </a:extLst>
          </p:cNvPr>
          <p:cNvSpPr txBox="1">
            <a:spLocks/>
          </p:cNvSpPr>
          <p:nvPr/>
        </p:nvSpPr>
        <p:spPr>
          <a:xfrm>
            <a:off x="1012370" y="829224"/>
            <a:ext cx="10123715"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4000" dirty="0">
                <a:latin typeface="Calibri" panose="020F0502020204030204" pitchFamily="34" charset="0"/>
                <a:cs typeface="Calibri" panose="020F0502020204030204" pitchFamily="34" charset="0"/>
              </a:rPr>
              <a:t>Upcoming Town Halls </a:t>
            </a:r>
            <a:r>
              <a:rPr lang="en-US" sz="4000" b="0" dirty="0">
                <a:latin typeface="Calibri" panose="020F0502020204030204" pitchFamily="34" charset="0"/>
                <a:cs typeface="Calibri" panose="020F0502020204030204" pitchFamily="34" charset="0"/>
              </a:rPr>
              <a:t>– Join the Conversation</a:t>
            </a:r>
          </a:p>
        </p:txBody>
      </p:sp>
    </p:spTree>
    <p:extLst>
      <p:ext uri="{BB962C8B-B14F-4D97-AF65-F5344CB8AC3E}">
        <p14:creationId xmlns:p14="http://schemas.microsoft.com/office/powerpoint/2010/main" val="226327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5C3086E-B383-7199-FC75-D3F4B72C14F4}"/>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spcAft>
                <a:spcPts val="600"/>
              </a:spcAft>
            </a:pPr>
            <a:r>
              <a:rPr lang="en-US" sz="3300" b="1" kern="1200">
                <a:solidFill>
                  <a:srgbClr val="FFFFFF"/>
                </a:solidFill>
                <a:latin typeface="+mj-lt"/>
                <a:ea typeface="+mj-ea"/>
                <a:cs typeface="+mj-cs"/>
              </a:rPr>
              <a:t>Provide Feedback About Today’s Meeting</a:t>
            </a:r>
          </a:p>
        </p:txBody>
      </p:sp>
      <p:pic>
        <p:nvPicPr>
          <p:cNvPr id="4" name="Picture 3" descr="A qr code on a white background&#10;&#10;Description automatically generated">
            <a:extLst>
              <a:ext uri="{FF2B5EF4-FFF2-40B4-BE49-F238E27FC236}">
                <a16:creationId xmlns:a16="http://schemas.microsoft.com/office/drawing/2014/main" id="{5CEE860F-9C74-78EF-EB28-E3D34D726000}"/>
              </a:ext>
            </a:extLst>
          </p:cNvPr>
          <p:cNvPicPr>
            <a:picLocks noChangeAspect="1"/>
          </p:cNvPicPr>
          <p:nvPr/>
        </p:nvPicPr>
        <p:blipFill>
          <a:blip r:embed="rId2"/>
          <a:stretch>
            <a:fillRect/>
          </a:stretch>
        </p:blipFill>
        <p:spPr>
          <a:xfrm>
            <a:off x="4527804" y="1158621"/>
            <a:ext cx="4264303" cy="4264303"/>
          </a:xfrm>
          <a:prstGeom prst="rect">
            <a:avLst/>
          </a:prstGeom>
        </p:spPr>
      </p:pic>
      <p:sp>
        <p:nvSpPr>
          <p:cNvPr id="5" name="TextBox 4">
            <a:extLst>
              <a:ext uri="{FF2B5EF4-FFF2-40B4-BE49-F238E27FC236}">
                <a16:creationId xmlns:a16="http://schemas.microsoft.com/office/drawing/2014/main" id="{334FD349-9C8D-3861-64EA-4E2CA199DB84}"/>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40282597"/>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8793" y="2067935"/>
            <a:ext cx="10419910"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Each professional school has an independent accreditor.</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timeline for renewal of accreditation is unique for each school. For example, the School of Nursing’s accreditation cycle is 10 years, while the School of Medicine’s cycle is 8 years.</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some schools, separate accreditors govern at the program level.  For example, the Nurse Anesthesia Program is part of the Graduate School and is accredited by a specialized accreditor different from that of the School of Nursing.</a:t>
            </a:r>
          </a:p>
          <a:p>
            <a:endParaRPr lang="en-US" sz="2400"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32A71B17-A061-BBA0-24F8-A8AA419543E4}"/>
              </a:ext>
            </a:extLst>
          </p:cNvPr>
          <p:cNvSpPr txBox="1">
            <a:spLocks/>
          </p:cNvSpPr>
          <p:nvPr/>
        </p:nvSpPr>
        <p:spPr>
          <a:xfrm>
            <a:off x="888792" y="829224"/>
            <a:ext cx="6351763" cy="12387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b="1" dirty="0">
                <a:solidFill>
                  <a:srgbClr val="C00000"/>
                </a:solidFill>
                <a:latin typeface="Calibri" panose="020F0502020204030204" pitchFamily="34" charset="0"/>
                <a:cs typeface="Calibri" panose="020F0502020204030204" pitchFamily="34" charset="0"/>
              </a:rPr>
              <a:t>UMB Has a Very Active Cycle and Culture of Accreditation</a:t>
            </a:r>
          </a:p>
        </p:txBody>
      </p:sp>
      <p:sp>
        <p:nvSpPr>
          <p:cNvPr id="5" name="TextBox 4">
            <a:extLst>
              <a:ext uri="{FF2B5EF4-FFF2-40B4-BE49-F238E27FC236}">
                <a16:creationId xmlns:a16="http://schemas.microsoft.com/office/drawing/2014/main" id="{4BB92094-D506-7937-8EBF-6183B62CA99D}"/>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5933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F9999A-52BC-1D47-BF7D-8EECB798B84E}"/>
              </a:ext>
            </a:extLst>
          </p:cNvPr>
          <p:cNvSpPr/>
          <p:nvPr/>
        </p:nvSpPr>
        <p:spPr>
          <a:xfrm>
            <a:off x="5562600" y="697737"/>
            <a:ext cx="2569029" cy="750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4ED0EF-4C17-21EE-6CC7-A6315C06E75B}"/>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grpSp>
        <p:nvGrpSpPr>
          <p:cNvPr id="15" name="Group 14">
            <a:extLst>
              <a:ext uri="{FF2B5EF4-FFF2-40B4-BE49-F238E27FC236}">
                <a16:creationId xmlns:a16="http://schemas.microsoft.com/office/drawing/2014/main" id="{0DC3FA3A-C6ED-9EB6-313D-134DE4E234A8}"/>
              </a:ext>
            </a:extLst>
          </p:cNvPr>
          <p:cNvGrpSpPr/>
          <p:nvPr/>
        </p:nvGrpSpPr>
        <p:grpSpPr>
          <a:xfrm>
            <a:off x="1469571" y="502090"/>
            <a:ext cx="9318171" cy="5814734"/>
            <a:chOff x="1066800" y="545634"/>
            <a:chExt cx="9318171" cy="5794507"/>
          </a:xfrm>
        </p:grpSpPr>
        <p:sp>
          <p:nvSpPr>
            <p:cNvPr id="14" name="Rectangle 13">
              <a:extLst>
                <a:ext uri="{FF2B5EF4-FFF2-40B4-BE49-F238E27FC236}">
                  <a16:creationId xmlns:a16="http://schemas.microsoft.com/office/drawing/2014/main" id="{157DD5DC-B9E3-A3D8-E65A-54FA6C653154}"/>
                </a:ext>
              </a:extLst>
            </p:cNvPr>
            <p:cNvSpPr/>
            <p:nvPr/>
          </p:nvSpPr>
          <p:spPr>
            <a:xfrm>
              <a:off x="1066800" y="697737"/>
              <a:ext cx="9318171" cy="540914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D68793F-A620-7CF5-92A6-0725F92A9D03}"/>
                </a:ext>
              </a:extLst>
            </p:cNvPr>
            <p:cNvPicPr>
              <a:picLocks noChangeAspect="1"/>
            </p:cNvPicPr>
            <p:nvPr/>
          </p:nvPicPr>
          <p:blipFill>
            <a:blip r:embed="rId3"/>
            <a:stretch>
              <a:fillRect/>
            </a:stretch>
          </p:blipFill>
          <p:spPr>
            <a:xfrm>
              <a:off x="1292050" y="545634"/>
              <a:ext cx="9092921" cy="5794507"/>
            </a:xfrm>
            <a:prstGeom prst="rect">
              <a:avLst/>
            </a:prstGeom>
          </p:spPr>
        </p:pic>
      </p:grpSp>
    </p:spTree>
    <p:extLst>
      <p:ext uri="{BB962C8B-B14F-4D97-AF65-F5344CB8AC3E}">
        <p14:creationId xmlns:p14="http://schemas.microsoft.com/office/powerpoint/2010/main" val="12489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92529B-8501-503B-9798-D4C7167F69A6}"/>
              </a:ext>
            </a:extLst>
          </p:cNvPr>
          <p:cNvSpPr>
            <a:spLocks noGrp="1"/>
          </p:cNvSpPr>
          <p:nvPr>
            <p:ph type="subTitle" idx="1"/>
          </p:nvPr>
        </p:nvSpPr>
        <p:spPr>
          <a:xfrm>
            <a:off x="1001487" y="1782148"/>
            <a:ext cx="10091056" cy="3785276"/>
          </a:xfrm>
        </p:spPr>
        <p:txBody>
          <a:bodyPr>
            <a:noAutofit/>
          </a:bodyPr>
          <a:lstStyle/>
          <a:p>
            <a:pPr marL="342900" indent="-3429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MSCHE stands for the </a:t>
            </a:r>
            <a:r>
              <a:rPr lang="en-US" sz="2800" u="sng" dirty="0">
                <a:latin typeface="Calibri" panose="020F0502020204030204" pitchFamily="34" charset="0"/>
                <a:cs typeface="Calibri" panose="020F0502020204030204" pitchFamily="34" charset="0"/>
              </a:rPr>
              <a:t>M</a:t>
            </a:r>
            <a:r>
              <a:rPr lang="en-US" sz="2800" dirty="0">
                <a:latin typeface="Calibri" panose="020F0502020204030204" pitchFamily="34" charset="0"/>
                <a:cs typeface="Calibri" panose="020F0502020204030204" pitchFamily="34" charset="0"/>
              </a:rPr>
              <a:t>iddle </a:t>
            </a:r>
            <a:r>
              <a:rPr lang="en-US" sz="2800" u="sng" dirty="0">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tates </a:t>
            </a:r>
            <a:r>
              <a:rPr lang="en-US" sz="2800" u="sng" dirty="0">
                <a:latin typeface="Calibri" panose="020F0502020204030204" pitchFamily="34" charset="0"/>
                <a:cs typeface="Calibri" panose="020F0502020204030204" pitchFamily="34" charset="0"/>
              </a:rPr>
              <a:t>C</a:t>
            </a:r>
            <a:r>
              <a:rPr lang="en-US" sz="2800" dirty="0">
                <a:latin typeface="Calibri" panose="020F0502020204030204" pitchFamily="34" charset="0"/>
                <a:cs typeface="Calibri" panose="020F0502020204030204" pitchFamily="34" charset="0"/>
              </a:rPr>
              <a:t>ommission on </a:t>
            </a:r>
            <a:r>
              <a:rPr lang="en-US" sz="2800" u="sng" dirty="0">
                <a:latin typeface="Calibri" panose="020F0502020204030204" pitchFamily="34" charset="0"/>
                <a:cs typeface="Calibri" panose="020F0502020204030204" pitchFamily="34" charset="0"/>
              </a:rPr>
              <a:t>H</a:t>
            </a:r>
            <a:r>
              <a:rPr lang="en-US" sz="2800" dirty="0">
                <a:latin typeface="Calibri" panose="020F0502020204030204" pitchFamily="34" charset="0"/>
                <a:cs typeface="Calibri" panose="020F0502020204030204" pitchFamily="34" charset="0"/>
              </a:rPr>
              <a:t>igher </a:t>
            </a:r>
            <a:r>
              <a:rPr lang="en-US" sz="2800" u="sng" dirty="0">
                <a:latin typeface="Calibri" panose="020F0502020204030204" pitchFamily="34" charset="0"/>
                <a:cs typeface="Calibri" panose="020F0502020204030204" pitchFamily="34" charset="0"/>
              </a:rPr>
              <a:t>E</a:t>
            </a:r>
            <a:r>
              <a:rPr lang="en-US" sz="2800" dirty="0">
                <a:latin typeface="Calibri" panose="020F0502020204030204" pitchFamily="34" charset="0"/>
                <a:cs typeface="Calibri" panose="020F0502020204030204" pitchFamily="34" charset="0"/>
              </a:rPr>
              <a:t>ducation.</a:t>
            </a:r>
          </a:p>
          <a:p>
            <a:pPr marL="342900" indent="-3429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MSCHE is recognized by the U.S. Department of Education as an institutional accreditor and has accredited over 600 institutions.</a:t>
            </a:r>
          </a:p>
          <a:p>
            <a:pPr marL="342900" indent="-342900" algn="l">
              <a:lnSpc>
                <a:spcPct val="100000"/>
              </a:lnSpc>
              <a:buFont typeface="Arial" panose="020B0604020202020204" pitchFamily="34" charset="0"/>
              <a:buChar char="•"/>
            </a:pPr>
            <a:r>
              <a:rPr lang="en-US" sz="2800" dirty="0">
                <a:latin typeface="Calibri" panose="020F0502020204030204" pitchFamily="34" charset="0"/>
                <a:cs typeface="Calibri" panose="020F0502020204030204" pitchFamily="34" charset="0"/>
              </a:rPr>
              <a:t>Institutional accreditors do not accredit individual programs, units, or locations, they accredit institutions in their entirety. That’s why schools and programs have their own separate system of accreditation.</a:t>
            </a:r>
          </a:p>
        </p:txBody>
      </p:sp>
      <p:sp>
        <p:nvSpPr>
          <p:cNvPr id="4" name="Title 1">
            <a:extLst>
              <a:ext uri="{FF2B5EF4-FFF2-40B4-BE49-F238E27FC236}">
                <a16:creationId xmlns:a16="http://schemas.microsoft.com/office/drawing/2014/main" id="{763870CE-9860-A5FD-1E6D-4580CBB6D91A}"/>
              </a:ext>
            </a:extLst>
          </p:cNvPr>
          <p:cNvSpPr txBox="1">
            <a:spLocks/>
          </p:cNvSpPr>
          <p:nvPr/>
        </p:nvSpPr>
        <p:spPr>
          <a:xfrm>
            <a:off x="1001487" y="970384"/>
            <a:ext cx="9666512" cy="72186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dirty="0">
                <a:latin typeface="Calibri" panose="020F0502020204030204" pitchFamily="34" charset="0"/>
                <a:cs typeface="Calibri" panose="020F0502020204030204" pitchFamily="34" charset="0"/>
              </a:rPr>
              <a:t>UMB Is Accredited as an ‘Aggregate’ by MSCHE</a:t>
            </a:r>
            <a:endParaRPr lang="en-US" sz="3600" b="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EF34E41-9CFB-BE99-B08B-07667E7E5C00}"/>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3277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0D19-525F-291E-A8E0-38052E539066}"/>
              </a:ext>
            </a:extLst>
          </p:cNvPr>
          <p:cNvSpPr txBox="1">
            <a:spLocks/>
          </p:cNvSpPr>
          <p:nvPr/>
        </p:nvSpPr>
        <p:spPr>
          <a:xfrm>
            <a:off x="990600" y="829224"/>
            <a:ext cx="9677399"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b="1" dirty="0">
                <a:solidFill>
                  <a:srgbClr val="C00000"/>
                </a:solidFill>
                <a:latin typeface="Calibri" panose="020F0502020204030204" pitchFamily="34" charset="0"/>
                <a:cs typeface="Calibri" panose="020F0502020204030204" pitchFamily="34" charset="0"/>
              </a:rPr>
              <a:t>Why Does Middle States Matter?  </a:t>
            </a:r>
            <a:br>
              <a:rPr lang="en-US" sz="2400" b="1" dirty="0">
                <a:solidFill>
                  <a:prstClr val="black">
                    <a:lumMod val="65000"/>
                    <a:lumOff val="35000"/>
                  </a:prstClr>
                </a:solidFill>
                <a:latin typeface="Arial"/>
                <a:cs typeface="Arial"/>
              </a:rPr>
            </a:br>
            <a:endParaRPr lang="en-US" sz="2400" b="1" dirty="0">
              <a:solidFill>
                <a:prstClr val="black">
                  <a:lumMod val="65000"/>
                  <a:lumOff val="35000"/>
                </a:prstClr>
              </a:solidFill>
              <a:latin typeface="Arial"/>
              <a:cs typeface="Arial"/>
            </a:endParaRPr>
          </a:p>
        </p:txBody>
      </p:sp>
      <p:sp>
        <p:nvSpPr>
          <p:cNvPr id="3" name="Subtitle 2">
            <a:extLst>
              <a:ext uri="{FF2B5EF4-FFF2-40B4-BE49-F238E27FC236}">
                <a16:creationId xmlns:a16="http://schemas.microsoft.com/office/drawing/2014/main" id="{8ACD42D8-322D-2542-B0CE-E55F1BBE0F62}"/>
              </a:ext>
            </a:extLst>
          </p:cNvPr>
          <p:cNvSpPr txBox="1">
            <a:spLocks/>
          </p:cNvSpPr>
          <p:nvPr/>
        </p:nvSpPr>
        <p:spPr>
          <a:xfrm>
            <a:off x="990600" y="1511559"/>
            <a:ext cx="10150927" cy="45172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Institutional accreditors provide a so-called “seal of approval” that is a </a:t>
            </a:r>
            <a:r>
              <a:rPr lang="en-US" u="sng" dirty="0">
                <a:latin typeface="Calibri" panose="020F0502020204030204" pitchFamily="34" charset="0"/>
                <a:cs typeface="Calibri" panose="020F0502020204030204" pitchFamily="34" charset="0"/>
              </a:rPr>
              <a:t>prerequisite</a:t>
            </a:r>
            <a:r>
              <a:rPr lang="en-US" dirty="0">
                <a:latin typeface="Calibri" panose="020F0502020204030204" pitchFamily="34" charset="0"/>
                <a:cs typeface="Calibri" panose="020F0502020204030204" pitchFamily="34" charset="0"/>
              </a:rPr>
              <a:t> to receipt of federal financial aid funds!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MSCHE mandates that its member institutions meet rigorous and comprehensive standards, which are addressed in the context of the </a:t>
            </a:r>
            <a:r>
              <a:rPr lang="en-US" b="1" dirty="0">
                <a:latin typeface="Calibri" panose="020F0502020204030204" pitchFamily="34" charset="0"/>
                <a:cs typeface="Calibri" panose="020F0502020204030204" pitchFamily="34" charset="0"/>
              </a:rPr>
              <a:t>mission</a:t>
            </a:r>
            <a:r>
              <a:rPr lang="en-US" dirty="0">
                <a:latin typeface="Calibri" panose="020F0502020204030204" pitchFamily="34" charset="0"/>
                <a:cs typeface="Calibri" panose="020F0502020204030204" pitchFamily="34" charset="0"/>
              </a:rPr>
              <a:t> of each institution and within the culture of </a:t>
            </a:r>
            <a:r>
              <a:rPr lang="en-US" b="1" dirty="0">
                <a:latin typeface="Calibri" panose="020F0502020204030204" pitchFamily="34" charset="0"/>
                <a:cs typeface="Calibri" panose="020F0502020204030204" pitchFamily="34" charset="0"/>
              </a:rPr>
              <a:t>ethical practices </a:t>
            </a:r>
            <a:r>
              <a:rPr lang="en-US" dirty="0">
                <a:latin typeface="Calibri" panose="020F0502020204030204" pitchFamily="34" charset="0"/>
                <a:cs typeface="Calibri" panose="020F0502020204030204" pitchFamily="34" charset="0"/>
              </a:rPr>
              <a:t>and </a:t>
            </a:r>
            <a:r>
              <a:rPr lang="en-US" b="1" dirty="0">
                <a:latin typeface="Calibri" panose="020F0502020204030204" pitchFamily="34" charset="0"/>
                <a:cs typeface="Calibri" panose="020F0502020204030204" pitchFamily="34" charset="0"/>
              </a:rPr>
              <a:t>institutional integrity</a:t>
            </a:r>
            <a:r>
              <a:rPr lang="en-US"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An institution seeking accreditation demonstrates that its goals are achieved through </a:t>
            </a:r>
            <a:r>
              <a:rPr lang="en-US" b="1" dirty="0">
                <a:latin typeface="Calibri" panose="020F0502020204030204" pitchFamily="34" charset="0"/>
                <a:cs typeface="Calibri" panose="020F0502020204030204" pitchFamily="34" charset="0"/>
              </a:rPr>
              <a:t>self-regulation</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peer review</a:t>
            </a:r>
            <a:r>
              <a:rPr lang="en-US"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If UMB were to lose its accreditation, </a:t>
            </a:r>
            <a:r>
              <a:rPr lang="en-US" b="1" dirty="0">
                <a:solidFill>
                  <a:srgbClr val="C00000"/>
                </a:solidFill>
                <a:latin typeface="Calibri" panose="020F0502020204030204" pitchFamily="34" charset="0"/>
                <a:cs typeface="Calibri" panose="020F0502020204030204" pitchFamily="34" charset="0"/>
              </a:rPr>
              <a:t>EVERY</a:t>
            </a:r>
            <a:r>
              <a:rPr lang="en-US" dirty="0">
                <a:latin typeface="Calibri" panose="020F0502020204030204" pitchFamily="34" charset="0"/>
                <a:cs typeface="Calibri" panose="020F0502020204030204" pitchFamily="34" charset="0"/>
              </a:rPr>
              <a:t> school and program would be at risk.</a:t>
            </a:r>
          </a:p>
        </p:txBody>
      </p:sp>
      <p:sp>
        <p:nvSpPr>
          <p:cNvPr id="7" name="TextBox 6">
            <a:extLst>
              <a:ext uri="{FF2B5EF4-FFF2-40B4-BE49-F238E27FC236}">
                <a16:creationId xmlns:a16="http://schemas.microsoft.com/office/drawing/2014/main" id="{91E0655A-8FAA-8D3D-3660-5076E6BA46E8}"/>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95488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C387D6-85C9-2206-928C-5A73272593F1}"/>
              </a:ext>
            </a:extLst>
          </p:cNvPr>
          <p:cNvSpPr txBox="1">
            <a:spLocks/>
          </p:cNvSpPr>
          <p:nvPr/>
        </p:nvSpPr>
        <p:spPr>
          <a:xfrm>
            <a:off x="1001487" y="829224"/>
            <a:ext cx="9666512" cy="73831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b="1" dirty="0">
                <a:solidFill>
                  <a:srgbClr val="C00000"/>
                </a:solidFill>
                <a:latin typeface="Calibri" panose="020F0502020204030204" pitchFamily="34" charset="0"/>
                <a:cs typeface="Calibri" panose="020F0502020204030204" pitchFamily="34" charset="0"/>
              </a:rPr>
              <a:t>Middle States Standards and Requirements</a:t>
            </a:r>
          </a:p>
        </p:txBody>
      </p:sp>
      <p:sp>
        <p:nvSpPr>
          <p:cNvPr id="8" name="Subtitle 2">
            <a:extLst>
              <a:ext uri="{FF2B5EF4-FFF2-40B4-BE49-F238E27FC236}">
                <a16:creationId xmlns:a16="http://schemas.microsoft.com/office/drawing/2014/main" id="{A52A44B3-01E9-4FC8-5AF1-2C6811A37E82}"/>
              </a:ext>
            </a:extLst>
          </p:cNvPr>
          <p:cNvSpPr txBox="1">
            <a:spLocks/>
          </p:cNvSpPr>
          <p:nvPr/>
        </p:nvSpPr>
        <p:spPr>
          <a:xfrm>
            <a:off x="1001487" y="1567543"/>
            <a:ext cx="10091056" cy="43667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Calibri" panose="020F0502020204030204" pitchFamily="34" charset="0"/>
                <a:cs typeface="Calibri" panose="020F0502020204030204" pitchFamily="34" charset="0"/>
              </a:rPr>
              <a:t>Accredited institutions are expected to demonstrate compliance with MSCHE’s seven standards (and related requirements), to conduct their activities in a manner consistent with the standards and requirements, and to engage in ongoing processes of self-review and improvement.</a:t>
            </a:r>
          </a:p>
          <a:p>
            <a:pPr marL="0" indent="0">
              <a:lnSpc>
                <a:spcPct val="100000"/>
              </a:lnSpc>
              <a:buNone/>
            </a:pPr>
            <a:endParaRPr lang="en-US" sz="1200" b="1" dirty="0">
              <a:latin typeface="Calibri" panose="020F0502020204030204" pitchFamily="34" charset="0"/>
              <a:cs typeface="Calibri" panose="020F0502020204030204" pitchFamily="34" charset="0"/>
            </a:endParaRPr>
          </a:p>
          <a:p>
            <a:pPr marL="457200" marR="0" indent="0">
              <a:spcBef>
                <a:spcPts val="0"/>
              </a:spcBef>
              <a:spcAft>
                <a:spcPts val="0"/>
              </a:spcAft>
              <a:buNone/>
            </a:pPr>
            <a:r>
              <a:rPr lang="en-US" sz="2400" b="1" dirty="0">
                <a:effectLst/>
                <a:latin typeface="+mn-lt"/>
                <a:ea typeface="Calibri" panose="020F0502020204030204" pitchFamily="34" charset="0"/>
                <a:cs typeface="Times New Roman" panose="02020603050405020304" pitchFamily="18" charset="0"/>
              </a:rPr>
              <a:t>Standard I – Mission and Goals</a:t>
            </a:r>
            <a:endParaRPr lang="en-US" sz="2000" b="1" dirty="0">
              <a:effectLst/>
              <a:latin typeface="+mn-lt"/>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2400" b="1" dirty="0">
                <a:effectLst/>
                <a:latin typeface="+mn-lt"/>
                <a:ea typeface="Calibri" panose="020F0502020204030204" pitchFamily="34" charset="0"/>
                <a:cs typeface="Times New Roman" panose="02020603050405020304" pitchFamily="18" charset="0"/>
              </a:rPr>
              <a:t>Standard II – Ethics and Integrity</a:t>
            </a:r>
            <a:endParaRPr lang="en-US" sz="2000" b="1" dirty="0">
              <a:effectLst/>
              <a:latin typeface="+mn-lt"/>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2400" dirty="0">
                <a:effectLst/>
                <a:latin typeface="+mn-lt"/>
                <a:ea typeface="Calibri" panose="020F0502020204030204" pitchFamily="34" charset="0"/>
                <a:cs typeface="Times New Roman" panose="02020603050405020304" pitchFamily="18" charset="0"/>
              </a:rPr>
              <a:t>Standard III – Design and Delivery of the Student Learning Experience</a:t>
            </a:r>
            <a:endParaRPr lang="en-US" sz="2000" dirty="0">
              <a:effectLst/>
              <a:latin typeface="+mn-lt"/>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2400" dirty="0">
                <a:effectLst/>
                <a:latin typeface="+mn-lt"/>
                <a:ea typeface="Calibri" panose="020F0502020204030204" pitchFamily="34" charset="0"/>
                <a:cs typeface="Times New Roman" panose="02020603050405020304" pitchFamily="18" charset="0"/>
              </a:rPr>
              <a:t>Standard IV – Support of the Student Experience</a:t>
            </a:r>
            <a:endParaRPr lang="en-US" sz="2000" dirty="0">
              <a:effectLst/>
              <a:latin typeface="+mn-lt"/>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2400" dirty="0">
                <a:effectLst/>
                <a:latin typeface="+mn-lt"/>
                <a:ea typeface="Calibri" panose="020F0502020204030204" pitchFamily="34" charset="0"/>
                <a:cs typeface="Times New Roman" panose="02020603050405020304" pitchFamily="18" charset="0"/>
              </a:rPr>
              <a:t>Standard V – Educational Effectiveness Assessment</a:t>
            </a:r>
            <a:endParaRPr lang="en-US" sz="2000" dirty="0">
              <a:effectLst/>
              <a:latin typeface="+mn-lt"/>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2400" dirty="0">
                <a:effectLst/>
                <a:latin typeface="+mn-lt"/>
                <a:ea typeface="Calibri" panose="020F0502020204030204" pitchFamily="34" charset="0"/>
                <a:cs typeface="Times New Roman" panose="02020603050405020304" pitchFamily="18" charset="0"/>
              </a:rPr>
              <a:t>Standard VI – Planning, Resources, and Institutional Improvement</a:t>
            </a:r>
            <a:endParaRPr lang="en-US" sz="2000" dirty="0">
              <a:effectLst/>
              <a:latin typeface="+mn-lt"/>
              <a:ea typeface="Calibri" panose="020F0502020204030204" pitchFamily="34" charset="0"/>
              <a:cs typeface="Times New Roman" panose="02020603050405020304" pitchFamily="18" charset="0"/>
            </a:endParaRPr>
          </a:p>
          <a:p>
            <a:pPr marL="457200" marR="0" indent="0">
              <a:spcBef>
                <a:spcPts val="0"/>
              </a:spcBef>
              <a:spcAft>
                <a:spcPts val="0"/>
              </a:spcAft>
              <a:buNone/>
            </a:pPr>
            <a:r>
              <a:rPr lang="en-US" sz="2400" dirty="0">
                <a:effectLst/>
                <a:latin typeface="+mn-lt"/>
                <a:ea typeface="Times New Roman" panose="02020603050405020304" pitchFamily="18" charset="0"/>
              </a:rPr>
              <a:t>Standard VII – Governance, Leadership, and Administration</a:t>
            </a:r>
            <a:endParaRPr lang="en-US" sz="2000" dirty="0">
              <a:effectLst/>
              <a:latin typeface="+mn-lt"/>
              <a:ea typeface="Times New Roman" panose="02020603050405020304" pitchFamily="18" charset="0"/>
            </a:endParaRPr>
          </a:p>
          <a:p>
            <a:pPr marL="0" indent="0">
              <a:lnSpc>
                <a:spcPct val="100000"/>
              </a:lnSpc>
              <a:buNone/>
            </a:pPr>
            <a:endParaRPr lang="en-US" sz="2400" b="1" dirty="0">
              <a:latin typeface="Calibri" panose="020F0502020204030204" pitchFamily="34" charset="0"/>
              <a:cs typeface="Calibri" panose="020F0502020204030204" pitchFamily="34" charset="0"/>
            </a:endParaRPr>
          </a:p>
          <a:p>
            <a:pPr marL="0" indent="0">
              <a:lnSpc>
                <a:spcPct val="100000"/>
              </a:lnSpc>
              <a:buNone/>
            </a:pPr>
            <a:endParaRPr lang="en-US"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2F88677-0C74-8BD2-FF6E-303798FE41D8}"/>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16707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2371" y="1659285"/>
            <a:ext cx="9971315" cy="3908762"/>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The accreditation process has two main parts:</a:t>
            </a:r>
          </a:p>
          <a:p>
            <a:pPr marL="800100" lvl="1"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The creation and submission of a Self-Study report to MSCHE.</a:t>
            </a:r>
          </a:p>
          <a:p>
            <a:pPr marL="800100" lvl="1"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A multi-day site visit and review in spring 2025 by a team composed of peer evaluators from other accredited institutions organized by MSCHE.</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UMB’s MSCHE accreditation was reaffirmed in June 2016.</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cs typeface="Calibri" panose="020F0502020204030204" pitchFamily="34" charset="0"/>
              </a:rPr>
              <a:t>UMB’s accreditation status will be acted on again by MSCHE in 2025.  </a:t>
            </a:r>
          </a:p>
        </p:txBody>
      </p:sp>
      <p:sp>
        <p:nvSpPr>
          <p:cNvPr id="2" name="Title 1">
            <a:extLst>
              <a:ext uri="{FF2B5EF4-FFF2-40B4-BE49-F238E27FC236}">
                <a16:creationId xmlns:a16="http://schemas.microsoft.com/office/drawing/2014/main" id="{97309A67-FF64-D96D-7BCB-89803289F6BE}"/>
              </a:ext>
            </a:extLst>
          </p:cNvPr>
          <p:cNvSpPr txBox="1">
            <a:spLocks/>
          </p:cNvSpPr>
          <p:nvPr/>
        </p:nvSpPr>
        <p:spPr>
          <a:xfrm>
            <a:off x="1012371" y="829225"/>
            <a:ext cx="9655628" cy="70099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b="1" dirty="0">
                <a:solidFill>
                  <a:srgbClr val="C00000"/>
                </a:solidFill>
                <a:latin typeface="Calibri" panose="020F0502020204030204" pitchFamily="34" charset="0"/>
                <a:cs typeface="Calibri" panose="020F0502020204030204" pitchFamily="34" charset="0"/>
              </a:rPr>
              <a:t>UMB’s Accreditation Components and History</a:t>
            </a:r>
          </a:p>
        </p:txBody>
      </p:sp>
      <p:sp>
        <p:nvSpPr>
          <p:cNvPr id="7" name="TextBox 6">
            <a:extLst>
              <a:ext uri="{FF2B5EF4-FFF2-40B4-BE49-F238E27FC236}">
                <a16:creationId xmlns:a16="http://schemas.microsoft.com/office/drawing/2014/main" id="{6DF2FFC1-8D8B-46E6-5385-41B6994A4519}"/>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67060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93AD5E-3C8D-C0C4-AD4F-3E4CDCFF3E58}"/>
              </a:ext>
            </a:extLst>
          </p:cNvPr>
          <p:cNvSpPr txBox="1"/>
          <p:nvPr/>
        </p:nvSpPr>
        <p:spPr>
          <a:xfrm>
            <a:off x="7015397" y="2308485"/>
            <a:ext cx="184731" cy="369332"/>
          </a:xfrm>
          <a:prstGeom prst="rect">
            <a:avLst/>
          </a:prstGeom>
          <a:noFill/>
        </p:spPr>
        <p:txBody>
          <a:bodyPr wrap="none" rtlCol="0">
            <a:spAutoFit/>
          </a:bodyPr>
          <a:lstStyle/>
          <a:p>
            <a:endParaRPr lang="en-US" dirty="0"/>
          </a:p>
        </p:txBody>
      </p:sp>
      <p:sp>
        <p:nvSpPr>
          <p:cNvPr id="2" name="Title 1">
            <a:extLst>
              <a:ext uri="{FF2B5EF4-FFF2-40B4-BE49-F238E27FC236}">
                <a16:creationId xmlns:a16="http://schemas.microsoft.com/office/drawing/2014/main" id="{1F92CE89-5EF0-D4AE-B139-3E7D6F28DA64}"/>
              </a:ext>
            </a:extLst>
          </p:cNvPr>
          <p:cNvSpPr txBox="1">
            <a:spLocks/>
          </p:cNvSpPr>
          <p:nvPr/>
        </p:nvSpPr>
        <p:spPr>
          <a:xfrm>
            <a:off x="1012371" y="829224"/>
            <a:ext cx="9655628" cy="86302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rgbClr val="C00000"/>
                </a:solidFill>
                <a:latin typeface="Arial" panose="020B0604020202020204" pitchFamily="34" charset="0"/>
                <a:ea typeface="+mj-ea"/>
                <a:cs typeface="Arial" panose="020B0604020202020204" pitchFamily="34" charset="0"/>
              </a:defRPr>
            </a:lvl1pPr>
          </a:lstStyle>
          <a:p>
            <a:pPr algn="l"/>
            <a:r>
              <a:rPr lang="en-US" sz="3600" i="0" dirty="0">
                <a:effectLst/>
                <a:latin typeface="Calibri" panose="020F0502020204030204" pitchFamily="34" charset="0"/>
                <a:cs typeface="Calibri" panose="020F0502020204030204" pitchFamily="34" charset="0"/>
              </a:rPr>
              <a:t>Intended Outcomes of the Self-Study</a:t>
            </a:r>
            <a:endParaRPr lang="en-US" sz="3600" b="1" dirty="0">
              <a:solidFill>
                <a:srgbClr val="C0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4EE003E-1543-BC00-CCB0-59B7F4F4976E}"/>
              </a:ext>
            </a:extLst>
          </p:cNvPr>
          <p:cNvSpPr txBox="1"/>
          <p:nvPr/>
        </p:nvSpPr>
        <p:spPr>
          <a:xfrm>
            <a:off x="1012372" y="1659285"/>
            <a:ext cx="9857792" cy="4216539"/>
          </a:xfrm>
          <a:prstGeom prst="rect">
            <a:avLst/>
          </a:prstGeom>
          <a:noFill/>
        </p:spPr>
        <p:txBody>
          <a:bodyPr wrap="square" rtlCol="0">
            <a:spAutoFit/>
          </a:bodyPr>
          <a:lstStyle/>
          <a:p>
            <a:pPr marL="457200" indent="-457200" algn="l">
              <a:buFont typeface="Arial" panose="020B0604020202020204" pitchFamily="34" charset="0"/>
              <a:buChar char="•"/>
            </a:pPr>
            <a:r>
              <a:rPr lang="en-US" sz="2800" b="0" i="0" dirty="0">
                <a:effectLst/>
              </a:rPr>
              <a:t>To engage in an inclusive and transparent self-appraisal process.</a:t>
            </a:r>
          </a:p>
          <a:p>
            <a:pPr algn="l"/>
            <a:endParaRPr lang="en-US" sz="1200" b="0" i="0" dirty="0">
              <a:effectLst/>
            </a:endParaRPr>
          </a:p>
          <a:p>
            <a:pPr marL="457200" indent="-457200" algn="l">
              <a:buFont typeface="Arial" panose="020B0604020202020204" pitchFamily="34" charset="0"/>
              <a:buChar char="•"/>
            </a:pPr>
            <a:r>
              <a:rPr lang="en-US" sz="2800" b="0" i="0" dirty="0">
                <a:effectLst/>
              </a:rPr>
              <a:t>To produce a Self-Study report that demonstrates compliance with the seven standards and related requirements.</a:t>
            </a:r>
          </a:p>
          <a:p>
            <a:pPr algn="l"/>
            <a:endParaRPr lang="en-US" sz="1200" b="0" i="0" dirty="0">
              <a:effectLst/>
            </a:endParaRPr>
          </a:p>
          <a:p>
            <a:pPr marL="457200" indent="-457200" algn="l">
              <a:buFont typeface="Arial" panose="020B0604020202020204" pitchFamily="34" charset="0"/>
              <a:buChar char="•"/>
            </a:pPr>
            <a:r>
              <a:rPr lang="en-US" sz="2800" b="0" i="0" dirty="0">
                <a:effectLst/>
              </a:rPr>
              <a:t>To develop forward-looking recommendations to inform UMB’s next Strategic Plan to move the institution further along its quest for excellence in graduate and professional education, research, clinical activities, and service for the public.</a:t>
            </a:r>
          </a:p>
          <a:p>
            <a:pPr lvl="1" defTabSz="457200">
              <a:lnSpc>
                <a:spcPct val="100000"/>
              </a:lnSpc>
              <a:spcBef>
                <a:spcPct val="20000"/>
              </a:spcBef>
              <a:defRPr/>
            </a:pPr>
            <a:endParaRPr lang="en-US" sz="4000" dirty="0">
              <a:solidFill>
                <a:prstClr val="black"/>
              </a:solidFill>
              <a:latin typeface="Calibri"/>
              <a:cs typeface="+mn-cs"/>
            </a:endParaRPr>
          </a:p>
        </p:txBody>
      </p:sp>
      <p:sp>
        <p:nvSpPr>
          <p:cNvPr id="12" name="TextBox 11">
            <a:extLst>
              <a:ext uri="{FF2B5EF4-FFF2-40B4-BE49-F238E27FC236}">
                <a16:creationId xmlns:a16="http://schemas.microsoft.com/office/drawing/2014/main" id="{02B0325E-3D65-E4CF-3D48-2AD6A7939390}"/>
              </a:ext>
            </a:extLst>
          </p:cNvPr>
          <p:cNvSpPr txBox="1"/>
          <p:nvPr/>
        </p:nvSpPr>
        <p:spPr>
          <a:xfrm>
            <a:off x="7750628" y="268634"/>
            <a:ext cx="4310743" cy="276999"/>
          </a:xfrm>
          <a:prstGeom prst="rect">
            <a:avLst/>
          </a:prstGeom>
          <a:noFill/>
        </p:spPr>
        <p:txBody>
          <a:bodyPr wrap="square" rtlCol="0">
            <a:spAutoFit/>
          </a:bodyPr>
          <a:lstStyle/>
          <a:p>
            <a:pPr algn="r"/>
            <a:r>
              <a:rPr kumimoji="0" lang="en-US" sz="1200" b="1" i="0"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October 3, 2023 Town Hall - </a:t>
            </a:r>
            <a:r>
              <a:rPr lang="en-US" sz="1200" dirty="0">
                <a:ea typeface="+mj-ea"/>
              </a:rPr>
              <a:t>Standards I and II</a:t>
            </a:r>
            <a:endParaRPr kumimoji="0" lang="en-US" sz="1200" b="1" i="1"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55549984"/>
      </p:ext>
    </p:extLst>
  </p:cSld>
  <p:clrMapOvr>
    <a:masterClrMapping/>
  </p:clrMapOvr>
</p:sld>
</file>

<file path=ppt/theme/theme1.xml><?xml version="1.0" encoding="utf-8"?>
<a:theme xmlns:a="http://schemas.openxmlformats.org/drawingml/2006/main" name="Title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934ccb-6494-414c-b99e-9951ca8b15a7">
      <Terms xmlns="http://schemas.microsoft.com/office/infopath/2007/PartnerControls"/>
    </lcf76f155ced4ddcb4097134ff3c332f>
    <TaxCatchAll xmlns="59696ad1-349c-494a-9d43-849d28a95f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FEE29E1524E845B18A844C1D494F47" ma:contentTypeVersion="14" ma:contentTypeDescription="Create a new document." ma:contentTypeScope="" ma:versionID="843daa72827f1f9aa2864368309e445d">
  <xsd:schema xmlns:xsd="http://www.w3.org/2001/XMLSchema" xmlns:xs="http://www.w3.org/2001/XMLSchema" xmlns:p="http://schemas.microsoft.com/office/2006/metadata/properties" xmlns:ns2="c7934ccb-6494-414c-b99e-9951ca8b15a7" xmlns:ns3="59696ad1-349c-494a-9d43-849d28a95f57" targetNamespace="http://schemas.microsoft.com/office/2006/metadata/properties" ma:root="true" ma:fieldsID="d2d557fc32b5db0073f9ba4fd4713dbe" ns2:_="" ns3:_="">
    <xsd:import namespace="c7934ccb-6494-414c-b99e-9951ca8b15a7"/>
    <xsd:import namespace="59696ad1-349c-494a-9d43-849d28a95f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34ccb-6494-414c-b99e-9951ca8b1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696ad1-349c-494a-9d43-849d28a95f5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9d6d572-f885-43aa-89a3-42100f51c64d}" ma:internalName="TaxCatchAll" ma:showField="CatchAllData" ma:web="59696ad1-349c-494a-9d43-849d28a95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7CCD80-D4E2-4F09-A62E-E188A9AD1D0E}">
  <ds:schemaRefs>
    <ds:schemaRef ds:uri="http://purl.org/dc/terms/"/>
    <ds:schemaRef ds:uri="http://purl.org/dc/elements/1.1/"/>
    <ds:schemaRef ds:uri="http://schemas.microsoft.com/office/2006/documentManagement/types"/>
    <ds:schemaRef ds:uri="http://purl.org/dc/dcmitype/"/>
    <ds:schemaRef ds:uri="c7934ccb-6494-414c-b99e-9951ca8b15a7"/>
    <ds:schemaRef ds:uri="59696ad1-349c-494a-9d43-849d28a95f57"/>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12F1ED-803B-4333-849D-95D6D2355A6D}">
  <ds:schemaRefs>
    <ds:schemaRef ds:uri="http://schemas.microsoft.com/sharepoint/v3/contenttype/forms"/>
  </ds:schemaRefs>
</ds:datastoreItem>
</file>

<file path=customXml/itemProps3.xml><?xml version="1.0" encoding="utf-8"?>
<ds:datastoreItem xmlns:ds="http://schemas.openxmlformats.org/officeDocument/2006/customXml" ds:itemID="{9C0234AB-336D-471B-B6D8-2069502970C7}">
  <ds:schemaRefs>
    <ds:schemaRef ds:uri="59696ad1-349c-494a-9d43-849d28a95f57"/>
    <ds:schemaRef ds:uri="c7934ccb-6494-414c-b99e-9951ca8b15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714</TotalTime>
  <Words>2597</Words>
  <Application>Microsoft Office PowerPoint</Application>
  <PresentationFormat>Widescreen</PresentationFormat>
  <Paragraphs>216</Paragraphs>
  <Slides>23</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72</vt:lpstr>
      <vt:lpstr>Arial</vt:lpstr>
      <vt:lpstr>Calibri</vt:lpstr>
      <vt:lpstr>Calibri Light</vt:lpstr>
      <vt:lpstr>Courier New</vt:lpstr>
      <vt:lpstr>Gotham SSm 4r</vt:lpstr>
      <vt:lpstr>Open Sans</vt:lpstr>
      <vt:lpstr>Times New Roman</vt:lpstr>
      <vt:lpstr>Wingdings</vt:lpstr>
      <vt:lpstr>Title Slide A</vt:lpstr>
      <vt:lpstr>Title Slide B</vt:lpstr>
      <vt:lpstr>Slide A</vt:lpstr>
      <vt:lpstr>Slide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Input and Considerations  from Your Groups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Baffuto, Michelle</dc:creator>
  <cp:lastModifiedBy>Spengler, Gregory C.</cp:lastModifiedBy>
  <cp:revision>35</cp:revision>
  <cp:lastPrinted>2023-10-03T00:06:54Z</cp:lastPrinted>
  <dcterms:created xsi:type="dcterms:W3CDTF">2023-03-29T17:04:50Z</dcterms:created>
  <dcterms:modified xsi:type="dcterms:W3CDTF">2023-10-03T00:15:46Z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0x01010030FEE29E1524E845B18A844C1D494F47</vt:lpwstr>
  </property>
</Properties>
</file>