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64" r:id="rId5"/>
    <p:sldId id="261" r:id="rId6"/>
    <p:sldId id="262" r:id="rId7"/>
    <p:sldId id="269" r:id="rId8"/>
    <p:sldId id="258" r:id="rId9"/>
    <p:sldId id="259" r:id="rId10"/>
    <p:sldId id="260" r:id="rId11"/>
    <p:sldId id="266" r:id="rId12"/>
    <p:sldId id="26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A10FC4-2032-4B99-FBD0-6409DC0F21D4}" name="Frankenfield, Jill" initials="JF" userId="S::jill.frankenfield@umaryland.edu::9f9fdcb7-211e-4496-b5e1-0724b63120f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73"/>
    <p:restoredTop sz="94658"/>
  </p:normalViewPr>
  <p:slideViewPr>
    <p:cSldViewPr snapToGrid="0">
      <p:cViewPr varScale="1">
        <p:scale>
          <a:sx n="92" d="100"/>
          <a:sy n="92" d="100"/>
        </p:scale>
        <p:origin x="200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D918-590A-5472-59D3-F0023CA71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0043BC-A3C7-F99A-2B13-B194BCB245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DA013-AC47-FF51-F97B-35E33FC7B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7BAD-8FE7-FA4E-843F-9F8EEB928988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310DD-D1EC-12AF-61E6-9AD570F25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E94F6-44D1-7253-6D19-0A6E8DDD7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15D3-1FD5-5841-BD1A-60E75A217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3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C29D-0099-2B9F-EAAC-2A3F089A0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107C11-FD1D-E8F1-5B99-B34772DEE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72D85-0B96-8380-7083-60A7B790F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7BAD-8FE7-FA4E-843F-9F8EEB928988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227FA-5CF8-7AFC-D92E-8A9FDFC60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A612D-3880-1FA7-A849-BBEC19D93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15D3-1FD5-5841-BD1A-60E75A217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00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8B21-79B3-B4EA-D736-A0982F0479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5851E3-3715-E8F9-5CDC-B9C63B244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6BD1F-1FD3-1248-E326-E5EB35A29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7BAD-8FE7-FA4E-843F-9F8EEB928988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0F1C5-4FEF-E61E-1FF6-65332A7A4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0D7F4-5192-413A-CBFA-7C862E402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15D3-1FD5-5841-BD1A-60E75A217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0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C4175-1A77-4E83-0BEB-9C97B3A87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35ADE-47D9-854B-DDA3-E2FF4A21C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83128-47CD-EBB0-ABB5-A65EF167A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7BAD-8FE7-FA4E-843F-9F8EEB928988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DFE74-E05A-975F-596F-B0AD04665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777C1-3376-C4F4-A106-12CB105D4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15D3-1FD5-5841-BD1A-60E75A217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4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A0311-E140-3235-F791-9FF12933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2E2CD-C99F-6B97-D3E5-87235BAA8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2CC0F-DE81-1216-5171-82C147E4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7BAD-8FE7-FA4E-843F-9F8EEB928988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69EDD-178B-9A7D-DC5F-CD298C379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EB6B5-550A-8EC9-AE86-96B004959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15D3-1FD5-5841-BD1A-60E75A217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2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DFEB0-4609-8300-A4ED-49A02A479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BE35A-439C-6EB0-865D-9D94557287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A2516D-F945-BEA7-45AF-43224BFC1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CA804-26B3-B6E0-F633-C8EDCA3CE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7BAD-8FE7-FA4E-843F-9F8EEB928988}" type="datetimeFigureOut">
              <a:rPr lang="en-US" smtClean="0"/>
              <a:t>3/10/26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3DA69-E3A6-6394-E23A-504959DDF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0E66E-E2AB-E99A-1A14-F732C42B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15D3-1FD5-5841-BD1A-60E75A217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4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E0AA7-D441-932D-14E2-4525C6A3A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57B8E-F960-0789-1D82-D115886B4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5709A-E68D-0CE3-CDBD-376A170FE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97EB36-4C0A-8EF8-BE8F-FF77F281A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BAE36E-DAA8-3B0C-6E73-0707A5012C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68FB35-934D-9BF8-837D-6489F6481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7BAD-8FE7-FA4E-843F-9F8EEB928988}" type="datetimeFigureOut">
              <a:rPr lang="en-US" smtClean="0"/>
              <a:t>3/10/26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A4146E-BCE6-3246-8843-505BD01EA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459E9C-BD01-334A-F830-4E0074A95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15D3-1FD5-5841-BD1A-60E75A217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229A3-7E53-D0D4-9144-98260FE0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ED3460-3EF7-AC5B-462B-40D729CE9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7BAD-8FE7-FA4E-843F-9F8EEB928988}" type="datetimeFigureOut">
              <a:rPr lang="en-US" smtClean="0"/>
              <a:t>3/10/26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29694A-F368-7A63-AC10-9FE533638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DD8B3-25A4-BFDC-66A3-48DC67A9F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15D3-1FD5-5841-BD1A-60E75A217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2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E85E3F-3745-8908-2B63-9018DD2AE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7BAD-8FE7-FA4E-843F-9F8EEB928988}" type="datetimeFigureOut">
              <a:rPr lang="en-US" smtClean="0"/>
              <a:t>3/10/26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00ACEE-D10D-37C9-EF34-DDFE0E9F7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38E58-4DBD-0D63-59A6-22416D8DC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15D3-1FD5-5841-BD1A-60E75A217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99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A04C1-BA75-160B-31E7-27D458658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01739-255C-F7B1-F420-6CC7C3309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6E7433-27E0-CF95-2004-36D5888CF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2BDA40-D5C3-B201-9D88-A8F6527B4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7BAD-8FE7-FA4E-843F-9F8EEB928988}" type="datetimeFigureOut">
              <a:rPr lang="en-US" smtClean="0"/>
              <a:t>3/10/26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1D8C02-B67E-DCE0-85B7-B560BE5D8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2FAED6-11C3-D52F-89F5-439205B35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15D3-1FD5-5841-BD1A-60E75A217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9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DAFD1-562A-67FB-1824-D778C2A8B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C38D8C-E176-42B8-D2C1-A49D39B83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409E88-87C1-AC45-F929-2985B8901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F851D8-4489-AE57-08A7-3B252EADF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7BAD-8FE7-FA4E-843F-9F8EEB928988}" type="datetimeFigureOut">
              <a:rPr lang="en-US" smtClean="0"/>
              <a:t>3/10/26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4D3DF-C7BA-093D-BA36-9EED66B0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99413-EE79-3432-603E-3B458F895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15D3-1FD5-5841-BD1A-60E75A217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4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BFD19-2A12-B164-C837-C783A7926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21405-ACEB-E517-E87C-5DEF17742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0ECC4-B141-8610-70AD-662DCE6F75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977BAD-8FE7-FA4E-843F-9F8EEB928988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C280A-FD56-95F5-B050-FF40DED18A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D025E-10E3-6BBE-1DCD-6CE37F754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6515D3-1FD5-5841-BD1A-60E75A217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8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maryland.edu/policies-and-procedures/library/research/procedures/sponsored-projects/departing-pi-award-disposition.ph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aryland.edu/policies-and-procedures/library/research/procedures/sponsored-projects/transfer-of-equipment-with-departing-faculty.php" TargetMode="External"/><Relationship Id="rId2" Type="http://schemas.openxmlformats.org/officeDocument/2006/relationships/hyperlink" Target="https://www.umaryland.edu/media/umb/ord/documents/spa/Equipment-transfer-request.xls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maryland.edu/spa/collaborations-and-subrecipients/subrecipient-agreements/subaward-request-instruction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aryland.edu/policies-and-procedures/library/research/policies/iv-9901a.php" TargetMode="External"/><Relationship Id="rId2" Type="http://schemas.openxmlformats.org/officeDocument/2006/relationships/hyperlink" Target="https://www.umaryland.edu/policies-and-procedures/library/research/procedures/ehs/laboratory-renovationvacancy-clearance-report.ph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669B0-FBEA-9E25-AB29-CAF353F4E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1380754"/>
            <a:ext cx="5561938" cy="2513516"/>
          </a:xfrm>
        </p:spPr>
        <p:txBody>
          <a:bodyPr>
            <a:normAutofit/>
          </a:bodyPr>
          <a:lstStyle/>
          <a:p>
            <a:r>
              <a:rPr lang="en-US"/>
              <a:t>Departing Investigators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0E354B-1DCC-D900-9A71-960EB4BE4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5031" y="4076802"/>
            <a:ext cx="5561938" cy="1534587"/>
          </a:xfrm>
        </p:spPr>
        <p:txBody>
          <a:bodyPr>
            <a:normAutofit/>
          </a:bodyPr>
          <a:lstStyle/>
          <a:p>
            <a:r>
              <a:rPr lang="en-US" dirty="0"/>
              <a:t>Sponsored Programs Administration Refreshers and Knowledge Sessions</a:t>
            </a:r>
            <a:br>
              <a:rPr lang="en-US" dirty="0"/>
            </a:br>
            <a:r>
              <a:rPr lang="en-US" dirty="0"/>
              <a:t>SPARKS 2/17/2026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26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E3D087-8FB0-AF6F-90E6-F2A563F3E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sz="3700" dirty="0" err="1">
                <a:solidFill>
                  <a:srgbClr val="FFFFFF"/>
                </a:solidFill>
              </a:rPr>
              <a:t>Communicationand</a:t>
            </a:r>
            <a:r>
              <a:rPr lang="en-US" sz="3700" dirty="0">
                <a:solidFill>
                  <a:srgbClr val="FFFFFF"/>
                </a:solidFill>
              </a:rPr>
              <a:t> planning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1F290-BE28-EE27-9056-DF853C0BE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en-US" dirty="0"/>
              <a:t>Subrecipients – closeout or change of UMB PI</a:t>
            </a:r>
          </a:p>
          <a:p>
            <a:r>
              <a:rPr lang="en-US" dirty="0"/>
              <a:t>Students and postdocs – stipend and mentor planning</a:t>
            </a:r>
          </a:p>
          <a:p>
            <a:r>
              <a:rPr lang="en-US" dirty="0"/>
              <a:t>Expect to communicate with your counterpart at the transfer institution (when applicable)</a:t>
            </a:r>
          </a:p>
        </p:txBody>
      </p:sp>
    </p:spTree>
    <p:extLst>
      <p:ext uri="{BB962C8B-B14F-4D97-AF65-F5344CB8AC3E}">
        <p14:creationId xmlns:p14="http://schemas.microsoft.com/office/powerpoint/2010/main" val="3098735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6410D-2C91-EE7A-E99B-7488F9C49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7" y="204385"/>
            <a:ext cx="10515600" cy="976233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Scenario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E6316-AECA-3413-7C3E-CF85C1F75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7" y="1180618"/>
            <a:ext cx="10515600" cy="547299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070C0"/>
                </a:solidFill>
              </a:rPr>
              <a:t>Dr.  ABC is departing from UMB and has data they would like to continue to use or have access to; and has other data use agreements requiring termination.  </a:t>
            </a:r>
          </a:p>
          <a:p>
            <a:pPr marL="0" indent="0">
              <a:buNone/>
            </a:pPr>
            <a:endParaRPr lang="en-US" sz="1700" b="1" dirty="0"/>
          </a:p>
          <a:p>
            <a:pPr marL="0" indent="0">
              <a:buNone/>
            </a:pPr>
            <a:r>
              <a:rPr lang="en-US" b="1" dirty="0"/>
              <a:t>What steps are required for continued data use/access of UMB data:</a:t>
            </a:r>
          </a:p>
          <a:p>
            <a:pPr marL="0" indent="0"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– submit KB Departing PI request for each project</a:t>
            </a:r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– submit issued agreement or request for agreement between UMB and new institution in Kuali Research (KR) under UMB PI that will supervise data transfer &amp; use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100" i="1" dirty="0"/>
              <a:t>Reminder:</a:t>
            </a:r>
          </a:p>
          <a:p>
            <a:pPr marL="914400" lvl="2" indent="0">
              <a:buNone/>
            </a:pPr>
            <a:r>
              <a:rPr lang="en-US" dirty="0"/>
              <a:t>Departing UMB PI must be departed from UMB and at new institution to request data use/access with new institution</a:t>
            </a:r>
          </a:p>
          <a:p>
            <a:pPr marL="91440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What steps are required for data use/access termination:</a:t>
            </a:r>
          </a:p>
          <a:p>
            <a:pPr marL="0" indent="0"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– submit KB Departing PI request for each project</a:t>
            </a:r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– submit issued amendment or notice terminating funded or unfunded project in KB Award Modification for processing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100" i="1" dirty="0"/>
              <a:t>Reminder: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sz="2000" dirty="0"/>
              <a:t>If departing UMB PI was recipient PI of data, they will need to request data use/transfer between new institution &amp; providing organization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938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4189A-CF75-36B3-59A3-6FC83B68F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1E0C7-AE5F-3BA9-9D5D-203D9D800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Scenario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123AB-7868-6D5B-42BB-C6E30F2F5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2788"/>
            <a:ext cx="10515600" cy="56463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Dr. ABC has projects that will be taken over by Dr. XYZ and requires prior approval from sponsors to authorize change in principal investigator.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b="1" dirty="0"/>
              <a:t>What steps are required in the scenario above:</a:t>
            </a:r>
          </a:p>
          <a:p>
            <a:pPr marL="0" indent="0"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– Submit KB Departing PI request for each project</a:t>
            </a:r>
          </a:p>
          <a:p>
            <a:pPr marL="457200" lvl="1" indent="0">
              <a:buNone/>
            </a:pPr>
            <a:r>
              <a:rPr lang="en-US" dirty="0"/>
              <a:t>Be sure to: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/>
              <a:t>Enter the UMB PI that will take over project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/>
              <a:t>Upload documentation requesting sponsor prior approval</a:t>
            </a:r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– When sponsor approval is received (e.g. amendment), submit sponsor approval in Kuali Research (KR) as Change in PI</a:t>
            </a:r>
          </a:p>
          <a:p>
            <a:pPr marL="457200" lvl="1" indent="0">
              <a:buNone/>
            </a:pPr>
            <a:r>
              <a:rPr lang="en-US" dirty="0"/>
              <a:t>Be sure to: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/>
              <a:t>Upload the sponsor approval in KR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235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Wood human figure">
            <a:extLst>
              <a:ext uri="{FF2B5EF4-FFF2-40B4-BE49-F238E27FC236}">
                <a16:creationId xmlns:a16="http://schemas.microsoft.com/office/drawing/2014/main" id="{D3BE7C1B-61A0-E0BF-1361-656E22EFF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9709" b="-1"/>
          <a:stretch>
            <a:fillRect/>
          </a:stretch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8E5EA0-87AD-5356-73EC-500152505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6" y="2852381"/>
            <a:ext cx="3161940" cy="26402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78407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0DF9320-8F25-C927-45DB-CF151CF30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Sponsored Projects and Departing Investigators</a:t>
            </a: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F262E10-5FB3-BC87-4245-DB4258A27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400"/>
              <a:t>Applies to investigators leaving UMB employment for any reason (transfer, retirement, loss of contract, </a:t>
            </a:r>
            <a:r>
              <a:rPr lang="en-US" sz="2400" err="1"/>
              <a:t>etc</a:t>
            </a:r>
            <a:r>
              <a:rPr lang="en-US" sz="2400"/>
              <a:t>)</a:t>
            </a:r>
          </a:p>
          <a:p>
            <a:r>
              <a:rPr lang="en-US" sz="2400"/>
              <a:t>Awards are made to the University – not the investigator</a:t>
            </a:r>
          </a:p>
          <a:p>
            <a:r>
              <a:rPr lang="en-US" sz="2400"/>
              <a:t>Actions for active awards require prior approval </a:t>
            </a:r>
          </a:p>
          <a:p>
            <a:r>
              <a:rPr lang="en-US" sz="2400"/>
              <a:t>Transferring equipment requires prior approval</a:t>
            </a:r>
          </a:p>
          <a:p>
            <a:r>
              <a:rPr lang="en-US" sz="2400"/>
              <a:t>Transferring data requires prior approval</a:t>
            </a:r>
          </a:p>
          <a:p>
            <a:r>
              <a:rPr lang="en-US" sz="2400"/>
              <a:t>And there are multiple other loose ends to tie up</a:t>
            </a:r>
          </a:p>
          <a:p>
            <a:r>
              <a:rPr lang="en-US" sz="2400"/>
              <a:t>You will be working with multiple offices at UMB as well as communicating with the transfer institution when applicable</a:t>
            </a:r>
          </a:p>
        </p:txBody>
      </p:sp>
    </p:spTree>
    <p:extLst>
      <p:ext uri="{BB962C8B-B14F-4D97-AF65-F5344CB8AC3E}">
        <p14:creationId xmlns:p14="http://schemas.microsoft.com/office/powerpoint/2010/main" val="2782646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556588-496F-2E53-DFF9-CE7661084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Award Portfolio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FC090-E685-E72E-5D4F-C76E19A89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Ongoing awards – Disposition options:</a:t>
            </a:r>
          </a:p>
          <a:p>
            <a:r>
              <a:rPr lang="en-US" sz="2400" dirty="0"/>
              <a:t>Transfer to another institution</a:t>
            </a:r>
          </a:p>
          <a:p>
            <a:r>
              <a:rPr lang="en-US" sz="2400" dirty="0"/>
              <a:t>Change of PI at UMB</a:t>
            </a:r>
          </a:p>
          <a:p>
            <a:r>
              <a:rPr lang="en-US" sz="2400" dirty="0"/>
              <a:t>Terminate</a:t>
            </a: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https://www.umaryland.edu/policies-and-procedures/library/research/procedures/sponsored-projects/departing-pi-award-disposition.php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2400" dirty="0"/>
              <a:t>Dispositions are determined case-by-case based on:</a:t>
            </a:r>
          </a:p>
          <a:p>
            <a:pPr marL="0" indent="0">
              <a:buNone/>
            </a:pPr>
            <a:r>
              <a:rPr lang="en-US" sz="2400" dirty="0"/>
              <a:t>Sponsor, timing, project considerations (e.g., clinical work, training), expertise considerations (Is there a candidate for change of PI?), Dean’s preferences and strategy, etc.</a:t>
            </a:r>
          </a:p>
        </p:txBody>
      </p:sp>
    </p:spTree>
    <p:extLst>
      <p:ext uri="{BB962C8B-B14F-4D97-AF65-F5344CB8AC3E}">
        <p14:creationId xmlns:p14="http://schemas.microsoft.com/office/powerpoint/2010/main" val="3697601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34E1F9-960B-3EED-BEAB-ED1FCE22F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General procedures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85FA26A-0779-487D-8EA8-9D8B6ADBE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fontScale="92500"/>
          </a:bodyPr>
          <a:lstStyle/>
          <a:p>
            <a:r>
              <a:rPr lang="en-US" sz="2000" dirty="0"/>
              <a:t>UMB approvals are collected using the </a:t>
            </a:r>
            <a:r>
              <a:rPr lang="en-US" sz="2000" b="1" dirty="0"/>
              <a:t>Departing Investigator form </a:t>
            </a:r>
            <a:r>
              <a:rPr lang="en-US" sz="2000" dirty="0"/>
              <a:t>(Kuali Build app); both SPA and SPAC </a:t>
            </a:r>
            <a:r>
              <a:rPr lang="en-US" sz="2000"/>
              <a:t>are notified.</a:t>
            </a:r>
            <a:endParaRPr lang="en-US" sz="2000" dirty="0"/>
          </a:p>
          <a:p>
            <a:r>
              <a:rPr lang="en-US" sz="2000" dirty="0"/>
              <a:t>Organize awards requiring action using one or more forms.</a:t>
            </a:r>
          </a:p>
          <a:p>
            <a:r>
              <a:rPr lang="en-US" sz="2000" dirty="0"/>
              <a:t>Respond to all questions, which address the requested disposition, associated unfunded agreements, equipment, and other considerations. </a:t>
            </a:r>
          </a:p>
          <a:p>
            <a:pPr lvl="1"/>
            <a:r>
              <a:rPr lang="en-US" sz="1600" dirty="0"/>
              <a:t>Upload relevant documents – emails, proposed award amendments, etc.</a:t>
            </a:r>
          </a:p>
          <a:p>
            <a:r>
              <a:rPr lang="en-US" sz="2000" dirty="0"/>
              <a:t>Requests for change of PI must ALSO be routed in KR.</a:t>
            </a:r>
          </a:p>
          <a:p>
            <a:r>
              <a:rPr lang="en-US" sz="2000" dirty="0"/>
              <a:t>The PI can contact the sponsor to discuss options. However, requests to transfer, terminate or change PI must be approved by UMB </a:t>
            </a:r>
            <a:r>
              <a:rPr lang="en-US" sz="2000" i="1" dirty="0"/>
              <a:t>before</a:t>
            </a:r>
            <a:r>
              <a:rPr lang="en-US" sz="2000" dirty="0"/>
              <a:t> the request is submitted to the sponsor. </a:t>
            </a:r>
          </a:p>
          <a:p>
            <a:r>
              <a:rPr lang="en-US" sz="2000" dirty="0"/>
              <a:t>SPA or CCT (for corporate agreements) will work with you to submit the request to the sponsor, following sponsor instructions. Work with SPAC for financial reporting and close-out. </a:t>
            </a:r>
          </a:p>
          <a:p>
            <a:r>
              <a:rPr lang="en-US" sz="2000" dirty="0"/>
              <a:t>The change is not official until we have an award amendment to transfer, terminate, or change PI. </a:t>
            </a:r>
          </a:p>
        </p:txBody>
      </p:sp>
    </p:spTree>
    <p:extLst>
      <p:ext uri="{BB962C8B-B14F-4D97-AF65-F5344CB8AC3E}">
        <p14:creationId xmlns:p14="http://schemas.microsoft.com/office/powerpoint/2010/main" val="1704235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685B1-92F2-0F8B-00A2-186C102A8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Award P Portfolio 1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CA647-E05B-02B0-C0FD-75A5654A7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Expiring/recently expired awards</a:t>
            </a:r>
          </a:p>
          <a:p>
            <a:r>
              <a:rPr lang="en-US" dirty="0"/>
              <a:t>Review and ensure all required reports have been submitted as required.</a:t>
            </a:r>
          </a:p>
          <a:p>
            <a:r>
              <a:rPr lang="en-US" dirty="0"/>
              <a:t>Especially pay attention to technical/program and invention reports; if the PI does not do them, the report(s) will need to be done by a collaborator or the department chair.</a:t>
            </a:r>
          </a:p>
        </p:txBody>
      </p:sp>
    </p:spTree>
    <p:extLst>
      <p:ext uri="{BB962C8B-B14F-4D97-AF65-F5344CB8AC3E}">
        <p14:creationId xmlns:p14="http://schemas.microsoft.com/office/powerpoint/2010/main" val="1809321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5BD52D-8813-5853-4FE2-D822C9166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Award Portfolio 2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BC82D-8BDB-36C4-29ED-869F3F32F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/>
              <a:t>Equipment purchased with sponsored project funds</a:t>
            </a:r>
          </a:p>
          <a:p>
            <a:pPr marL="0" indent="0">
              <a:buNone/>
            </a:pPr>
            <a:r>
              <a:rPr lang="en-US" sz="2000"/>
              <a:t>Transfer to another institution:</a:t>
            </a:r>
          </a:p>
          <a:p>
            <a:pPr marL="0" indent="0">
              <a:buNone/>
            </a:pPr>
            <a:r>
              <a:rPr lang="en-US" sz="2000"/>
              <a:t>Include the list of equipment to be transferred on the Departing Investigator form so that it can be approved along with other actions.</a:t>
            </a:r>
          </a:p>
          <a:p>
            <a:pPr marL="0" indent="0">
              <a:buNone/>
            </a:pPr>
            <a:r>
              <a:rPr lang="en-US" sz="2000"/>
              <a:t>We have a form for that: </a:t>
            </a:r>
          </a:p>
          <a:p>
            <a:pPr marL="0" indent="0">
              <a:buNone/>
            </a:pPr>
            <a:r>
              <a:rPr lang="en-US" sz="2000">
                <a:hlinkClick r:id="rId2"/>
              </a:rPr>
              <a:t>https://www.umaryland.edu/media/umb/ord/documents/spa/Equipment-transfer-request.xlsx</a:t>
            </a:r>
            <a:r>
              <a:rPr lang="en-US" sz="2000"/>
              <a:t> </a:t>
            </a:r>
          </a:p>
          <a:p>
            <a:pPr marL="0" indent="0">
              <a:buNone/>
            </a:pPr>
            <a:r>
              <a:rPr lang="en-US" sz="2000"/>
              <a:t>Policy:</a:t>
            </a:r>
          </a:p>
          <a:p>
            <a:pPr marL="0" indent="0">
              <a:buNone/>
            </a:pPr>
            <a:r>
              <a:rPr lang="en-US" sz="2000"/>
              <a:t>NOTE:  Equipment purchased with institutional funds or State of Maryland funds cannot be transferred. Review award terms and conditions and sponsor policies for other restrictions.</a:t>
            </a:r>
          </a:p>
          <a:p>
            <a:pPr marL="0" indent="0">
              <a:buNone/>
            </a:pPr>
            <a:r>
              <a:rPr lang="en-US" sz="2000">
                <a:hlinkClick r:id="rId3"/>
              </a:rPr>
              <a:t>https://www.umaryland.edu/policies-and-procedures/library/research/procedures/sponsored-projects/transfer-of-equipment-with-departing-faculty.php</a:t>
            </a:r>
            <a:r>
              <a:rPr lang="en-US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9507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5FB2F6-FE29-D489-5C54-6144D7E3C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Awards with outgoing subawards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994C1-F8D9-7182-82B0-F5D7B448C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Notify the subrecipient (always)</a:t>
            </a:r>
          </a:p>
          <a:p>
            <a:pPr marL="0" indent="0">
              <a:buNone/>
            </a:pPr>
            <a:r>
              <a:rPr lang="en-US" dirty="0"/>
              <a:t>Award will transfer or early terminate:</a:t>
            </a:r>
          </a:p>
          <a:p>
            <a:pPr lvl="1"/>
            <a:r>
              <a:rPr lang="en-US" dirty="0"/>
              <a:t>Request the final invoice and work with Accounts Payable to make the final payment.</a:t>
            </a:r>
          </a:p>
          <a:p>
            <a:pPr lvl="1"/>
            <a:r>
              <a:rPr lang="en-US" dirty="0"/>
              <a:t>Submit a </a:t>
            </a:r>
            <a:r>
              <a:rPr lang="en-US" dirty="0">
                <a:hlinkClick r:id="rId2"/>
              </a:rPr>
              <a:t>Subaward Request</a:t>
            </a:r>
            <a:r>
              <a:rPr lang="en-US" dirty="0"/>
              <a:t> to early terminate the subrecipient agreement.</a:t>
            </a:r>
          </a:p>
          <a:p>
            <a:pPr marL="0" indent="0">
              <a:buNone/>
            </a:pPr>
            <a:r>
              <a:rPr lang="en-US" dirty="0"/>
              <a:t>UMB PI will change:</a:t>
            </a:r>
          </a:p>
          <a:p>
            <a:pPr lvl="1"/>
            <a:r>
              <a:rPr lang="en-US" dirty="0"/>
              <a:t>Submit a Subaward Request so that UMB can amend the subaward and document to change of UMB PI</a:t>
            </a:r>
          </a:p>
        </p:txBody>
      </p:sp>
    </p:spTree>
    <p:extLst>
      <p:ext uri="{BB962C8B-B14F-4D97-AF65-F5344CB8AC3E}">
        <p14:creationId xmlns:p14="http://schemas.microsoft.com/office/powerpoint/2010/main" val="107548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8FE242-ED03-D4C6-CDD7-A3D2D55D4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Unfunded agreements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7D957-B5CB-CA8C-CB08-C54137E92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/>
              <a:t>Considerations:  Terminate/close out? New agreement needed? Change of PI/contact person(s) for existing agreement?</a:t>
            </a:r>
          </a:p>
          <a:p>
            <a:endParaRPr lang="en-US" sz="2200"/>
          </a:p>
          <a:p>
            <a:r>
              <a:rPr lang="en-US" sz="2200"/>
              <a:t>Material transfer agreements – work with CCT</a:t>
            </a:r>
          </a:p>
          <a:p>
            <a:r>
              <a:rPr lang="en-US" sz="2200"/>
              <a:t>Data Use Agreements</a:t>
            </a:r>
          </a:p>
          <a:p>
            <a:r>
              <a:rPr lang="en-US" sz="2200"/>
              <a:t>Confidentiality Agreements</a:t>
            </a:r>
          </a:p>
          <a:p>
            <a:r>
              <a:rPr lang="en-US" sz="2200"/>
              <a:t>MOUs, unfunded collaborations, etc.</a:t>
            </a:r>
          </a:p>
        </p:txBody>
      </p:sp>
    </p:spTree>
    <p:extLst>
      <p:ext uri="{BB962C8B-B14F-4D97-AF65-F5344CB8AC3E}">
        <p14:creationId xmlns:p14="http://schemas.microsoft.com/office/powerpoint/2010/main" val="2707351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E1310C-C59D-1A05-542B-FB6536906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Compliance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06A61-E55F-D25C-18CB-937AE6B8C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IRB, IACUC, IBC, etc. – close out or change of PI for active protocols</a:t>
            </a:r>
          </a:p>
          <a:p>
            <a:r>
              <a:rPr lang="en-US" sz="2000" dirty="0"/>
              <a:t>Work with Vet Resources regarding plans </a:t>
            </a:r>
            <a:r>
              <a:rPr lang="en-US" sz="2000"/>
              <a:t>for animals</a:t>
            </a:r>
            <a:endParaRPr lang="en-US" sz="2000" dirty="0"/>
          </a:p>
          <a:p>
            <a:r>
              <a:rPr lang="en-US" sz="2000" dirty="0"/>
              <a:t>Conflict of interest management plans</a:t>
            </a:r>
          </a:p>
          <a:p>
            <a:r>
              <a:rPr lang="en-US" sz="2000" dirty="0"/>
              <a:t>Laboratory hazardous waste and other EHS matters</a:t>
            </a:r>
          </a:p>
          <a:p>
            <a:pPr lvl="1"/>
            <a:r>
              <a:rPr lang="en-US" sz="1800" dirty="0">
                <a:hlinkClick r:id="rId2"/>
              </a:rPr>
              <a:t>https://www.umaryland.edu/policies-and-procedures/library/research/procedures/ehs/laboratory-renovationvacancy-clearance-report.php</a:t>
            </a:r>
            <a:r>
              <a:rPr lang="en-US" sz="1800" dirty="0"/>
              <a:t> </a:t>
            </a:r>
          </a:p>
          <a:p>
            <a:r>
              <a:rPr lang="en-US" sz="2000" dirty="0"/>
              <a:t>Data</a:t>
            </a:r>
          </a:p>
          <a:p>
            <a:pPr lvl="1"/>
            <a:r>
              <a:rPr lang="en-US" sz="1800" dirty="0">
                <a:hlinkClick r:id="rId3"/>
              </a:rPr>
              <a:t>https://www.umaryland.edu/policies-and-procedures/library/research/policies/iv-9901a.php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8894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1022</Words>
  <Application>Microsoft Macintosh PowerPoint</Application>
  <PresentationFormat>Widescreen</PresentationFormat>
  <Paragraphs>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Wingdings</vt:lpstr>
      <vt:lpstr>Office Theme</vt:lpstr>
      <vt:lpstr>Departing Investigators</vt:lpstr>
      <vt:lpstr>Sponsored Projects and Departing Investigators</vt:lpstr>
      <vt:lpstr>Award Portfolio</vt:lpstr>
      <vt:lpstr>General procedures</vt:lpstr>
      <vt:lpstr>Award P Portfolio 1</vt:lpstr>
      <vt:lpstr>Award Portfolio 2</vt:lpstr>
      <vt:lpstr>Awards with outgoing subawards</vt:lpstr>
      <vt:lpstr>Unfunded agreements</vt:lpstr>
      <vt:lpstr>Compliance</vt:lpstr>
      <vt:lpstr>Communicationand planning</vt:lpstr>
      <vt:lpstr>Scenario 1</vt:lpstr>
      <vt:lpstr>Scenario 2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Simons, Janet</dc:creator>
  <cp:lastModifiedBy>Simons, Janet</cp:lastModifiedBy>
  <cp:revision>12</cp:revision>
  <dcterms:created xsi:type="dcterms:W3CDTF">2026-02-12T14:32:59Z</dcterms:created>
  <dcterms:modified xsi:type="dcterms:W3CDTF">2026-03-10T15:23:17Z</dcterms:modified>
</cp:coreProperties>
</file>