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12" r:id="rId2"/>
    <p:sldId id="307" r:id="rId3"/>
    <p:sldId id="313" r:id="rId4"/>
    <p:sldId id="314" r:id="rId5"/>
    <p:sldId id="306" r:id="rId6"/>
    <p:sldId id="31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0D38-EE5E-E510-A5E9-861CC691E5F8}" name="Sanders, Hiromi" initials="SH" userId="S::hiromi.sanders@umaryland.edu::620fd745-2869-4bea-9eef-8cb5f825716f" providerId="AD"/>
  <p188:author id="{09A26B50-EFA8-AEA5-BF64-82D52F991146}" name="Stegman, Danielle" initials="DS" userId="S::dstegman@som.umaryland.edu::62fda5e4-b9c6-4313-baf0-24f76c812d19" providerId="AD"/>
  <p188:author id="{A29711DC-28E7-504B-E0B2-F6979EAC54D6}" name="Brandal, Stephanie" initials="BS" userId="S::sbrandal@umaryland.edu::017d5bf8-7edb-4fe4-be36-1d2c8e0958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8D6F2A-A374-7A4D-A863-A641DD3C1945}" v="2" dt="2026-03-16T21:14:34.7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/>
    <p:restoredTop sz="92197"/>
  </p:normalViewPr>
  <p:slideViewPr>
    <p:cSldViewPr snapToGrid="0">
      <p:cViewPr varScale="1">
        <p:scale>
          <a:sx n="81" d="100"/>
          <a:sy n="81" d="100"/>
        </p:scale>
        <p:origin x="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EB0E4-FFB7-D04C-B948-9D71D5F5D37A}" type="datetimeFigureOut">
              <a:rPr lang="en-US" smtClean="0"/>
              <a:t>3/16/26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60A38-A428-BE4B-802C-EA418B914A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03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A60A38-A428-BE4B-802C-EA418B914A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91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Recommend over disclosures vs under disclosure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Texas University false statements and wire fraud . Chemical engineering federal funding with NASA employment affiliation intended collabs with foreign universities and corporations. </a:t>
            </a:r>
            <a:r>
              <a:rPr lang="en-US" sz="1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Collabs supporting foreign govt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FTRP, director of foreign institute,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A60A38-A428-BE4B-802C-EA418B914A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901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21237-1B2A-7FC5-FBF3-8F0FEF00D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42CC32-14FE-D6AC-D3EB-25648F21A3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32D29-7106-E957-DB49-C3B0D4860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61A7E-AFD5-BD04-9F35-7230D8AF6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DFB0D-14C7-96D6-89A6-88758AEB7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78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70E34-2AAB-1DB9-82C8-9FA582959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263B66-6DE5-D57A-5812-4851DE06C1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0490C-2C56-7D16-7003-D860786E3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D6162-98D4-48FA-5305-A1DD6B7C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9BAC5-8949-FFAA-6B1E-12C07CB34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6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D0A73B-88C0-E7FD-09DC-69CF62AE0F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5D8B58-D65A-64C5-8A87-6ED095C0D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61904-7F8D-7512-58CF-08FA0D493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38A5F-80D9-B316-39D7-77250C47A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44FBE-B799-0BD4-829B-F9A809B74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1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C3CD5-DF43-9FB5-5D53-1238DFACD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DB5E1-8F20-9F8B-ED18-5DC69F5A9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035CC-1E6B-F2A5-056E-F7B39FEBD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8C110-3859-3BB8-3349-668934217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91FD1-16A2-F3C2-0E7E-1BB3AF2E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0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9C710-11B2-3E05-52C6-ED886CDC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57940-5DE1-53E2-D0BA-29E174058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4E1197-18EB-25DC-4CD8-560397656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F8B30-6EEF-E29D-091B-0960778A1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EEC5E7-2EF6-DC32-53DA-CE9DE5D2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E0C57-ABA9-85B9-5924-01E47428E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653D-8FE3-1186-B71F-C3A1B75554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78045D-1B0B-3ACA-C63A-34DA36E33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6244A-15D8-4F2E-B961-A7CF53434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42EF2-6269-3DDD-7685-8158C9FEB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127658-5D9B-2AD3-71C9-29D340B7B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90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BB4FB-CF96-4A3B-E880-29D10FB5C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1824F-F81B-88AF-8D8C-9E3CCD198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92C03-DD75-E932-D5F1-8A223C312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85E0F3-9E48-BB97-3DBA-6DD540E271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828B65-A29D-1AE1-5CFF-0F2FD51264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688037-EC40-E42E-16E0-7CC50B2E8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0DEFA2-9C87-17E3-B36D-9352ABFC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52FA9D-EF14-6108-D1AF-7D8F29EE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88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12225-92F1-29B9-B1EE-97941779D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EF5D73-1A5F-3DAF-5875-AEE6661A2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C0A4BD-9A1A-4FE7-72BC-CAD743B8E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3279B-263B-8DB5-04E9-65CCD059F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9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1016DA-E6A1-0A14-7D86-5D643B2F1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6A0F7A-0647-57B2-A90B-E490FD2A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A0FAB-9D4B-D339-A4B5-889EAF1E6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64962-A2E8-593C-D628-09AEAD8D5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6889F-D11E-6482-4285-4429EFBB7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16E68-33C2-FBD2-8635-9A8C4A870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2CB485-E84D-AAD4-C752-04B8C8C6F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9C25C-128B-E422-B569-4F3FD2FA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967061-7F64-4072-C54A-7C08C6085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1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B1258-6B5A-9A46-049D-E0787AA3F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5C69ED-3415-2C5D-3793-30CFB2D2AE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641BBD-DF1F-6076-2265-7B64F3620F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3C9AAB-6DCB-11A7-8553-34C045B16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991176-B89A-D723-104F-FA1B8AD6B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4E58B9-001F-6AEB-3422-EB011440F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3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242FC0-4422-5C27-476F-F3D26E20E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C10E9-E54C-6C22-2389-A6C7AF8CB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4A8E1-0DE3-FA40-BACF-E8E210286D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EA45E9-AD10-6649-AB8E-B1CDF119CBCD}" type="datetimeFigureOut">
              <a:rPr lang="en-US" smtClean="0"/>
              <a:t>3/12/26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0F57A-3B6E-5E1D-CEF5-D5A3B4DB61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C2D3E-DA1B-F481-BF9B-8584CCD0A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773687-64C8-C448-962D-28655DEE9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8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-process/write-application/forms-directory/cpos-common-for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-process/write-application/forms-directory/cpos-common-for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-process/write-application/forms-directory/cpos-common-for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rants.nih.gov/grants/policy/nihgps/html5/section_2/2.5.1_just-in-time_procedures.ht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15E4964-D17C-2E31-7039-00FB20A0F5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5881"/>
            <a:ext cx="9144000" cy="2065337"/>
          </a:xfrm>
        </p:spPr>
        <p:txBody>
          <a:bodyPr anchor="b">
            <a:noAutofit/>
          </a:bodyPr>
          <a:lstStyle/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SPARKS Training Session</a:t>
            </a:r>
            <a:b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NIH Other Support/Disclosures</a:t>
            </a:r>
            <a:b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D008EF2-A38A-7471-779D-E3BF968B8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2798762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March 17, 2026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Amanda Knott</a:t>
            </a: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Assistant Director, Sponsored Programs Administration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Hiromi Sanders</a:t>
            </a: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Research Security Manager</a:t>
            </a:r>
          </a:p>
        </p:txBody>
      </p:sp>
      <p:pic>
        <p:nvPicPr>
          <p:cNvPr id="8" name="Graphic 7" descr="Leprechaun hat with solid fill">
            <a:extLst>
              <a:ext uri="{FF2B5EF4-FFF2-40B4-BE49-F238E27FC236}">
                <a16:creationId xmlns:a16="http://schemas.microsoft.com/office/drawing/2014/main" id="{4C73B9CA-0F60-5BCE-84F1-2577C4181E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126071" y="1214438"/>
            <a:ext cx="2387600" cy="2387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FEEA3F8-A1E9-B66D-461D-003DCE3BA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-12237"/>
          <a:stretch>
            <a:fillRect/>
          </a:stretch>
        </p:blipFill>
        <p:spPr>
          <a:xfrm>
            <a:off x="113840" y="29272"/>
            <a:ext cx="2523744" cy="74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831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1C2C8-400F-72C7-F4D8-C28E951F0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5300"/>
            <a:ext cx="10515600" cy="101422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Disclosures and Research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DC762-FB34-E053-1733-42587DD80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323" y="1839433"/>
            <a:ext cx="11067393" cy="4671726"/>
          </a:xfrm>
        </p:spPr>
        <p:txBody>
          <a:bodyPr>
            <a:no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Research Security safeguards the research enterprise against the misappropriation of R&amp;D to the detriment of national or economic security, related violations of research integrity, and foreign government interference.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Fundamental research – free to publish free to participate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Theft of intellectual property, data, resources, etc.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Problematic affiliations – undisclosed collaborations or activities with an individual or entity which pose a risk, are not in the best interest of an employer or sponsor, violate policy or law, or result in conflicts of interest / commitment.</a:t>
            </a:r>
          </a:p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 disclosure is a formal and documented process of providing certain information prior to applying for federal funding and periodically throughout the funding award lifecycle.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Current and Pending sources of research funding or in-kind support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Outside employment</a:t>
            </a:r>
          </a:p>
          <a:p>
            <a:pPr lvl="1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Business ownership or a significant stake in a company, appointments, and affiliations</a:t>
            </a:r>
          </a:p>
          <a:p>
            <a:pPr lvl="1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A2FC3A-4C3D-2E6D-6C65-89034B761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-12237"/>
          <a:stretch>
            <a:fillRect/>
          </a:stretch>
        </p:blipFill>
        <p:spPr>
          <a:xfrm>
            <a:off x="113840" y="29272"/>
            <a:ext cx="2523744" cy="74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67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099ED-ABE8-0BD0-F191-6172AD4E8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DC068-4ECC-944B-CC9F-5DE517CB2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659" y="98280"/>
            <a:ext cx="11494681" cy="99622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/>
                <a:cs typeface="Arial"/>
              </a:rPr>
              <a:t>Other Support: Resources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C062903-A04B-02F4-ACE8-59DDCADED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817" y="1094509"/>
            <a:ext cx="11776364" cy="1698992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200" b="1" dirty="0">
                <a:latin typeface="Arial"/>
                <a:cs typeface="Arial"/>
              </a:rPr>
              <a:t>ALL </a:t>
            </a:r>
            <a:r>
              <a:rPr lang="en-US" sz="2200" dirty="0">
                <a:latin typeface="Arial"/>
                <a:cs typeface="Arial"/>
              </a:rPr>
              <a:t>resources made available, or expected to be made available, to an individual in support of the individual’s research and development efforts, regardless of (</a:t>
            </a:r>
            <a:r>
              <a:rPr lang="en-US" sz="2200" dirty="0" err="1">
                <a:latin typeface="Arial"/>
                <a:cs typeface="Arial"/>
              </a:rPr>
              <a:t>i</a:t>
            </a:r>
            <a:r>
              <a:rPr lang="en-US" sz="2200" dirty="0">
                <a:latin typeface="Arial"/>
                <a:cs typeface="Arial"/>
              </a:rPr>
              <a:t>) whether the source is foreign or domestic; (ii) whether the resource is made available through the entity applying for a research and development award or directly to the individual; or (iii) whether the resource has monetary value.</a:t>
            </a: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r>
              <a:rPr lang="en-US" sz="2200" dirty="0">
                <a:latin typeface="Arial"/>
                <a:cs typeface="Arial"/>
              </a:rPr>
              <a:t> </a:t>
            </a:r>
          </a:p>
          <a:p>
            <a:pPr marL="914400" lvl="2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376284-8CBF-CDE7-8709-D0E77028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-12237"/>
          <a:stretch>
            <a:fillRect/>
          </a:stretch>
        </p:blipFill>
        <p:spPr>
          <a:xfrm>
            <a:off x="206829" y="6041880"/>
            <a:ext cx="2523744" cy="744896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A6FAB6A-6E21-F59F-6904-B9CC09B4E0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102557"/>
              </p:ext>
            </p:extLst>
          </p:nvPr>
        </p:nvGraphicFramePr>
        <p:xfrm>
          <a:off x="1145628" y="2793502"/>
          <a:ext cx="4545723" cy="2774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5723">
                  <a:extLst>
                    <a:ext uri="{9D8B030D-6E8A-4147-A177-3AD203B41FA5}">
                      <a16:colId xmlns:a16="http://schemas.microsoft.com/office/drawing/2014/main" val="56050476"/>
                    </a:ext>
                  </a:extLst>
                </a:gridCol>
              </a:tblGrid>
              <a:tr h="42682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800432"/>
                  </a:ext>
                </a:extLst>
              </a:tr>
              <a:tr h="2347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active projects, or projects with ongoing obligations, from whatever source irrespective of whether such support is provided through the proposing organization or is provided directly to the individual.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38414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07DB5EE-5DA7-511B-BDBE-7C04EF514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261861"/>
              </p:ext>
            </p:extLst>
          </p:nvPr>
        </p:nvGraphicFramePr>
        <p:xfrm>
          <a:off x="6095999" y="2793501"/>
          <a:ext cx="4950373" cy="2774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0373">
                  <a:extLst>
                    <a:ext uri="{9D8B030D-6E8A-4147-A177-3AD203B41FA5}">
                      <a16:colId xmlns:a16="http://schemas.microsoft.com/office/drawing/2014/main" val="56050476"/>
                    </a:ext>
                  </a:extLst>
                </a:gridCol>
              </a:tblGrid>
              <a:tr h="467963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800432"/>
                  </a:ext>
                </a:extLst>
              </a:tr>
              <a:tr h="2306393">
                <a:tc>
                  <a:txBody>
                    <a:bodyPr/>
                    <a:lstStyle/>
                    <a:p>
                      <a:pPr lvl="0" algn="ctr"/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proposal that is being considered for funding from a potential funding organization irrespective of whether such support is provided through the proposing organization or is provided directly to the individual.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38414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F295E4D-B343-6576-9A15-5210BF00E682}"/>
              </a:ext>
            </a:extLst>
          </p:cNvPr>
          <p:cNvSpPr txBox="1"/>
          <p:nvPr/>
        </p:nvSpPr>
        <p:spPr>
          <a:xfrm>
            <a:off x="3319437" y="6260439"/>
            <a:ext cx="55531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Instructions for Current and Pending (Other) Support Common Form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865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9034C-FEF4-620B-FE9A-C7667A846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A48DA-BC0A-7DE7-7E3E-FF9655F57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658" y="49453"/>
            <a:ext cx="11494681" cy="99622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/>
                <a:cs typeface="Arial"/>
              </a:rPr>
              <a:t>Other Support: In-kind Contributions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A5D8644-C0A5-4A24-C92F-8B890F328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817" y="971550"/>
            <a:ext cx="11776364" cy="1837923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Arial"/>
                <a:cs typeface="Arial"/>
              </a:rPr>
              <a:t>Includes </a:t>
            </a:r>
            <a:r>
              <a:rPr lang="en-US" sz="2200" b="1" dirty="0">
                <a:latin typeface="Arial"/>
                <a:cs typeface="Arial"/>
              </a:rPr>
              <a:t>all</a:t>
            </a:r>
            <a:r>
              <a:rPr lang="en-US" sz="2200" dirty="0">
                <a:latin typeface="Arial"/>
                <a:cs typeface="Arial"/>
              </a:rPr>
              <a:t> in-kind contributions with an estimated dollar value of $5000 or more </a:t>
            </a:r>
            <a:r>
              <a:rPr lang="en-US" sz="2200" b="1" dirty="0">
                <a:latin typeface="Arial"/>
                <a:cs typeface="Arial"/>
              </a:rPr>
              <a:t>and </a:t>
            </a:r>
            <a:r>
              <a:rPr lang="en-US" sz="2200" dirty="0">
                <a:latin typeface="Arial"/>
                <a:cs typeface="Arial"/>
              </a:rPr>
              <a:t>that require a commitment of the individual’s time. An in-kind contribution is a non-cash contribution provided by an external entity that directly supports the individuals’ research and development efforts. An in-kind contribution may include but is not limited to: real property; laboratory space; equipment; data or data sets; supplies; other expendable property; goods and services; employee or student resources. </a:t>
            </a:r>
          </a:p>
          <a:p>
            <a:pPr marL="914400" lvl="2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E38224-0EB7-9D49-DF6E-012CC720D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-12237"/>
          <a:stretch>
            <a:fillRect/>
          </a:stretch>
        </p:blipFill>
        <p:spPr>
          <a:xfrm>
            <a:off x="206829" y="5892201"/>
            <a:ext cx="2523744" cy="744896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AB1C227-0A22-C4A2-3061-BB05A02427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469988"/>
              </p:ext>
            </p:extLst>
          </p:nvPr>
        </p:nvGraphicFramePr>
        <p:xfrm>
          <a:off x="676052" y="2986676"/>
          <a:ext cx="5019898" cy="28616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9898">
                  <a:extLst>
                    <a:ext uri="{9D8B030D-6E8A-4147-A177-3AD203B41FA5}">
                      <a16:colId xmlns:a16="http://schemas.microsoft.com/office/drawing/2014/main" val="3395778876"/>
                    </a:ext>
                  </a:extLst>
                </a:gridCol>
              </a:tblGrid>
              <a:tr h="57867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1063"/>
                  </a:ext>
                </a:extLst>
              </a:tr>
              <a:tr h="22829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in-kind contributions obligated from whatever source irrespective of whether such support is provided through the proposing organization or is provided directly to the individual.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0342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453EB4B-95BF-EE25-D9BD-B33B37EB05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901072"/>
              </p:ext>
            </p:extLst>
          </p:nvPr>
        </p:nvGraphicFramePr>
        <p:xfrm>
          <a:off x="6257702" y="2986677"/>
          <a:ext cx="5019898" cy="2861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9898">
                  <a:extLst>
                    <a:ext uri="{9D8B030D-6E8A-4147-A177-3AD203B41FA5}">
                      <a16:colId xmlns:a16="http://schemas.microsoft.com/office/drawing/2014/main" val="3395778876"/>
                    </a:ext>
                  </a:extLst>
                </a:gridCol>
              </a:tblGrid>
              <a:tr h="503378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1063"/>
                  </a:ext>
                </a:extLst>
              </a:tr>
              <a:tr h="2358294">
                <a:tc>
                  <a:txBody>
                    <a:bodyPr/>
                    <a:lstStyle/>
                    <a:p>
                      <a:pPr lvl="0" algn="ctr"/>
                      <a:r>
                        <a:rPr lang="en-US" sz="2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in-kind contributions currently under consideration from potential funding organizations irrespective of whether such support is provided through the proposing organization or is provided directly to the individual.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0342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0D3674C-6ABE-B8C4-DD52-40F7B075511A}"/>
              </a:ext>
            </a:extLst>
          </p:cNvPr>
          <p:cNvSpPr txBox="1"/>
          <p:nvPr/>
        </p:nvSpPr>
        <p:spPr>
          <a:xfrm>
            <a:off x="3319436" y="6329320"/>
            <a:ext cx="55531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Instructions for Current and Pending (Other) Support Common Form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89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E3F99-D5A7-3F95-1084-0907BEBE8B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EA5C4-FF8F-4445-498C-1550E404A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659" y="89807"/>
            <a:ext cx="11494681" cy="99622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/>
                <a:cs typeface="Arial"/>
              </a:rPr>
              <a:t>Other Support: Consulting Activities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54CA7EF-E454-8E4C-7BA0-735D520E2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818" y="1099644"/>
            <a:ext cx="11776364" cy="4751736"/>
          </a:xfrm>
          <a:noFill/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200" dirty="0">
                <a:latin typeface="Arial"/>
                <a:cs typeface="Arial"/>
              </a:rPr>
              <a:t>Consulting activities must be disclosed under the proposals and active projects section of the form when any of the following scenarios apply: </a:t>
            </a:r>
          </a:p>
          <a:p>
            <a:r>
              <a:rPr lang="en-US" sz="2200" dirty="0">
                <a:latin typeface="Arial"/>
                <a:cs typeface="Arial"/>
              </a:rPr>
              <a:t>require the senior/key person to perform research as part of the consulting activity; </a:t>
            </a:r>
          </a:p>
          <a:p>
            <a:r>
              <a:rPr lang="en-US" sz="2200" dirty="0">
                <a:latin typeface="Arial"/>
                <a:cs typeface="Arial"/>
              </a:rPr>
              <a:t>consulting activity does not involve performing research, but is related to the senior/key person’s research portfolio and may have the ability to impact funding, alter time or effort commitments, or otherwise impact scientific integrity; </a:t>
            </a:r>
            <a:r>
              <a:rPr lang="en-US" sz="2200" b="1" dirty="0">
                <a:latin typeface="Arial"/>
                <a:cs typeface="Arial"/>
              </a:rPr>
              <a:t>or</a:t>
            </a:r>
            <a:r>
              <a:rPr lang="en-US" sz="2200" dirty="0">
                <a:latin typeface="Arial"/>
                <a:cs typeface="Arial"/>
              </a:rPr>
              <a:t> </a:t>
            </a:r>
          </a:p>
          <a:p>
            <a:r>
              <a:rPr lang="en-US" sz="2200" dirty="0">
                <a:latin typeface="Arial"/>
                <a:cs typeface="Arial"/>
              </a:rPr>
              <a:t>consulting entity has provided a contract that requires the senior/key person to conceal or withhold confidential financial or other ties between the senior/key person and the entity, irrespective of the duration of the engagement. </a:t>
            </a: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200" b="1" dirty="0">
                <a:latin typeface="Arial"/>
                <a:cs typeface="Arial"/>
              </a:rPr>
              <a:t>**Consistent with NSPM-33, individuals are required to disclose contracts associated with participation in programs sponsored by foreign governments, instrumentalities, or entities, including foreign government-sponsored talent recruitment programs.**</a:t>
            </a:r>
            <a:r>
              <a:rPr lang="en-US" sz="2200" dirty="0">
                <a:latin typeface="Arial"/>
                <a:cs typeface="Arial"/>
              </a:rPr>
              <a:t> </a:t>
            </a: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+mj-lt"/>
              <a:buAutoNum type="romanLcPeriod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>
              <a:buFont typeface="+mj-lt"/>
              <a:buAutoNum type="romanLcPeriod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+mj-lt"/>
              <a:buAutoNum type="romanLcPeriod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lphaLcPeriod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r>
              <a:rPr lang="en-US" sz="2200" dirty="0">
                <a:latin typeface="Arial"/>
                <a:cs typeface="Arial"/>
              </a:rPr>
              <a:t> </a:t>
            </a:r>
          </a:p>
          <a:p>
            <a:pPr lvl="2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A2C706-336E-226F-70D8-417261508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-12237"/>
          <a:stretch>
            <a:fillRect/>
          </a:stretch>
        </p:blipFill>
        <p:spPr>
          <a:xfrm>
            <a:off x="206829" y="6041879"/>
            <a:ext cx="2229830" cy="65781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9C66A9D-0F0D-23A9-47B5-6AC21BAD8C31}"/>
              </a:ext>
            </a:extLst>
          </p:cNvPr>
          <p:cNvSpPr txBox="1"/>
          <p:nvPr/>
        </p:nvSpPr>
        <p:spPr>
          <a:xfrm>
            <a:off x="3509936" y="6216895"/>
            <a:ext cx="55531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Instructions for Current and Pending (Other) Support Common Form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005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5225C-6D35-3E22-0044-2112F742A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2F276-20D1-5AB1-E9EE-8EEEF4883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42" y="166877"/>
            <a:ext cx="11887757" cy="84687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Arial"/>
                <a:cs typeface="Arial"/>
              </a:rPr>
              <a:t>NIH Disclosures: Institute/Center Review</a:t>
            </a:r>
            <a:r>
              <a:rPr lang="en-US" sz="4000" dirty="0">
                <a:latin typeface="Arial"/>
                <a:cs typeface="Arial"/>
              </a:rPr>
              <a:t> 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B03A52E-8371-1333-1A08-8EF6D1090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56" y="1013748"/>
            <a:ext cx="11627287" cy="135558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Institute or Center scientific program and grants management staff review information disclosed before the award to ensure: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sufficient levels of effort are committed to the project;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there is no budgetary, scientific, or commitment overlap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8D46D67-5320-B7AB-2748-C4F0BD421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348" y="6110109"/>
            <a:ext cx="2249424" cy="644024"/>
          </a:xfrm>
          <a:prstGeom prst="rect">
            <a:avLst/>
          </a:prstGeom>
          <a:ln>
            <a:noFill/>
          </a:ln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78EB4FC-77A9-D254-9B18-6DD8069CF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588105"/>
              </p:ext>
            </p:extLst>
          </p:nvPr>
        </p:nvGraphicFramePr>
        <p:xfrm>
          <a:off x="1485610" y="2651137"/>
          <a:ext cx="9696450" cy="3605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2150">
                  <a:extLst>
                    <a:ext uri="{9D8B030D-6E8A-4147-A177-3AD203B41FA5}">
                      <a16:colId xmlns:a16="http://schemas.microsoft.com/office/drawing/2014/main" val="1901863525"/>
                    </a:ext>
                  </a:extLst>
                </a:gridCol>
                <a:gridCol w="3232150">
                  <a:extLst>
                    <a:ext uri="{9D8B030D-6E8A-4147-A177-3AD203B41FA5}">
                      <a16:colId xmlns:a16="http://schemas.microsoft.com/office/drawing/2014/main" val="2131448275"/>
                    </a:ext>
                  </a:extLst>
                </a:gridCol>
                <a:gridCol w="3232150">
                  <a:extLst>
                    <a:ext uri="{9D8B030D-6E8A-4147-A177-3AD203B41FA5}">
                      <a16:colId xmlns:a16="http://schemas.microsoft.com/office/drawing/2014/main" val="430428310"/>
                    </a:ext>
                  </a:extLst>
                </a:gridCol>
              </a:tblGrid>
              <a:tr h="40020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Budgetary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Scientific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Commitment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56186"/>
                  </a:ext>
                </a:extLst>
              </a:tr>
              <a:tr h="267427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application includes duplicate or equivalent budgetary items (such as equipment or salaries) already paid for by another source.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1" algn="l" defTabSz="7112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</a:pPr>
                      <a:r>
                        <a:rPr lang="en-US" sz="18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The core</a:t>
                      </a:r>
                      <a:r>
                        <a:rPr lang="en-US" sz="1800" b="0" kern="12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research plan is proposed in more than one application or has multiple funding sources for review and funding consideration.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lvl="1" algn="l" defTabSz="7112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</a:pPr>
                      <a:endParaRPr lang="en-US" sz="1800" dirty="0"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lvl="1" algn="l" defTabSz="71120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15000"/>
                        </a:spcAft>
                      </a:pPr>
                      <a:r>
                        <a:rPr lang="en-US" sz="1800" b="0" kern="12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 specific research aim and/or experimental design closely related</a:t>
                      </a:r>
                      <a:r>
                        <a:rPr lang="en-US" sz="18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to</a:t>
                      </a:r>
                      <a:r>
                        <a:rPr lang="en-US" sz="1800" b="0" kern="1200" dirty="0"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multiple applications or awards, regardless of funding source.</a:t>
                      </a:r>
                    </a:p>
                    <a:p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individual's time commitment exceeds 100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800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(i.e.,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person months), irrespective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 whether</a:t>
                      </a:r>
                      <a:r>
                        <a:rPr lang="en-US" sz="1800" kern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salary support is requested in the application.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9714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500DD35-BBF6-558F-23E2-D2C0C651BC39}"/>
              </a:ext>
            </a:extLst>
          </p:cNvPr>
          <p:cNvSpPr txBox="1"/>
          <p:nvPr/>
        </p:nvSpPr>
        <p:spPr>
          <a:xfrm>
            <a:off x="4858320" y="6384229"/>
            <a:ext cx="24753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NIH Grants Policy Statement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377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6032</TotalTime>
  <Words>855</Words>
  <Application>Microsoft Macintosh PowerPoint</Application>
  <PresentationFormat>Widescreen</PresentationFormat>
  <Paragraphs>74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Office Theme</vt:lpstr>
      <vt:lpstr>SPARKS Training Session  NIH Other Support/Disclosures </vt:lpstr>
      <vt:lpstr>Disclosures and Research Security</vt:lpstr>
      <vt:lpstr>Other Support: Resources</vt:lpstr>
      <vt:lpstr>Other Support: In-kind Contributions</vt:lpstr>
      <vt:lpstr>Other Support: Consulting Activities</vt:lpstr>
      <vt:lpstr>NIH Disclosures: Institute/Center Review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Sanders, Hiromi</dc:creator>
  <cp:lastModifiedBy>Sanders, Hiromi</cp:lastModifiedBy>
  <cp:revision>1</cp:revision>
  <dcterms:created xsi:type="dcterms:W3CDTF">2026-03-12T16:42:49Z</dcterms:created>
  <dcterms:modified xsi:type="dcterms:W3CDTF">2026-03-16T21:15:37Z</dcterms:modified>
</cp:coreProperties>
</file>