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80" r:id="rId3"/>
    <p:sldId id="271" r:id="rId4"/>
    <p:sldId id="272" r:id="rId5"/>
    <p:sldId id="273" r:id="rId6"/>
    <p:sldId id="281" r:id="rId7"/>
    <p:sldId id="286" r:id="rId8"/>
    <p:sldId id="287" r:id="rId9"/>
    <p:sldId id="261" r:id="rId10"/>
    <p:sldId id="288" r:id="rId11"/>
    <p:sldId id="258" r:id="rId12"/>
    <p:sldId id="283" r:id="rId13"/>
    <p:sldId id="289" r:id="rId14"/>
    <p:sldId id="259" r:id="rId15"/>
    <p:sldId id="275" r:id="rId16"/>
    <p:sldId id="260" r:id="rId17"/>
    <p:sldId id="279" r:id="rId18"/>
    <p:sldId id="263" r:id="rId19"/>
    <p:sldId id="262" r:id="rId20"/>
    <p:sldId id="264" r:id="rId21"/>
    <p:sldId id="278" r:id="rId22"/>
    <p:sldId id="284" r:id="rId23"/>
    <p:sldId id="266" r:id="rId24"/>
    <p:sldId id="269" r:id="rId25"/>
    <p:sldId id="274" r:id="rId26"/>
    <p:sldId id="28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07"/>
    <p:restoredTop sz="94658"/>
  </p:normalViewPr>
  <p:slideViewPr>
    <p:cSldViewPr snapToGrid="0">
      <p:cViewPr varScale="1">
        <p:scale>
          <a:sx n="120" d="100"/>
          <a:sy n="120" d="100"/>
        </p:scale>
        <p:origin x="616" y="22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8EBEF-D6DF-004F-830D-3261CA6C60EC}"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95EDF-6B24-164C-8E4D-D6E70C6219F6}" type="slidenum">
              <a:rPr lang="en-US" smtClean="0"/>
              <a:t>‹#›</a:t>
            </a:fld>
            <a:endParaRPr lang="en-US"/>
          </a:p>
        </p:txBody>
      </p:sp>
    </p:spTree>
    <p:extLst>
      <p:ext uri="{BB962C8B-B14F-4D97-AF65-F5344CB8AC3E}">
        <p14:creationId xmlns:p14="http://schemas.microsoft.com/office/powerpoint/2010/main" val="172056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2</a:t>
            </a:fld>
            <a:endParaRPr lang="en-US"/>
          </a:p>
        </p:txBody>
      </p:sp>
    </p:spTree>
    <p:extLst>
      <p:ext uri="{BB962C8B-B14F-4D97-AF65-F5344CB8AC3E}">
        <p14:creationId xmlns:p14="http://schemas.microsoft.com/office/powerpoint/2010/main" val="1910563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may not be placed on another assignment without at least a 12 month return-to-duty with his/her regular employer.</a:t>
            </a:r>
            <a:r>
              <a:rPr lang="en-US" dirty="0">
                <a:effectLst/>
              </a:rPr>
              <a:t> </a:t>
            </a:r>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3</a:t>
            </a:fld>
            <a:endParaRPr lang="en-US"/>
          </a:p>
        </p:txBody>
      </p:sp>
    </p:spTree>
    <p:extLst>
      <p:ext uri="{BB962C8B-B14F-4D97-AF65-F5344CB8AC3E}">
        <p14:creationId xmlns:p14="http://schemas.microsoft.com/office/powerpoint/2010/main" val="4278192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4</a:t>
            </a:fld>
            <a:endParaRPr lang="en-US"/>
          </a:p>
        </p:txBody>
      </p:sp>
    </p:spTree>
    <p:extLst>
      <p:ext uri="{BB962C8B-B14F-4D97-AF65-F5344CB8AC3E}">
        <p14:creationId xmlns:p14="http://schemas.microsoft.com/office/powerpoint/2010/main" val="328923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5</a:t>
            </a:fld>
            <a:endParaRPr lang="en-US"/>
          </a:p>
        </p:txBody>
      </p:sp>
    </p:spTree>
    <p:extLst>
      <p:ext uri="{BB962C8B-B14F-4D97-AF65-F5344CB8AC3E}">
        <p14:creationId xmlns:p14="http://schemas.microsoft.com/office/powerpoint/2010/main" val="3615916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6</a:t>
            </a:fld>
            <a:endParaRPr lang="en-US"/>
          </a:p>
        </p:txBody>
      </p:sp>
    </p:spTree>
    <p:extLst>
      <p:ext uri="{BB962C8B-B14F-4D97-AF65-F5344CB8AC3E}">
        <p14:creationId xmlns:p14="http://schemas.microsoft.com/office/powerpoint/2010/main" val="2815583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break It </a:t>
            </a:r>
            <a:r>
              <a:rPr lang="en-US" dirty="0" err="1"/>
              <a:t>negayes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7</a:t>
            </a:fld>
            <a:endParaRPr lang="en-US"/>
          </a:p>
        </p:txBody>
      </p:sp>
    </p:spTree>
    <p:extLst>
      <p:ext uri="{BB962C8B-B14F-4D97-AF65-F5344CB8AC3E}">
        <p14:creationId xmlns:p14="http://schemas.microsoft.com/office/powerpoint/2010/main" val="2280404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9</a:t>
            </a:fld>
            <a:endParaRPr lang="en-US"/>
          </a:p>
        </p:txBody>
      </p:sp>
    </p:spTree>
    <p:extLst>
      <p:ext uri="{BB962C8B-B14F-4D97-AF65-F5344CB8AC3E}">
        <p14:creationId xmlns:p14="http://schemas.microsoft.com/office/powerpoint/2010/main" val="22543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10</a:t>
            </a:fld>
            <a:endParaRPr lang="en-US"/>
          </a:p>
        </p:txBody>
      </p:sp>
    </p:spTree>
    <p:extLst>
      <p:ext uri="{BB962C8B-B14F-4D97-AF65-F5344CB8AC3E}">
        <p14:creationId xmlns:p14="http://schemas.microsoft.com/office/powerpoint/2010/main" val="2597810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11</a:t>
            </a:fld>
            <a:endParaRPr lang="en-US"/>
          </a:p>
        </p:txBody>
      </p:sp>
    </p:spTree>
    <p:extLst>
      <p:ext uri="{BB962C8B-B14F-4D97-AF65-F5344CB8AC3E}">
        <p14:creationId xmlns:p14="http://schemas.microsoft.com/office/powerpoint/2010/main" val="4099443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12</a:t>
            </a:fld>
            <a:endParaRPr lang="en-US"/>
          </a:p>
        </p:txBody>
      </p:sp>
    </p:spTree>
    <p:extLst>
      <p:ext uri="{BB962C8B-B14F-4D97-AF65-F5344CB8AC3E}">
        <p14:creationId xmlns:p14="http://schemas.microsoft.com/office/powerpoint/2010/main" val="4008703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53595EDF-6B24-164C-8E4D-D6E70C6219F6}" type="slidenum">
              <a:rPr lang="en-US" smtClean="0"/>
              <a:t>14</a:t>
            </a:fld>
            <a:endParaRPr lang="en-US"/>
          </a:p>
        </p:txBody>
      </p:sp>
    </p:spTree>
    <p:extLst>
      <p:ext uri="{BB962C8B-B14F-4D97-AF65-F5344CB8AC3E}">
        <p14:creationId xmlns:p14="http://schemas.microsoft.com/office/powerpoint/2010/main" val="1654374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15</a:t>
            </a:fld>
            <a:endParaRPr lang="en-US"/>
          </a:p>
        </p:txBody>
      </p:sp>
    </p:spTree>
    <p:extLst>
      <p:ext uri="{BB962C8B-B14F-4D97-AF65-F5344CB8AC3E}">
        <p14:creationId xmlns:p14="http://schemas.microsoft.com/office/powerpoint/2010/main" val="485994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16</a:t>
            </a:fld>
            <a:endParaRPr lang="en-US"/>
          </a:p>
        </p:txBody>
      </p:sp>
    </p:spTree>
    <p:extLst>
      <p:ext uri="{BB962C8B-B14F-4D97-AF65-F5344CB8AC3E}">
        <p14:creationId xmlns:p14="http://schemas.microsoft.com/office/powerpoint/2010/main" val="7675073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17</a:t>
            </a:fld>
            <a:endParaRPr lang="en-US"/>
          </a:p>
        </p:txBody>
      </p:sp>
    </p:spTree>
    <p:extLst>
      <p:ext uri="{BB962C8B-B14F-4D97-AF65-F5344CB8AC3E}">
        <p14:creationId xmlns:p14="http://schemas.microsoft.com/office/powerpoint/2010/main" val="2627113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19</a:t>
            </a:fld>
            <a:endParaRPr lang="en-US"/>
          </a:p>
        </p:txBody>
      </p:sp>
    </p:spTree>
    <p:extLst>
      <p:ext uri="{BB962C8B-B14F-4D97-AF65-F5344CB8AC3E}">
        <p14:creationId xmlns:p14="http://schemas.microsoft.com/office/powerpoint/2010/main" val="1716696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21</a:t>
            </a:fld>
            <a:endParaRPr lang="en-US"/>
          </a:p>
        </p:txBody>
      </p:sp>
    </p:spTree>
    <p:extLst>
      <p:ext uri="{BB962C8B-B14F-4D97-AF65-F5344CB8AC3E}">
        <p14:creationId xmlns:p14="http://schemas.microsoft.com/office/powerpoint/2010/main" val="21945395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24</a:t>
            </a:fld>
            <a:endParaRPr lang="en-US"/>
          </a:p>
        </p:txBody>
      </p:sp>
    </p:spTree>
    <p:extLst>
      <p:ext uri="{BB962C8B-B14F-4D97-AF65-F5344CB8AC3E}">
        <p14:creationId xmlns:p14="http://schemas.microsoft.com/office/powerpoint/2010/main" val="697088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---%CRF-334.106</a:t>
            </a:r>
          </a:p>
        </p:txBody>
      </p:sp>
      <p:sp>
        <p:nvSpPr>
          <p:cNvPr id="4" name="Slide Number Placeholder 3"/>
          <p:cNvSpPr>
            <a:spLocks noGrp="1"/>
          </p:cNvSpPr>
          <p:nvPr>
            <p:ph type="sldNum" sz="quarter" idx="5"/>
          </p:nvPr>
        </p:nvSpPr>
        <p:spPr/>
        <p:txBody>
          <a:bodyPr/>
          <a:lstStyle/>
          <a:p>
            <a:fld id="{53595EDF-6B24-164C-8E4D-D6E70C6219F6}" type="slidenum">
              <a:rPr lang="en-US" smtClean="0"/>
              <a:t>25</a:t>
            </a:fld>
            <a:endParaRPr lang="en-US"/>
          </a:p>
        </p:txBody>
      </p:sp>
    </p:spTree>
    <p:extLst>
      <p:ext uri="{BB962C8B-B14F-4D97-AF65-F5344CB8AC3E}">
        <p14:creationId xmlns:p14="http://schemas.microsoft.com/office/powerpoint/2010/main" val="42584313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595EDF-6B24-164C-8E4D-D6E70C6219F6}" type="slidenum">
              <a:rPr lang="en-US" smtClean="0"/>
              <a:t>26</a:t>
            </a:fld>
            <a:endParaRPr lang="en-US"/>
          </a:p>
        </p:txBody>
      </p:sp>
    </p:spTree>
    <p:extLst>
      <p:ext uri="{BB962C8B-B14F-4D97-AF65-F5344CB8AC3E}">
        <p14:creationId xmlns:p14="http://schemas.microsoft.com/office/powerpoint/2010/main" val="4072156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6736-7472-75A8-227C-06A1E7D481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F8D883-837C-0494-0850-F65ABF2DC1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430D15-FB2D-82FE-D08F-EC4AD597877D}"/>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0A2182C1-436C-0B0D-7E21-290982810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1ACC9-3BAB-915B-D4D6-02D021B30850}"/>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976450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22D1-A504-319B-2EB1-DA819F37C0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6AA94C-AA2E-31B5-548F-9507F8483A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B8060B-A1CF-11C2-4BBA-611C3B0AFA1E}"/>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3E732760-EDEE-DDD3-458D-D56E61577E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6493C-FA32-0450-A76D-47483A20018F}"/>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255684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F99D4-A4F1-5AA9-A44E-327BE41DC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A89258-4F13-B3A4-56F7-4CEEFD07B1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0CC943-4E64-FC9E-F72F-766FE2B561EC}"/>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67A47224-5B62-3A3F-7924-FCAD50314B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CD66F2-A3D0-4CA0-04CA-59303588613D}"/>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398754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61138-6F0D-5BA2-704B-428B670E5E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543F51-BB17-3061-3A1B-C45C03D95A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EC45D5-43C0-B588-11E7-FEFB4F222B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F1A19-656F-B4E2-47CE-739CC0EC9801}"/>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6" name="Footer Placeholder 5">
            <a:extLst>
              <a:ext uri="{FF2B5EF4-FFF2-40B4-BE49-F238E27FC236}">
                <a16:creationId xmlns:a16="http://schemas.microsoft.com/office/drawing/2014/main" id="{8C5359E5-54C1-D4CF-2BCC-00BD107690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459C57-FE79-EA9B-DFDC-4F406701CE76}"/>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1198950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603D1-0363-3363-85E9-1DA35CB626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66E9BC-624C-DDB1-3ABD-4D3C810E35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F35945-CEA9-02FE-5184-0AD5CA0D03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3147C2-458D-8A76-ED5E-E3E9E9C144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EAFD45-2E05-80AD-5DE9-DF031583BC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0888F22-C4A4-E733-F2E8-F1AC4170F71D}"/>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8" name="Footer Placeholder 7">
            <a:extLst>
              <a:ext uri="{FF2B5EF4-FFF2-40B4-BE49-F238E27FC236}">
                <a16:creationId xmlns:a16="http://schemas.microsoft.com/office/drawing/2014/main" id="{CF9DA8AD-8B99-BC12-3899-B3FE6538B5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E54511-3479-410C-868F-F35CA6A0FAA1}"/>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251333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01A6D-7460-D837-62A2-AC4AF2517B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083CFB-794F-64E0-D8B7-88E87749967D}"/>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4" name="Footer Placeholder 3">
            <a:extLst>
              <a:ext uri="{FF2B5EF4-FFF2-40B4-BE49-F238E27FC236}">
                <a16:creationId xmlns:a16="http://schemas.microsoft.com/office/drawing/2014/main" id="{41084C8A-DBA8-D837-C992-1D9604FEA0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833424-7C38-AF2F-2B12-CFA97C0C3D1F}"/>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3820417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8AFA36-612F-31EF-3C73-2A968EECDA20}"/>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3" name="Footer Placeholder 2">
            <a:extLst>
              <a:ext uri="{FF2B5EF4-FFF2-40B4-BE49-F238E27FC236}">
                <a16:creationId xmlns:a16="http://schemas.microsoft.com/office/drawing/2014/main" id="{CCE38B16-DAF8-AD31-F520-9221ABB32E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48A7FB-B663-0063-E585-50AF45F18D2A}"/>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427945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6429-0BE6-09B4-8964-C6E0CD7C01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2D1723-DF51-A850-0385-450CA6EA03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E3A5BE-F70B-14B2-89DE-F916112358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ECEABF-916A-512F-6C98-77FF4793BBCC}"/>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6" name="Footer Placeholder 5">
            <a:extLst>
              <a:ext uri="{FF2B5EF4-FFF2-40B4-BE49-F238E27FC236}">
                <a16:creationId xmlns:a16="http://schemas.microsoft.com/office/drawing/2014/main" id="{07099E9F-E2B7-0D23-B0BF-F753919867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AFA34A-E42C-DC30-1265-89557E4E354A}"/>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1153142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B5672-773C-ADA3-807D-2FBA7A62DA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ED2DAE-9FA1-F162-2E55-C65D68C74C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B26B55-BBD1-7CD7-7C63-01E80E105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FDDCB8-F41C-EC13-DE86-5ED62F57F7CD}"/>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6" name="Footer Placeholder 5">
            <a:extLst>
              <a:ext uri="{FF2B5EF4-FFF2-40B4-BE49-F238E27FC236}">
                <a16:creationId xmlns:a16="http://schemas.microsoft.com/office/drawing/2014/main" id="{B8080276-D607-F48D-EB21-FAF0220313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060D68-81E7-87EA-0780-9C1A2B3DC9A9}"/>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522160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30451-93A4-C0AD-3A17-2C132A80C7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E02469-DB31-8469-25FD-7008EC6505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38104D-6928-BC90-A48B-8F6DE89E9DA3}"/>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3F9F57C6-9C24-B9D9-6410-1E33D55D58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B0AB0F-4C65-19B1-D6C2-701C770918C2}"/>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255956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48DDC1-E857-ACED-0957-2DA5D57E57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BB256B-0AA4-B230-A794-6573E0835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966F8D-9521-5E78-C0C7-04C69932A170}"/>
              </a:ext>
            </a:extLst>
          </p:cNvPr>
          <p:cNvSpPr>
            <a:spLocks noGrp="1"/>
          </p:cNvSpPr>
          <p:nvPr>
            <p:ph type="dt" sz="half" idx="10"/>
          </p:nvPr>
        </p:nvSpPr>
        <p:spPr/>
        <p:txBody>
          <a:body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83447D94-F4A0-7BBB-3E49-55D6A3A47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00FC8-6F54-DDFF-BED3-3375FD6E5FD8}"/>
              </a:ext>
            </a:extLst>
          </p:cNvPr>
          <p:cNvSpPr>
            <a:spLocks noGrp="1"/>
          </p:cNvSpPr>
          <p:nvPr>
            <p:ph type="sldNum" sz="quarter" idx="12"/>
          </p:nvPr>
        </p:nvSpPr>
        <p:spPr/>
        <p:txBody>
          <a:bodyPr/>
          <a:lstStyle/>
          <a:p>
            <a:fld id="{3D381218-11B7-434E-B803-5A3555D42915}" type="slidenum">
              <a:rPr lang="en-US" smtClean="0"/>
              <a:t>‹#›</a:t>
            </a:fld>
            <a:endParaRPr lang="en-US"/>
          </a:p>
        </p:txBody>
      </p:sp>
    </p:spTree>
    <p:extLst>
      <p:ext uri="{BB962C8B-B14F-4D97-AF65-F5344CB8AC3E}">
        <p14:creationId xmlns:p14="http://schemas.microsoft.com/office/powerpoint/2010/main" val="770198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BE5692-8EF7-0466-F516-39176A96E3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CD2CC8-E9FA-2658-7A2B-744C7AF38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2B6E44-D0D1-8A79-0BCE-1B7B2B1F3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B86B0A-D9FF-024B-A7AC-C69AC73DC6CE}" type="datetimeFigureOut">
              <a:rPr lang="en-US" smtClean="0"/>
              <a:t>9/15/26</a:t>
            </a:fld>
            <a:endParaRPr lang="en-US"/>
          </a:p>
        </p:txBody>
      </p:sp>
      <p:sp>
        <p:nvSpPr>
          <p:cNvPr id="5" name="Footer Placeholder 4">
            <a:extLst>
              <a:ext uri="{FF2B5EF4-FFF2-40B4-BE49-F238E27FC236}">
                <a16:creationId xmlns:a16="http://schemas.microsoft.com/office/drawing/2014/main" id="{ADB78CF7-353C-C7AF-C50F-C7538C1C12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8848E1-CB0B-6F34-05F4-008B3EABB5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381218-11B7-434E-B803-5A3555D42915}" type="slidenum">
              <a:rPr lang="en-US" smtClean="0"/>
              <a:t>‹#›</a:t>
            </a:fld>
            <a:endParaRPr lang="en-US"/>
          </a:p>
        </p:txBody>
      </p:sp>
    </p:spTree>
    <p:extLst>
      <p:ext uri="{BB962C8B-B14F-4D97-AF65-F5344CB8AC3E}">
        <p14:creationId xmlns:p14="http://schemas.microsoft.com/office/powerpoint/2010/main" val="1181023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xclusions.oig.hhs.gov/?AspxAutoDetectCookieSupport=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umaryland.edu/spa/developing-proposals/ipas-and-jpa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umaryland.edu/media/umb/ord/documents/spa/VA-HANDBOOK-5005-32-IPA.doc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exclusions.oig.hhs.gov/?AspxAutoDetectCookieSupport=1" TargetMode="External"/><Relationship Id="rId4" Type="http://schemas.openxmlformats.org/officeDocument/2006/relationships/hyperlink" Target="https://www.umaryland.edu/spa/developing-proposals/ipas-and-jpa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A3C5F-D97E-7C99-AD70-FD9ED656A992}"/>
              </a:ext>
            </a:extLst>
          </p:cNvPr>
          <p:cNvSpPr>
            <a:spLocks noGrp="1"/>
          </p:cNvSpPr>
          <p:nvPr>
            <p:ph type="ctrTitle"/>
          </p:nvPr>
        </p:nvSpPr>
        <p:spPr/>
        <p:txBody>
          <a:bodyPr/>
          <a:lstStyle/>
          <a:p>
            <a:r>
              <a:rPr lang="en-US"/>
              <a:t>IPAs and JPAs</a:t>
            </a:r>
            <a:endParaRPr lang="en-US" dirty="0"/>
          </a:p>
        </p:txBody>
      </p:sp>
      <p:sp>
        <p:nvSpPr>
          <p:cNvPr id="3" name="Subtitle 2">
            <a:extLst>
              <a:ext uri="{FF2B5EF4-FFF2-40B4-BE49-F238E27FC236}">
                <a16:creationId xmlns:a16="http://schemas.microsoft.com/office/drawing/2014/main" id="{B7D02D97-DB3B-D622-7B68-BB7EFCC2A157}"/>
              </a:ext>
            </a:extLst>
          </p:cNvPr>
          <p:cNvSpPr>
            <a:spLocks noGrp="1"/>
          </p:cNvSpPr>
          <p:nvPr>
            <p:ph type="subTitle" idx="1"/>
          </p:nvPr>
        </p:nvSpPr>
        <p:spPr/>
        <p:txBody>
          <a:bodyPr/>
          <a:lstStyle/>
          <a:p>
            <a:endParaRPr lang="en-US" dirty="0"/>
          </a:p>
          <a:p>
            <a:r>
              <a:rPr lang="en-US" dirty="0"/>
              <a:t>Richard Ingrao, Contracts Manager</a:t>
            </a:r>
          </a:p>
        </p:txBody>
      </p:sp>
    </p:spTree>
    <p:extLst>
      <p:ext uri="{BB962C8B-B14F-4D97-AF65-F5344CB8AC3E}">
        <p14:creationId xmlns:p14="http://schemas.microsoft.com/office/powerpoint/2010/main" val="4270596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6847-C2C5-7E07-0F81-404B24435C5C}"/>
              </a:ext>
            </a:extLst>
          </p:cNvPr>
          <p:cNvSpPr>
            <a:spLocks noGrp="1"/>
          </p:cNvSpPr>
          <p:nvPr>
            <p:ph type="title"/>
          </p:nvPr>
        </p:nvSpPr>
        <p:spPr>
          <a:xfrm>
            <a:off x="5908907" y="1138035"/>
            <a:ext cx="5444382" cy="1402470"/>
          </a:xfrm>
        </p:spPr>
        <p:txBody>
          <a:bodyPr anchor="t">
            <a:normAutofit fontScale="90000"/>
          </a:bodyPr>
          <a:lstStyle/>
          <a:p>
            <a:r>
              <a:rPr lang="en-US" sz="6700" dirty="0"/>
              <a:t>I.     </a:t>
            </a:r>
            <a:r>
              <a:rPr lang="en-US" sz="4800" dirty="0"/>
              <a:t>-</a:t>
            </a:r>
            <a:r>
              <a:rPr lang="en-US" sz="4900" dirty="0"/>
              <a:t>Indian</a:t>
            </a:r>
            <a:br>
              <a:rPr lang="en-US" sz="4800" dirty="0"/>
            </a:br>
            <a:r>
              <a:rPr lang="en-US" sz="6700" dirty="0"/>
              <a:t>P.    </a:t>
            </a:r>
            <a:r>
              <a:rPr lang="en-US" sz="4800" dirty="0"/>
              <a:t>-</a:t>
            </a:r>
            <a:r>
              <a:rPr lang="en-US" sz="4900" dirty="0"/>
              <a:t>Pale</a:t>
            </a:r>
            <a:br>
              <a:rPr lang="en-US" sz="4800" dirty="0"/>
            </a:br>
            <a:r>
              <a:rPr lang="en-US" sz="6700" dirty="0"/>
              <a:t>A.   </a:t>
            </a:r>
            <a:r>
              <a:rPr lang="en-US" sz="4800" dirty="0"/>
              <a:t>-Ale</a:t>
            </a:r>
          </a:p>
        </p:txBody>
      </p:sp>
      <p:pic>
        <p:nvPicPr>
          <p:cNvPr id="4" name="Content Placeholder 3" descr="Glass of cold beer with condensation glass of beer isolated on white background beer glass stock pictures, royalty-free photos &amp; images">
            <a:extLst>
              <a:ext uri="{FF2B5EF4-FFF2-40B4-BE49-F238E27FC236}">
                <a16:creationId xmlns:a16="http://schemas.microsoft.com/office/drawing/2014/main" id="{8A5C2F52-DAA1-0AC2-587C-55A989B3431D}"/>
              </a:ext>
            </a:extLst>
          </p:cNvPr>
          <p:cNvPicPr>
            <a:picLocks noChangeAspect="1"/>
          </p:cNvPicPr>
          <p:nvPr/>
        </p:nvPicPr>
        <p:blipFill>
          <a:blip r:embed="rId3"/>
          <a:srcRect t="6140" r="2" b="2"/>
          <a:stretch>
            <a:fillRect/>
          </a:stretch>
        </p:blipFill>
        <p:spPr>
          <a:xfrm>
            <a:off x="0" y="10"/>
            <a:ext cx="5151179" cy="6857990"/>
          </a:xfrm>
          <a:prstGeom prst="rect">
            <a:avLst/>
          </a:prstGeom>
        </p:spPr>
      </p:pic>
      <p:cxnSp>
        <p:nvCxnSpPr>
          <p:cNvPr id="11" name="Straight Connector 10">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2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81D8-827E-8059-46EE-4A41D73631C9}"/>
              </a:ext>
            </a:extLst>
          </p:cNvPr>
          <p:cNvSpPr>
            <a:spLocks noGrp="1"/>
          </p:cNvSpPr>
          <p:nvPr>
            <p:ph type="title"/>
          </p:nvPr>
        </p:nvSpPr>
        <p:spPr>
          <a:xfrm>
            <a:off x="838200" y="365125"/>
            <a:ext cx="10515600" cy="1026353"/>
          </a:xfrm>
        </p:spPr>
        <p:txBody>
          <a:bodyPr/>
          <a:lstStyle/>
          <a:p>
            <a:r>
              <a:rPr lang="en-US" dirty="0"/>
              <a:t>IPA-</a:t>
            </a:r>
            <a:r>
              <a:rPr lang="en-US" b="1" dirty="0"/>
              <a:t> Intergovernmental Personnel Act</a:t>
            </a:r>
            <a:endParaRPr lang="en-US" dirty="0"/>
          </a:p>
        </p:txBody>
      </p:sp>
      <p:sp>
        <p:nvSpPr>
          <p:cNvPr id="3" name="Content Placeholder 2">
            <a:extLst>
              <a:ext uri="{FF2B5EF4-FFF2-40B4-BE49-F238E27FC236}">
                <a16:creationId xmlns:a16="http://schemas.microsoft.com/office/drawing/2014/main" id="{4F484390-D026-8059-A19B-70B9BE409BD7}"/>
              </a:ext>
            </a:extLst>
          </p:cNvPr>
          <p:cNvSpPr>
            <a:spLocks noGrp="1"/>
          </p:cNvSpPr>
          <p:nvPr>
            <p:ph idx="1"/>
          </p:nvPr>
        </p:nvSpPr>
        <p:spPr>
          <a:xfrm>
            <a:off x="838200" y="1391478"/>
            <a:ext cx="10515600" cy="4724471"/>
          </a:xfrm>
        </p:spPr>
        <p:txBody>
          <a:bodyPr>
            <a:normAutofit fontScale="70000" lnSpcReduction="20000"/>
          </a:bodyPr>
          <a:lstStyle/>
          <a:p>
            <a:pPr marL="0" indent="0" algn="ctr">
              <a:buNone/>
            </a:pPr>
            <a:r>
              <a:rPr lang="en-US" sz="5100" dirty="0"/>
              <a:t>Agreements for the assignment of personnel and the reimbursement of salary and fringe benefits</a:t>
            </a:r>
          </a:p>
          <a:p>
            <a:pPr marL="0" indent="0">
              <a:buNone/>
            </a:pPr>
            <a:r>
              <a:rPr lang="en-US" sz="5100" dirty="0"/>
              <a:t>Between:</a:t>
            </a:r>
          </a:p>
          <a:p>
            <a:pPr marL="0" indent="0">
              <a:buNone/>
            </a:pPr>
            <a:r>
              <a:rPr lang="en-US" sz="5100" dirty="0"/>
              <a:t>The Federal government and ………</a:t>
            </a:r>
          </a:p>
          <a:p>
            <a:pPr marL="0" indent="0">
              <a:buNone/>
            </a:pPr>
            <a:r>
              <a:rPr lang="en-US" sz="5100" dirty="0"/>
              <a:t>State and local governments, Colleges and Universities, Indian Tribal Governments, Federally funded research and development centers, and other eligible organizations.</a:t>
            </a:r>
          </a:p>
          <a:p>
            <a:endParaRPr lang="en-US" dirty="0"/>
          </a:p>
          <a:p>
            <a:pPr marL="0" indent="0">
              <a:buNone/>
            </a:pPr>
            <a:r>
              <a:rPr lang="en-US" sz="4600" dirty="0"/>
              <a:t>In other words, it is a temporary exchange of an employee.</a:t>
            </a:r>
          </a:p>
        </p:txBody>
      </p:sp>
    </p:spTree>
    <p:extLst>
      <p:ext uri="{BB962C8B-B14F-4D97-AF65-F5344CB8AC3E}">
        <p14:creationId xmlns:p14="http://schemas.microsoft.com/office/powerpoint/2010/main" val="2960331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1935E-7481-1335-E6E9-C095884C744F}"/>
              </a:ext>
            </a:extLst>
          </p:cNvPr>
          <p:cNvSpPr>
            <a:spLocks noGrp="1"/>
          </p:cNvSpPr>
          <p:nvPr>
            <p:ph type="title"/>
          </p:nvPr>
        </p:nvSpPr>
        <p:spPr/>
        <p:txBody>
          <a:bodyPr>
            <a:normAutofit/>
          </a:bodyPr>
          <a:lstStyle/>
          <a:p>
            <a:r>
              <a:rPr lang="en-US" sz="6000" dirty="0"/>
              <a:t>JPA.  </a:t>
            </a:r>
            <a:r>
              <a:rPr lang="en-US" sz="4000" dirty="0"/>
              <a:t>(Not a type of beer)</a:t>
            </a:r>
          </a:p>
        </p:txBody>
      </p:sp>
      <p:sp>
        <p:nvSpPr>
          <p:cNvPr id="3" name="Content Placeholder 2">
            <a:extLst>
              <a:ext uri="{FF2B5EF4-FFF2-40B4-BE49-F238E27FC236}">
                <a16:creationId xmlns:a16="http://schemas.microsoft.com/office/drawing/2014/main" id="{2DE7FF4A-0ECF-F073-7E15-F80A1B155B57}"/>
              </a:ext>
            </a:extLst>
          </p:cNvPr>
          <p:cNvSpPr>
            <a:spLocks noGrp="1"/>
          </p:cNvSpPr>
          <p:nvPr>
            <p:ph idx="1"/>
          </p:nvPr>
        </p:nvSpPr>
        <p:spPr>
          <a:xfrm>
            <a:off x="874981" y="1743297"/>
            <a:ext cx="10515600" cy="4902051"/>
          </a:xfrm>
        </p:spPr>
        <p:txBody>
          <a:bodyPr>
            <a:normAutofit fontScale="92500"/>
          </a:bodyPr>
          <a:lstStyle/>
          <a:p>
            <a:pPr marL="0" indent="0">
              <a:buNone/>
            </a:pPr>
            <a:r>
              <a:rPr lang="en-US" b="1" dirty="0"/>
              <a:t>Joint Personnel Assignment (JPA) Agreements </a:t>
            </a:r>
          </a:p>
          <a:p>
            <a:pPr marL="0" indent="0">
              <a:buNone/>
            </a:pPr>
            <a:r>
              <a:rPr lang="en-US" dirty="0"/>
              <a:t>Agreements for the assignment of personnel and reimbursement of salary and fringe benefits between……..</a:t>
            </a:r>
          </a:p>
          <a:p>
            <a:pPr marL="0" indent="0">
              <a:buNone/>
            </a:pPr>
            <a:r>
              <a:rPr lang="en-US" dirty="0"/>
              <a:t>UMB and the Baltimore Research and Education Foundation (BREF), which is the VA's Foundation. </a:t>
            </a:r>
          </a:p>
          <a:p>
            <a:pPr marL="0" indent="0">
              <a:buNone/>
            </a:pPr>
            <a:endParaRPr lang="en-US" dirty="0"/>
          </a:p>
          <a:p>
            <a:pPr marL="0" indent="0">
              <a:buNone/>
            </a:pPr>
            <a:r>
              <a:rPr lang="en-US" dirty="0"/>
              <a:t>UMB enters into JPA agreements when an individual is hired by UMB employee is temporarily assigned to work on a BREF-funded project.</a:t>
            </a:r>
          </a:p>
          <a:p>
            <a:endParaRPr lang="en-US" dirty="0"/>
          </a:p>
          <a:p>
            <a:r>
              <a:rPr lang="en-US" dirty="0"/>
              <a:t>In other words, a JPA is a type of IPA.  But the employee is specifically working for the Baltimore Research and Education Foundation (BREF)</a:t>
            </a:r>
          </a:p>
        </p:txBody>
      </p:sp>
    </p:spTree>
    <p:extLst>
      <p:ext uri="{BB962C8B-B14F-4D97-AF65-F5344CB8AC3E}">
        <p14:creationId xmlns:p14="http://schemas.microsoft.com/office/powerpoint/2010/main" val="3916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0C5DB-18C4-FC88-6370-1907A6143B57}"/>
              </a:ext>
            </a:extLst>
          </p:cNvPr>
          <p:cNvSpPr>
            <a:spLocks noGrp="1"/>
          </p:cNvSpPr>
          <p:nvPr>
            <p:ph type="title"/>
          </p:nvPr>
        </p:nvSpPr>
        <p:spPr/>
        <p:txBody>
          <a:bodyPr/>
          <a:lstStyle/>
          <a:p>
            <a:r>
              <a:rPr lang="en-US" dirty="0"/>
              <a:t>IPA and JPA Fun Facts and things to know!</a:t>
            </a:r>
          </a:p>
        </p:txBody>
      </p:sp>
      <p:sp>
        <p:nvSpPr>
          <p:cNvPr id="3" name="Content Placeholder 2">
            <a:extLst>
              <a:ext uri="{FF2B5EF4-FFF2-40B4-BE49-F238E27FC236}">
                <a16:creationId xmlns:a16="http://schemas.microsoft.com/office/drawing/2014/main" id="{1306CCD8-4F19-DB72-FFC5-BE42431E0DE3}"/>
              </a:ext>
            </a:extLst>
          </p:cNvPr>
          <p:cNvSpPr>
            <a:spLocks noGrp="1"/>
          </p:cNvSpPr>
          <p:nvPr>
            <p:ph idx="1"/>
          </p:nvPr>
        </p:nvSpPr>
        <p:spPr>
          <a:xfrm>
            <a:off x="838200" y="1690688"/>
            <a:ext cx="10515600" cy="4351338"/>
          </a:xfrm>
        </p:spPr>
        <p:txBody>
          <a:bodyPr>
            <a:normAutofit fontScale="85000" lnSpcReduction="20000"/>
          </a:bodyPr>
          <a:lstStyle/>
          <a:p>
            <a:r>
              <a:rPr lang="en-US" dirty="0"/>
              <a:t> Most UMB  IPA’s are with the Baltimore VA</a:t>
            </a:r>
          </a:p>
          <a:p>
            <a:pPr lvl="1"/>
            <a:r>
              <a:rPr lang="en-US" dirty="0"/>
              <a:t>But could be with almost any Fed agency</a:t>
            </a:r>
          </a:p>
          <a:p>
            <a:r>
              <a:rPr lang="en-US" dirty="0"/>
              <a:t>IPA’s  can be reversible ( </a:t>
            </a:r>
            <a:r>
              <a:rPr lang="en-US" dirty="0" err="1"/>
              <a:t>ie</a:t>
            </a:r>
            <a:r>
              <a:rPr lang="en-US" dirty="0"/>
              <a:t> A Federal employee can be assigned to a UMB project)</a:t>
            </a:r>
          </a:p>
          <a:p>
            <a:r>
              <a:rPr lang="en-US" dirty="0"/>
              <a:t>IPA’s, like standard agreements can be modified . ( Continuations, supplements , terminations etc.)</a:t>
            </a:r>
          </a:p>
          <a:p>
            <a:r>
              <a:rPr lang="en-US" b="1" dirty="0"/>
              <a:t>An employee can work on multiple projects under the same IPA</a:t>
            </a:r>
          </a:p>
          <a:p>
            <a:r>
              <a:rPr lang="en-US" b="1" dirty="0"/>
              <a:t>But, an employee can not work on  Multiple  IPA’s at the same time</a:t>
            </a:r>
          </a:p>
          <a:p>
            <a:r>
              <a:rPr lang="en-US" dirty="0"/>
              <a:t>There are no limits to how many IPA’s agreement  a non-federal person can enter into.  Provided they are not simultaneous</a:t>
            </a:r>
          </a:p>
          <a:p>
            <a:r>
              <a:rPr lang="en-US" dirty="0"/>
              <a:t>There is NO F&amp;A  with the VA IPA’s. ( IPA’s with other agencies may allow F&amp;A and should be verified)</a:t>
            </a:r>
          </a:p>
          <a:p>
            <a:endParaRPr lang="en-US" dirty="0"/>
          </a:p>
          <a:p>
            <a:pPr marL="457200" lvl="1" indent="0">
              <a:buNone/>
            </a:pPr>
            <a:endParaRPr lang="en-US" dirty="0"/>
          </a:p>
          <a:p>
            <a:pPr lvl="1"/>
            <a:endParaRPr lang="en-US" dirty="0"/>
          </a:p>
          <a:p>
            <a:endParaRPr lang="en-US" b="1" dirty="0"/>
          </a:p>
          <a:p>
            <a:endParaRPr lang="en-US" dirty="0"/>
          </a:p>
          <a:p>
            <a:endParaRPr lang="en-US" dirty="0"/>
          </a:p>
          <a:p>
            <a:endParaRPr lang="en-US" dirty="0"/>
          </a:p>
        </p:txBody>
      </p:sp>
    </p:spTree>
    <p:extLst>
      <p:ext uri="{BB962C8B-B14F-4D97-AF65-F5344CB8AC3E}">
        <p14:creationId xmlns:p14="http://schemas.microsoft.com/office/powerpoint/2010/main" val="3098332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0988-B836-1D37-7A84-31A4D3E25C51}"/>
              </a:ext>
            </a:extLst>
          </p:cNvPr>
          <p:cNvSpPr>
            <a:spLocks noGrp="1"/>
          </p:cNvSpPr>
          <p:nvPr>
            <p:ph type="title"/>
          </p:nvPr>
        </p:nvSpPr>
        <p:spPr>
          <a:xfrm>
            <a:off x="838200" y="365126"/>
            <a:ext cx="10515600" cy="774562"/>
          </a:xfrm>
        </p:spPr>
        <p:txBody>
          <a:bodyPr/>
          <a:lstStyle/>
          <a:p>
            <a:r>
              <a:rPr lang="en-US" dirty="0"/>
              <a:t>Fun Facts (Part two)</a:t>
            </a:r>
          </a:p>
        </p:txBody>
      </p:sp>
      <p:sp>
        <p:nvSpPr>
          <p:cNvPr id="3" name="Content Placeholder 2">
            <a:extLst>
              <a:ext uri="{FF2B5EF4-FFF2-40B4-BE49-F238E27FC236}">
                <a16:creationId xmlns:a16="http://schemas.microsoft.com/office/drawing/2014/main" id="{E4C3C280-2669-E3EE-6B34-D53FD4DF5022}"/>
              </a:ext>
            </a:extLst>
          </p:cNvPr>
          <p:cNvSpPr>
            <a:spLocks noGrp="1"/>
          </p:cNvSpPr>
          <p:nvPr>
            <p:ph idx="1"/>
          </p:nvPr>
        </p:nvSpPr>
        <p:spPr/>
        <p:txBody>
          <a:bodyPr>
            <a:normAutofit fontScale="77500" lnSpcReduction="20000"/>
          </a:bodyPr>
          <a:lstStyle/>
          <a:p>
            <a:r>
              <a:rPr lang="en-US" dirty="0"/>
              <a:t>All IPA assignments  are considered temporary. </a:t>
            </a:r>
          </a:p>
          <a:p>
            <a:pPr lvl="1"/>
            <a:r>
              <a:rPr lang="en-US" dirty="0"/>
              <a:t> After the project is over, the employee is expected to return to his original employer. IPA’s are initially  limited to a two year term.  At its conclusion it can be extended to an additional two-year extension.*</a:t>
            </a:r>
          </a:p>
          <a:p>
            <a:r>
              <a:rPr lang="en-US" dirty="0"/>
              <a:t>If employee has worked four </a:t>
            </a:r>
            <a:r>
              <a:rPr lang="en-US" u="sng" dirty="0"/>
              <a:t>continuous</a:t>
            </a:r>
            <a:r>
              <a:rPr lang="en-US" dirty="0"/>
              <a:t> years on a project, then  they may not be placed on another IPA assignment without at least a 12- month return-to-duty with his/her regular employer. </a:t>
            </a:r>
          </a:p>
          <a:p>
            <a:r>
              <a:rPr lang="en-US" dirty="0"/>
              <a:t>There should be a 60 Calander day limit between different IPA assignments </a:t>
            </a:r>
          </a:p>
          <a:p>
            <a:pPr lvl="1"/>
            <a:r>
              <a:rPr lang="en-US" dirty="0"/>
              <a:t>Note: This is not a mandatory requirement. However, entering into a new IPA  prior to a 60 day break will be regarded as continuous service that is added  to the four year  continuous limit.</a:t>
            </a:r>
          </a:p>
          <a:p>
            <a:r>
              <a:rPr lang="en-US" dirty="0"/>
              <a:t>Usually assignments are set up into year long periods</a:t>
            </a:r>
          </a:p>
          <a:p>
            <a:r>
              <a:rPr lang="en-US" dirty="0" err="1"/>
              <a:t>Ipa’s</a:t>
            </a:r>
            <a:r>
              <a:rPr lang="en-US" dirty="0"/>
              <a:t> are considered by the Federal government to be payment mechanisms .</a:t>
            </a:r>
          </a:p>
          <a:p>
            <a:r>
              <a:rPr lang="en-US" dirty="0"/>
              <a:t>An IPA assignment can have a number of PO’s during its life </a:t>
            </a:r>
          </a:p>
          <a:p>
            <a:r>
              <a:rPr lang="en-US" dirty="0"/>
              <a:t>A partially executed IPA must be delivered to the </a:t>
            </a:r>
            <a:r>
              <a:rPr lang="en-US" b="1" dirty="0"/>
              <a:t>VAMHCS</a:t>
            </a:r>
            <a:r>
              <a:rPr lang="en-US" dirty="0"/>
              <a:t> (Veteran Affairs Health Care System) for review at least </a:t>
            </a:r>
            <a:r>
              <a:rPr lang="en-US" b="1" dirty="0"/>
              <a:t>60 days </a:t>
            </a:r>
            <a:r>
              <a:rPr lang="en-US" dirty="0"/>
              <a:t>in advance of the proposed IPA start date</a:t>
            </a:r>
            <a:r>
              <a:rPr lang="en-US" b="1" dirty="0"/>
              <a:t>.</a:t>
            </a:r>
          </a:p>
          <a:p>
            <a:endParaRPr lang="en-US" dirty="0"/>
          </a:p>
          <a:p>
            <a:endParaRPr lang="en-US" dirty="0"/>
          </a:p>
          <a:p>
            <a:endParaRPr lang="en-US" dirty="0"/>
          </a:p>
          <a:p>
            <a:endParaRPr lang="en-US" b="1" dirty="0"/>
          </a:p>
          <a:p>
            <a:endParaRPr lang="en-US" dirty="0"/>
          </a:p>
        </p:txBody>
      </p:sp>
    </p:spTree>
    <p:extLst>
      <p:ext uri="{BB962C8B-B14F-4D97-AF65-F5344CB8AC3E}">
        <p14:creationId xmlns:p14="http://schemas.microsoft.com/office/powerpoint/2010/main" val="1858072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47551-7E4E-4566-34DE-03A185A564EB}"/>
              </a:ext>
            </a:extLst>
          </p:cNvPr>
          <p:cNvSpPr>
            <a:spLocks noGrp="1"/>
          </p:cNvSpPr>
          <p:nvPr>
            <p:ph type="title"/>
          </p:nvPr>
        </p:nvSpPr>
        <p:spPr/>
        <p:txBody>
          <a:bodyPr/>
          <a:lstStyle/>
          <a:p>
            <a:r>
              <a:rPr lang="en-US" dirty="0"/>
              <a:t>Fun Facts (Part Three)</a:t>
            </a:r>
          </a:p>
        </p:txBody>
      </p:sp>
      <p:sp>
        <p:nvSpPr>
          <p:cNvPr id="3" name="Content Placeholder 2">
            <a:extLst>
              <a:ext uri="{FF2B5EF4-FFF2-40B4-BE49-F238E27FC236}">
                <a16:creationId xmlns:a16="http://schemas.microsoft.com/office/drawing/2014/main" id="{CACC6BAD-C612-3258-D9AD-B11EAF9B91F6}"/>
              </a:ext>
            </a:extLst>
          </p:cNvPr>
          <p:cNvSpPr>
            <a:spLocks noGrp="1"/>
          </p:cNvSpPr>
          <p:nvPr>
            <p:ph idx="1"/>
          </p:nvPr>
        </p:nvSpPr>
        <p:spPr/>
        <p:txBody>
          <a:bodyPr>
            <a:normAutofit/>
          </a:bodyPr>
          <a:lstStyle/>
          <a:p>
            <a:r>
              <a:rPr lang="en-US" dirty="0"/>
              <a:t>There can be an incredible amount of IPA variation between Fed agencies and even between VA agencies. </a:t>
            </a:r>
          </a:p>
          <a:p>
            <a:r>
              <a:rPr lang="en-US" dirty="0"/>
              <a:t>For example:</a:t>
            </a:r>
          </a:p>
          <a:p>
            <a:r>
              <a:rPr lang="en-US" dirty="0"/>
              <a:t>*The Four year continuous IPA cap. </a:t>
            </a:r>
          </a:p>
          <a:p>
            <a:pPr lvl="1"/>
            <a:r>
              <a:rPr lang="en-US" dirty="0"/>
              <a:t>VA exception: The Cleland-Dole Act included legislation that allows the </a:t>
            </a:r>
            <a:r>
              <a:rPr lang="en-US" b="1" i="1" u="sng" dirty="0"/>
              <a:t>VA</a:t>
            </a:r>
            <a:r>
              <a:rPr lang="en-US" dirty="0"/>
              <a:t>  to waive the four-year  continuous cap. However, this exception is handled by separate VA agencies on a case-to-case basis. </a:t>
            </a:r>
          </a:p>
          <a:p>
            <a:pPr marL="457200" lvl="1" indent="0">
              <a:buNone/>
            </a:pPr>
            <a:r>
              <a:rPr lang="en-US" dirty="0"/>
              <a:t>The Baltimore VA allows for more than four years. (2+2+2…)</a:t>
            </a:r>
          </a:p>
          <a:p>
            <a:pPr marL="457200" lvl="1" indent="0">
              <a:buNone/>
            </a:pPr>
            <a:r>
              <a:rPr lang="en-US" dirty="0"/>
              <a:t>Subsequently, it negates the need for a 60- day break between IPA assignments.  Because there is no cap to add to.</a:t>
            </a:r>
          </a:p>
        </p:txBody>
      </p:sp>
    </p:spTree>
    <p:extLst>
      <p:ext uri="{BB962C8B-B14F-4D97-AF65-F5344CB8AC3E}">
        <p14:creationId xmlns:p14="http://schemas.microsoft.com/office/powerpoint/2010/main" val="284610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1A994-7BC8-FEAD-7364-D7A5DA19C8C4}"/>
              </a:ext>
            </a:extLst>
          </p:cNvPr>
          <p:cNvSpPr>
            <a:spLocks noGrp="1"/>
          </p:cNvSpPr>
          <p:nvPr>
            <p:ph type="title"/>
          </p:nvPr>
        </p:nvSpPr>
        <p:spPr/>
        <p:txBody>
          <a:bodyPr/>
          <a:lstStyle/>
          <a:p>
            <a:r>
              <a:rPr lang="en-US" dirty="0"/>
              <a:t>Fun(?)  Facts  ( Part Four)</a:t>
            </a:r>
          </a:p>
        </p:txBody>
      </p:sp>
      <p:sp>
        <p:nvSpPr>
          <p:cNvPr id="3" name="Content Placeholder 2">
            <a:extLst>
              <a:ext uri="{FF2B5EF4-FFF2-40B4-BE49-F238E27FC236}">
                <a16:creationId xmlns:a16="http://schemas.microsoft.com/office/drawing/2014/main" id="{0C0BC3B9-A6C7-D983-5CE7-F0979934731B}"/>
              </a:ext>
            </a:extLst>
          </p:cNvPr>
          <p:cNvSpPr>
            <a:spLocks noGrp="1"/>
          </p:cNvSpPr>
          <p:nvPr>
            <p:ph idx="1"/>
          </p:nvPr>
        </p:nvSpPr>
        <p:spPr/>
        <p:txBody>
          <a:bodyPr/>
          <a:lstStyle/>
          <a:p>
            <a:r>
              <a:rPr lang="en-US" dirty="0"/>
              <a:t>VA IPA’s must be set up for two year intervals.</a:t>
            </a:r>
          </a:p>
          <a:p>
            <a:pPr lvl="1"/>
            <a:r>
              <a:rPr lang="en-US" dirty="0"/>
              <a:t>Even if project is less than a year</a:t>
            </a:r>
          </a:p>
          <a:p>
            <a:pPr lvl="1"/>
            <a:endParaRPr lang="en-US" dirty="0"/>
          </a:p>
          <a:p>
            <a:pPr lvl="1"/>
            <a:r>
              <a:rPr lang="en-US" dirty="0"/>
              <a:t>IPA’s should never be used to hire clinical or administrative staff for VA. </a:t>
            </a:r>
          </a:p>
          <a:p>
            <a:pPr lvl="1"/>
            <a:endParaRPr lang="en-US" dirty="0"/>
          </a:p>
          <a:p>
            <a:pPr lvl="1"/>
            <a:r>
              <a:rPr lang="en-US" dirty="0"/>
              <a:t> The Goal is to support research projects and that both the VA and the University can benefit from the project. Not to provide employees for empty  VA positions</a:t>
            </a:r>
          </a:p>
        </p:txBody>
      </p:sp>
    </p:spTree>
    <p:extLst>
      <p:ext uri="{BB962C8B-B14F-4D97-AF65-F5344CB8AC3E}">
        <p14:creationId xmlns:p14="http://schemas.microsoft.com/office/powerpoint/2010/main" val="2413240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AF1C31-BC97-9878-6850-F3880D4AD8AA}"/>
              </a:ext>
            </a:extLst>
          </p:cNvPr>
          <p:cNvSpPr>
            <a:spLocks noGrp="1"/>
          </p:cNvSpPr>
          <p:nvPr>
            <p:ph type="title"/>
          </p:nvPr>
        </p:nvSpPr>
        <p:spPr>
          <a:xfrm>
            <a:off x="838200" y="223286"/>
            <a:ext cx="10515600" cy="446566"/>
          </a:xfrm>
        </p:spPr>
        <p:txBody>
          <a:bodyPr>
            <a:normAutofit fontScale="90000"/>
          </a:bodyPr>
          <a:lstStyle/>
          <a:p>
            <a:r>
              <a:rPr lang="en-US" sz="3200" dirty="0"/>
              <a:t>Some IPA BACKGROUND</a:t>
            </a:r>
          </a:p>
        </p:txBody>
      </p:sp>
      <p:sp>
        <p:nvSpPr>
          <p:cNvPr id="3" name="Content Placeholder 2">
            <a:extLst>
              <a:ext uri="{FF2B5EF4-FFF2-40B4-BE49-F238E27FC236}">
                <a16:creationId xmlns:a16="http://schemas.microsoft.com/office/drawing/2014/main" id="{1383B108-9535-C2E4-292B-A161648A1EB7}"/>
              </a:ext>
            </a:extLst>
          </p:cNvPr>
          <p:cNvSpPr>
            <a:spLocks noGrp="1"/>
          </p:cNvSpPr>
          <p:nvPr>
            <p:ph idx="1"/>
          </p:nvPr>
        </p:nvSpPr>
        <p:spPr>
          <a:xfrm>
            <a:off x="480391" y="669852"/>
            <a:ext cx="10515600" cy="6188148"/>
          </a:xfrm>
        </p:spPr>
        <p:txBody>
          <a:bodyPr>
            <a:noAutofit/>
          </a:bodyPr>
          <a:lstStyle/>
          <a:p>
            <a:r>
              <a:rPr lang="en-US" sz="2000" dirty="0"/>
              <a:t>To qualify for an IPA, the the nonfederal employee must meet two sets of requirements</a:t>
            </a:r>
          </a:p>
          <a:p>
            <a:pPr lvl="1"/>
            <a:r>
              <a:rPr lang="en-US" sz="2000" dirty="0"/>
              <a:t>1- IPA eligible	2 Meet the qualifications/ Duties for that particular Federal position</a:t>
            </a:r>
          </a:p>
          <a:p>
            <a:r>
              <a:rPr lang="en-US" sz="2000" dirty="0"/>
              <a:t>IPA eligible means:</a:t>
            </a:r>
          </a:p>
          <a:p>
            <a:pPr lvl="1"/>
            <a:r>
              <a:rPr lang="en-US" sz="2000" dirty="0"/>
              <a:t> </a:t>
            </a:r>
            <a:r>
              <a:rPr lang="en-US" sz="1800" dirty="0"/>
              <a:t>The employee must be employed by an eligible non-federal organization  </a:t>
            </a:r>
            <a:r>
              <a:rPr lang="en-US" sz="1800" dirty="0" err="1"/>
              <a:t>ie</a:t>
            </a:r>
            <a:r>
              <a:rPr lang="en-US" sz="1800" dirty="0"/>
              <a:t> accredited university</a:t>
            </a:r>
          </a:p>
          <a:p>
            <a:pPr lvl="1"/>
            <a:r>
              <a:rPr lang="en-US" sz="1800" dirty="0"/>
              <a:t>Must be employed by that agency for at least 90 days in a career position</a:t>
            </a:r>
          </a:p>
          <a:p>
            <a:pPr lvl="1"/>
            <a:r>
              <a:rPr lang="en-US" sz="1800" dirty="0"/>
              <a:t>The assignment must be temporary, voluntary and of mutual benefit to the federal agency and the nonfederal agency</a:t>
            </a:r>
            <a:endParaRPr lang="en-US" sz="2000" dirty="0"/>
          </a:p>
          <a:p>
            <a:pPr lvl="1"/>
            <a:r>
              <a:rPr lang="en-US" sz="2000" dirty="0"/>
              <a:t>Job Qualification means</a:t>
            </a:r>
            <a:r>
              <a:rPr lang="en-US" sz="2600" dirty="0"/>
              <a:t>: </a:t>
            </a:r>
          </a:p>
          <a:p>
            <a:pPr marL="457200" lvl="1" indent="0">
              <a:buNone/>
            </a:pPr>
            <a:r>
              <a:rPr lang="en-US" sz="2000" dirty="0"/>
              <a:t>	</a:t>
            </a:r>
            <a:r>
              <a:rPr lang="en-US" sz="1800" dirty="0"/>
              <a:t>In practical terms, the person must satisfy the applicable education, specialized experience, license, certification, medical, security and other requirements  for the position or duty</a:t>
            </a:r>
          </a:p>
          <a:p>
            <a:pPr marL="457200" lvl="1" indent="0">
              <a:buNone/>
            </a:pPr>
            <a:endParaRPr lang="en-US" sz="2000" dirty="0"/>
          </a:p>
          <a:p>
            <a:pPr marL="457200" lvl="1" indent="0">
              <a:buNone/>
            </a:pPr>
            <a:r>
              <a:rPr lang="en-US" sz="2000" dirty="0"/>
              <a:t>Qualifications degree varies depending on if the IPA is an appointment or  a detail </a:t>
            </a:r>
          </a:p>
          <a:p>
            <a:pPr marL="457200" lvl="1" indent="0">
              <a:buNone/>
            </a:pPr>
            <a:r>
              <a:rPr lang="en-US" sz="2000" dirty="0"/>
              <a:t>	A Detail is a temporary assignment and not a federal hire means employee  individual returns to their original job, is paid by the permanent employer and doesn’t  qualify for federal benefits</a:t>
            </a:r>
          </a:p>
          <a:p>
            <a:pPr marL="457200" lvl="1" indent="0">
              <a:buNone/>
            </a:pPr>
            <a:r>
              <a:rPr lang="en-US" sz="2000" dirty="0"/>
              <a:t>	An appointment is a temporary Federal hiring.    Paid by the feds and qualifies for federal benefits</a:t>
            </a:r>
          </a:p>
          <a:p>
            <a:pPr marL="457200" lvl="1" indent="0">
              <a:buNone/>
            </a:pPr>
            <a:r>
              <a:rPr lang="en-US" sz="2000" dirty="0"/>
              <a:t>Most UMB IPA’s are Detail type</a:t>
            </a:r>
          </a:p>
          <a:p>
            <a:pPr marL="457200" lvl="1" indent="0">
              <a:buNone/>
            </a:pPr>
            <a:endParaRPr lang="en-US" sz="2000" dirty="0"/>
          </a:p>
          <a:p>
            <a:pPr lvl="1"/>
            <a:endParaRPr lang="en-US" sz="2000" dirty="0"/>
          </a:p>
          <a:p>
            <a:pPr lvl="1"/>
            <a:endParaRPr lang="en-US" sz="2000" dirty="0"/>
          </a:p>
          <a:p>
            <a:pPr marL="457200" lvl="1" indent="0">
              <a:buNone/>
            </a:pPr>
            <a:endParaRPr lang="en-US" sz="2000" dirty="0"/>
          </a:p>
        </p:txBody>
      </p:sp>
    </p:spTree>
    <p:extLst>
      <p:ext uri="{BB962C8B-B14F-4D97-AF65-F5344CB8AC3E}">
        <p14:creationId xmlns:p14="http://schemas.microsoft.com/office/powerpoint/2010/main" val="89990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4B33C-72F1-4CDA-84A7-E7306E95A6F4}"/>
              </a:ext>
            </a:extLst>
          </p:cNvPr>
          <p:cNvSpPr>
            <a:spLocks noGrp="1"/>
          </p:cNvSpPr>
          <p:nvPr>
            <p:ph type="title"/>
          </p:nvPr>
        </p:nvSpPr>
        <p:spPr>
          <a:xfrm>
            <a:off x="838200" y="365126"/>
            <a:ext cx="10515600" cy="613070"/>
          </a:xfrm>
        </p:spPr>
        <p:txBody>
          <a:bodyPr>
            <a:normAutofit fontScale="90000"/>
          </a:bodyPr>
          <a:lstStyle/>
          <a:p>
            <a:r>
              <a:rPr lang="en-US" dirty="0"/>
              <a:t>Some Baltimore VA Background</a:t>
            </a:r>
          </a:p>
        </p:txBody>
      </p:sp>
      <p:sp>
        <p:nvSpPr>
          <p:cNvPr id="3" name="Content Placeholder 2">
            <a:extLst>
              <a:ext uri="{FF2B5EF4-FFF2-40B4-BE49-F238E27FC236}">
                <a16:creationId xmlns:a16="http://schemas.microsoft.com/office/drawing/2014/main" id="{E48C0D17-953B-ECE5-E9B1-B4DA9A72F842}"/>
              </a:ext>
            </a:extLst>
          </p:cNvPr>
          <p:cNvSpPr>
            <a:spLocks noGrp="1"/>
          </p:cNvSpPr>
          <p:nvPr>
            <p:ph idx="1"/>
          </p:nvPr>
        </p:nvSpPr>
        <p:spPr>
          <a:xfrm>
            <a:off x="529856" y="978196"/>
            <a:ext cx="10515600" cy="5514678"/>
          </a:xfrm>
        </p:spPr>
        <p:txBody>
          <a:bodyPr>
            <a:normAutofit lnSpcReduction="10000"/>
          </a:bodyPr>
          <a:lstStyle/>
          <a:p>
            <a:r>
              <a:rPr lang="en-US" dirty="0"/>
              <a:t>ON July 29, 2024, the VA changed slightly their method of processing IPA’s.  The applications must go through VA human resources before they can be awarded. </a:t>
            </a:r>
          </a:p>
          <a:p>
            <a:r>
              <a:rPr lang="en-US" dirty="0"/>
              <a:t> The July change created two HR departments </a:t>
            </a:r>
          </a:p>
          <a:p>
            <a:r>
              <a:rPr lang="en-US" dirty="0"/>
              <a:t>The first department handles hospital-based funding. Amanda Federer and Nathaniel Wright</a:t>
            </a:r>
          </a:p>
          <a:p>
            <a:r>
              <a:rPr lang="en-US" dirty="0"/>
              <a:t> The second department handles research-based funding. Tim Foley</a:t>
            </a:r>
          </a:p>
          <a:p>
            <a:r>
              <a:rPr lang="en-US" dirty="0"/>
              <a:t>The groups are distinguished by funding source</a:t>
            </a:r>
          </a:p>
          <a:p>
            <a:r>
              <a:rPr lang="en-US" dirty="0"/>
              <a:t>These groups require the inclusion of different forms</a:t>
            </a:r>
          </a:p>
          <a:p>
            <a:r>
              <a:rPr lang="en-US" dirty="0"/>
              <a:t>Personal observation-At times VA seems very arbitrary and non-specific.  In part because of Processing changes and federal financing cuts.   Feel free to call me </a:t>
            </a:r>
          </a:p>
          <a:p>
            <a:endParaRPr lang="en-US" dirty="0"/>
          </a:p>
        </p:txBody>
      </p:sp>
    </p:spTree>
    <p:extLst>
      <p:ext uri="{BB962C8B-B14F-4D97-AF65-F5344CB8AC3E}">
        <p14:creationId xmlns:p14="http://schemas.microsoft.com/office/powerpoint/2010/main" val="1815430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DA955-615B-FB96-7AEB-9965E556BC9F}"/>
              </a:ext>
            </a:extLst>
          </p:cNvPr>
          <p:cNvSpPr>
            <a:spLocks noGrp="1"/>
          </p:cNvSpPr>
          <p:nvPr>
            <p:ph type="title"/>
          </p:nvPr>
        </p:nvSpPr>
        <p:spPr>
          <a:xfrm>
            <a:off x="838200" y="116115"/>
            <a:ext cx="10515600" cy="1509485"/>
          </a:xfrm>
        </p:spPr>
        <p:txBody>
          <a:bodyPr>
            <a:normAutofit fontScale="90000"/>
          </a:bodyPr>
          <a:lstStyle/>
          <a:p>
            <a:r>
              <a:rPr lang="en-US" dirty="0"/>
              <a:t>IPA Set up and routing</a:t>
            </a:r>
            <a:br>
              <a:rPr lang="en-US" dirty="0"/>
            </a:br>
            <a:br>
              <a:rPr lang="en-US" dirty="0"/>
            </a:br>
            <a:endParaRPr lang="en-US" dirty="0"/>
          </a:p>
        </p:txBody>
      </p:sp>
      <p:sp>
        <p:nvSpPr>
          <p:cNvPr id="3" name="Content Placeholder 2">
            <a:extLst>
              <a:ext uri="{FF2B5EF4-FFF2-40B4-BE49-F238E27FC236}">
                <a16:creationId xmlns:a16="http://schemas.microsoft.com/office/drawing/2014/main" id="{8D1AD38A-C5B2-7F23-1889-6D926B02A3EE}"/>
              </a:ext>
            </a:extLst>
          </p:cNvPr>
          <p:cNvSpPr>
            <a:spLocks noGrp="1"/>
          </p:cNvSpPr>
          <p:nvPr>
            <p:ph idx="1"/>
          </p:nvPr>
        </p:nvSpPr>
        <p:spPr>
          <a:xfrm>
            <a:off x="745435" y="899886"/>
            <a:ext cx="10515600" cy="4704783"/>
          </a:xfrm>
        </p:spPr>
        <p:txBody>
          <a:bodyPr>
            <a:normAutofit/>
          </a:bodyPr>
          <a:lstStyle/>
          <a:p>
            <a:r>
              <a:rPr lang="en-US" dirty="0"/>
              <a:t>Confirm employee has Veterans Sector Check (VSC) background check.  Some agencies require checks to be in place at the time of the application submission.  Others  will  hold off until the application is reviewed and approved.</a:t>
            </a:r>
          </a:p>
          <a:p>
            <a:r>
              <a:rPr lang="en-US" dirty="0"/>
              <a:t>Verify and Complete the required VA forms</a:t>
            </a:r>
          </a:p>
          <a:p>
            <a:pPr lvl="1"/>
            <a:r>
              <a:rPr lang="en-US" dirty="0"/>
              <a:t>Required forms can vary from agency to agency- confirm with agency</a:t>
            </a:r>
          </a:p>
          <a:p>
            <a:pPr lvl="1"/>
            <a:r>
              <a:rPr lang="en-US" dirty="0"/>
              <a:t>Forms can be found with agency, SPA web site, or Google</a:t>
            </a:r>
          </a:p>
          <a:p>
            <a:pPr lvl="1"/>
            <a:r>
              <a:rPr lang="en-US" dirty="0"/>
              <a:t>Helpful Hint : When looking for forms on Google. Check bottom of page.  It should say if form is for VA  or CDC or NIH etc.</a:t>
            </a:r>
          </a:p>
          <a:p>
            <a:r>
              <a:rPr lang="en-US" dirty="0"/>
              <a:t>Complete your KR submission, add attachments and submit to routing </a:t>
            </a:r>
          </a:p>
        </p:txBody>
      </p:sp>
    </p:spTree>
    <p:extLst>
      <p:ext uri="{BB962C8B-B14F-4D97-AF65-F5344CB8AC3E}">
        <p14:creationId xmlns:p14="http://schemas.microsoft.com/office/powerpoint/2010/main" val="1475256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D07F-9969-D149-AC65-7DD8DCCC35E9}"/>
              </a:ext>
            </a:extLst>
          </p:cNvPr>
          <p:cNvSpPr>
            <a:spLocks noGrp="1"/>
          </p:cNvSpPr>
          <p:nvPr>
            <p:ph type="title"/>
          </p:nvPr>
        </p:nvSpPr>
        <p:spPr>
          <a:xfrm>
            <a:off x="838200" y="106018"/>
            <a:ext cx="10515600" cy="728870"/>
          </a:xfrm>
        </p:spPr>
        <p:txBody>
          <a:bodyPr/>
          <a:lstStyle/>
          <a:p>
            <a:r>
              <a:rPr lang="en-US" dirty="0"/>
              <a:t>VA Forms</a:t>
            </a:r>
          </a:p>
        </p:txBody>
      </p:sp>
      <p:sp>
        <p:nvSpPr>
          <p:cNvPr id="3" name="Content Placeholder 2">
            <a:extLst>
              <a:ext uri="{FF2B5EF4-FFF2-40B4-BE49-F238E27FC236}">
                <a16:creationId xmlns:a16="http://schemas.microsoft.com/office/drawing/2014/main" id="{F3EC3BE8-FD92-0186-B41F-4DE92259270B}"/>
              </a:ext>
            </a:extLst>
          </p:cNvPr>
          <p:cNvSpPr>
            <a:spLocks noGrp="1"/>
          </p:cNvSpPr>
          <p:nvPr>
            <p:ph idx="1"/>
          </p:nvPr>
        </p:nvSpPr>
        <p:spPr>
          <a:xfrm>
            <a:off x="518886" y="834888"/>
            <a:ext cx="10515600" cy="5379690"/>
          </a:xfrm>
        </p:spPr>
        <p:txBody>
          <a:bodyPr>
            <a:normAutofit lnSpcReduction="10000"/>
          </a:bodyPr>
          <a:lstStyle/>
          <a:p>
            <a:r>
              <a:rPr lang="en-US" dirty="0"/>
              <a:t>Most commonly required attachments</a:t>
            </a:r>
          </a:p>
          <a:p>
            <a:r>
              <a:rPr lang="en-US" dirty="0"/>
              <a:t>1) Employment Verification. 		*	#</a:t>
            </a:r>
          </a:p>
          <a:p>
            <a:r>
              <a:rPr lang="en-US" dirty="0"/>
              <a:t> 2) OIG exclusion check.			#</a:t>
            </a:r>
          </a:p>
          <a:p>
            <a:r>
              <a:rPr lang="en-US" dirty="0"/>
              <a:t> 3)Resume/cv.  				*	#</a:t>
            </a:r>
          </a:p>
          <a:p>
            <a:r>
              <a:rPr lang="en-US" dirty="0"/>
              <a:t>4)OF-178.					*</a:t>
            </a:r>
          </a:p>
          <a:p>
            <a:r>
              <a:rPr lang="en-US" dirty="0"/>
              <a:t> 5) IPA Worksheet.				#</a:t>
            </a:r>
          </a:p>
          <a:p>
            <a:r>
              <a:rPr lang="en-US" dirty="0"/>
              <a:t> 6)Educational Transcripts 			#</a:t>
            </a:r>
          </a:p>
          <a:p>
            <a:r>
              <a:rPr lang="en-US" dirty="0"/>
              <a:t>7) Cover Letter. </a:t>
            </a:r>
          </a:p>
          <a:p>
            <a:r>
              <a:rPr lang="en-US" dirty="0"/>
              <a:t>8) OF-69					*	#</a:t>
            </a:r>
          </a:p>
          <a:p>
            <a:endParaRPr lang="en-US" dirty="0"/>
          </a:p>
          <a:p>
            <a:r>
              <a:rPr lang="en-US" dirty="0"/>
              <a:t>When in doubt….send them		*Research.    #Hospital</a:t>
            </a:r>
          </a:p>
          <a:p>
            <a:pPr marL="457200" lvl="1" indent="0">
              <a:buNone/>
            </a:pPr>
            <a:endParaRPr lang="en-US" sz="2000" dirty="0"/>
          </a:p>
        </p:txBody>
      </p:sp>
    </p:spTree>
    <p:extLst>
      <p:ext uri="{BB962C8B-B14F-4D97-AF65-F5344CB8AC3E}">
        <p14:creationId xmlns:p14="http://schemas.microsoft.com/office/powerpoint/2010/main" val="93475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44CDF-606C-A00B-DC14-AEC58FF5AB76}"/>
              </a:ext>
            </a:extLst>
          </p:cNvPr>
          <p:cNvSpPr>
            <a:spLocks noGrp="1"/>
          </p:cNvSpPr>
          <p:nvPr>
            <p:ph type="title"/>
          </p:nvPr>
        </p:nvSpPr>
        <p:spPr/>
        <p:txBody>
          <a:bodyPr/>
          <a:lstStyle/>
          <a:p>
            <a:r>
              <a:rPr lang="en-US" dirty="0"/>
              <a:t>Employment Verification</a:t>
            </a:r>
          </a:p>
        </p:txBody>
      </p:sp>
      <p:sp>
        <p:nvSpPr>
          <p:cNvPr id="3" name="Content Placeholder 2">
            <a:extLst>
              <a:ext uri="{FF2B5EF4-FFF2-40B4-BE49-F238E27FC236}">
                <a16:creationId xmlns:a16="http://schemas.microsoft.com/office/drawing/2014/main" id="{A79497B4-ADDA-4F84-4400-C2B57402606E}"/>
              </a:ext>
            </a:extLst>
          </p:cNvPr>
          <p:cNvSpPr>
            <a:spLocks noGrp="1"/>
          </p:cNvSpPr>
          <p:nvPr>
            <p:ph idx="1"/>
          </p:nvPr>
        </p:nvSpPr>
        <p:spPr/>
        <p:txBody>
          <a:bodyPr/>
          <a:lstStyle/>
          <a:p>
            <a:endParaRPr lang="en-US" sz="2000" dirty="0"/>
          </a:p>
          <a:p>
            <a:r>
              <a:rPr lang="en-US" dirty="0"/>
              <a:t>Employment verification is a letter attesting that the employee is in a non-temporary position for at least 90 days from the applicant's supervisor/dept head, etc. (pdf format) </a:t>
            </a:r>
          </a:p>
          <a:p>
            <a:endParaRPr lang="en-US" dirty="0"/>
          </a:p>
          <a:p>
            <a:r>
              <a:rPr lang="en-US" dirty="0"/>
              <a:t>The letter language should state, at a minimum: </a:t>
            </a:r>
          </a:p>
          <a:p>
            <a:pPr lvl="1"/>
            <a:r>
              <a:rPr lang="en-US" dirty="0"/>
              <a:t>“(Name of applicant) has been employed since (Month, Day, Year) a non-temporary position for at least 90 days with University of Maryland, School of (Insert School)”</a:t>
            </a:r>
          </a:p>
          <a:p>
            <a:endParaRPr lang="en-US" dirty="0"/>
          </a:p>
        </p:txBody>
      </p:sp>
    </p:spTree>
    <p:extLst>
      <p:ext uri="{BB962C8B-B14F-4D97-AF65-F5344CB8AC3E}">
        <p14:creationId xmlns:p14="http://schemas.microsoft.com/office/powerpoint/2010/main" val="35981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334B5-C551-50ED-F300-0F6F2B570ED6}"/>
              </a:ext>
            </a:extLst>
          </p:cNvPr>
          <p:cNvSpPr>
            <a:spLocks noGrp="1"/>
          </p:cNvSpPr>
          <p:nvPr>
            <p:ph type="title"/>
          </p:nvPr>
        </p:nvSpPr>
        <p:spPr/>
        <p:txBody>
          <a:bodyPr/>
          <a:lstStyle/>
          <a:p>
            <a:r>
              <a:rPr lang="en-US" dirty="0"/>
              <a:t>Office of The Inspector General (OIG) Exclusionary List- </a:t>
            </a:r>
          </a:p>
        </p:txBody>
      </p:sp>
      <p:sp>
        <p:nvSpPr>
          <p:cNvPr id="3" name="Content Placeholder 2">
            <a:extLst>
              <a:ext uri="{FF2B5EF4-FFF2-40B4-BE49-F238E27FC236}">
                <a16:creationId xmlns:a16="http://schemas.microsoft.com/office/drawing/2014/main" id="{FA307856-52B6-51F2-B0E2-693BA60D122A}"/>
              </a:ext>
            </a:extLst>
          </p:cNvPr>
          <p:cNvSpPr>
            <a:spLocks noGrp="1"/>
          </p:cNvSpPr>
          <p:nvPr>
            <p:ph idx="1"/>
          </p:nvPr>
        </p:nvSpPr>
        <p:spPr/>
        <p:txBody>
          <a:bodyPr>
            <a:normAutofit fontScale="85000" lnSpcReduction="20000"/>
          </a:bodyPr>
          <a:lstStyle/>
          <a:p>
            <a:r>
              <a:rPr lang="en-US" dirty="0"/>
              <a:t>Purpose: This is a list of  individuals and entities that are excluded from Federally funded health care programs. They can not receive payment from Federal health care programs for any items or services they furnish, order, or prescribe. </a:t>
            </a:r>
          </a:p>
          <a:p>
            <a:r>
              <a:rPr lang="en-US" dirty="0"/>
              <a:t>You will be required to go to OIG Exclusion Data base to determine if the IPA employee is on the list</a:t>
            </a:r>
          </a:p>
          <a:p>
            <a:endParaRPr lang="en-US" dirty="0"/>
          </a:p>
          <a:p>
            <a:pPr marL="0" indent="0">
              <a:buNone/>
            </a:pPr>
            <a:r>
              <a:rPr lang="en-US" dirty="0" err="1"/>
              <a:t>Proceedure</a:t>
            </a:r>
            <a:r>
              <a:rPr lang="en-US" dirty="0"/>
              <a:t>:</a:t>
            </a:r>
          </a:p>
          <a:p>
            <a:pPr marL="0" indent="0">
              <a:buNone/>
            </a:pPr>
            <a:r>
              <a:rPr lang="en-US" dirty="0"/>
              <a:t>	1)Go to the Data Base. 			</a:t>
            </a:r>
            <a:r>
              <a:rPr lang="en-US" dirty="0">
                <a:hlinkClick r:id="rId3"/>
              </a:rPr>
              <a:t>https://exclusions.oig.hhs.gov/?AspxAutoDetectCookieSupport=1</a:t>
            </a:r>
            <a:endParaRPr lang="en-US" dirty="0"/>
          </a:p>
          <a:p>
            <a:pPr marL="0" indent="0">
              <a:buNone/>
            </a:pPr>
            <a:r>
              <a:rPr lang="en-US" dirty="0"/>
              <a:t>	2)Enter the individuals first and last name- Hit search</a:t>
            </a:r>
          </a:p>
          <a:p>
            <a:pPr marL="0" indent="0">
              <a:buNone/>
            </a:pPr>
            <a:r>
              <a:rPr lang="en-US" dirty="0"/>
              <a:t>	3)Make a copy of the results- (Screen Shot)</a:t>
            </a:r>
          </a:p>
          <a:p>
            <a:pPr marL="914400" lvl="2" indent="0">
              <a:buNone/>
            </a:pPr>
            <a:endParaRPr lang="en-US" dirty="0"/>
          </a:p>
        </p:txBody>
      </p:sp>
    </p:spTree>
    <p:extLst>
      <p:ext uri="{BB962C8B-B14F-4D97-AF65-F5344CB8AC3E}">
        <p14:creationId xmlns:p14="http://schemas.microsoft.com/office/powerpoint/2010/main" val="1983869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2E789-C42E-BC1B-6F94-8F9477BCF789}"/>
              </a:ext>
            </a:extLst>
          </p:cNvPr>
          <p:cNvSpPr>
            <a:spLocks noGrp="1"/>
          </p:cNvSpPr>
          <p:nvPr>
            <p:ph type="title"/>
          </p:nvPr>
        </p:nvSpPr>
        <p:spPr>
          <a:xfrm>
            <a:off x="838200" y="365125"/>
            <a:ext cx="10515600" cy="688975"/>
          </a:xfrm>
        </p:spPr>
        <p:txBody>
          <a:bodyPr>
            <a:normAutofit fontScale="90000"/>
          </a:bodyPr>
          <a:lstStyle/>
          <a:p>
            <a:r>
              <a:rPr lang="en-US" dirty="0"/>
              <a:t>OIG Exclusion</a:t>
            </a:r>
          </a:p>
        </p:txBody>
      </p:sp>
      <p:pic>
        <p:nvPicPr>
          <p:cNvPr id="5" name="Content Placeholder 4" descr="Screenshot of Exclusions Search Results from the OIG search. Include a screenshot of your OIG search with IPA documentation.">
            <a:extLst>
              <a:ext uri="{FF2B5EF4-FFF2-40B4-BE49-F238E27FC236}">
                <a16:creationId xmlns:a16="http://schemas.microsoft.com/office/drawing/2014/main" id="{D3C9EFA1-D2A6-1FB1-96E1-7B3A6A600705}"/>
              </a:ext>
            </a:extLst>
          </p:cNvPr>
          <p:cNvPicPr>
            <a:picLocks noGrp="1" noChangeAspect="1"/>
          </p:cNvPicPr>
          <p:nvPr>
            <p:ph idx="1"/>
          </p:nvPr>
        </p:nvPicPr>
        <p:blipFill>
          <a:blip r:embed="rId3"/>
          <a:stretch>
            <a:fillRect/>
          </a:stretch>
        </p:blipFill>
        <p:spPr>
          <a:xfrm>
            <a:off x="1135782" y="1333500"/>
            <a:ext cx="9047746" cy="5524500"/>
          </a:xfrm>
          <a:prstGeom prst="rect">
            <a:avLst/>
          </a:prstGeom>
        </p:spPr>
      </p:pic>
    </p:spTree>
    <p:extLst>
      <p:ext uri="{BB962C8B-B14F-4D97-AF65-F5344CB8AC3E}">
        <p14:creationId xmlns:p14="http://schemas.microsoft.com/office/powerpoint/2010/main" val="874972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44A7-F545-A953-9F0C-E29BED3C6247}"/>
              </a:ext>
            </a:extLst>
          </p:cNvPr>
          <p:cNvSpPr>
            <a:spLocks noGrp="1"/>
          </p:cNvSpPr>
          <p:nvPr>
            <p:ph type="title"/>
          </p:nvPr>
        </p:nvSpPr>
        <p:spPr/>
        <p:txBody>
          <a:bodyPr/>
          <a:lstStyle/>
          <a:p>
            <a:r>
              <a:rPr lang="en-US" dirty="0"/>
              <a:t>Resume/CV</a:t>
            </a:r>
          </a:p>
        </p:txBody>
      </p:sp>
      <p:sp>
        <p:nvSpPr>
          <p:cNvPr id="3" name="Content Placeholder 2">
            <a:extLst>
              <a:ext uri="{FF2B5EF4-FFF2-40B4-BE49-F238E27FC236}">
                <a16:creationId xmlns:a16="http://schemas.microsoft.com/office/drawing/2014/main" id="{DE7C70F2-F051-8923-B106-0C3D0E578097}"/>
              </a:ext>
            </a:extLst>
          </p:cNvPr>
          <p:cNvSpPr>
            <a:spLocks noGrp="1"/>
          </p:cNvSpPr>
          <p:nvPr>
            <p:ph idx="1"/>
          </p:nvPr>
        </p:nvSpPr>
        <p:spPr/>
        <p:txBody>
          <a:bodyPr/>
          <a:lstStyle/>
          <a:p>
            <a:pPr marL="0" indent="0">
              <a:buNone/>
            </a:pPr>
            <a:r>
              <a:rPr lang="en-US" dirty="0"/>
              <a:t>Used during review of application to verify credentials and ensure the applicant's expertise aligns with the project. </a:t>
            </a:r>
          </a:p>
          <a:p>
            <a:pPr marL="0" indent="0">
              <a:buNone/>
            </a:pPr>
            <a:endParaRPr lang="en-US" dirty="0"/>
          </a:p>
          <a:p>
            <a:pPr marL="0" indent="0">
              <a:buNone/>
            </a:pPr>
            <a:r>
              <a:rPr lang="en-US" dirty="0"/>
              <a:t>Resume should be tailored to show employment history  supports the projects description of   duties</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2894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25603-56BA-29C2-393B-A3CBA4B5AE2B}"/>
              </a:ext>
            </a:extLst>
          </p:cNvPr>
          <p:cNvSpPr>
            <a:spLocks noGrp="1"/>
          </p:cNvSpPr>
          <p:nvPr>
            <p:ph type="title"/>
          </p:nvPr>
        </p:nvSpPr>
        <p:spPr/>
        <p:txBody>
          <a:bodyPr/>
          <a:lstStyle/>
          <a:p>
            <a:r>
              <a:rPr lang="en-US" dirty="0"/>
              <a:t>OF 178 form- Certificate of Medical Examination</a:t>
            </a:r>
          </a:p>
        </p:txBody>
      </p:sp>
      <p:sp>
        <p:nvSpPr>
          <p:cNvPr id="3" name="Content Placeholder 2">
            <a:extLst>
              <a:ext uri="{FF2B5EF4-FFF2-40B4-BE49-F238E27FC236}">
                <a16:creationId xmlns:a16="http://schemas.microsoft.com/office/drawing/2014/main" id="{99EA957A-8813-3A2C-DB94-D1E680AC079B}"/>
              </a:ext>
            </a:extLst>
          </p:cNvPr>
          <p:cNvSpPr>
            <a:spLocks noGrp="1"/>
          </p:cNvSpPr>
          <p:nvPr>
            <p:ph idx="1"/>
          </p:nvPr>
        </p:nvSpPr>
        <p:spPr/>
        <p:txBody>
          <a:bodyPr/>
          <a:lstStyle/>
          <a:p>
            <a:pPr lvl="0" fontAlgn="base"/>
            <a:r>
              <a:rPr lang="en-US" dirty="0"/>
              <a:t>is a U.S. government document used to evaluate whether an individual meets the physical and medical standards required for a specific federal position or assignment </a:t>
            </a:r>
          </a:p>
          <a:p>
            <a:pPr lvl="0" fontAlgn="base"/>
            <a:r>
              <a:rPr lang="en-US" dirty="0"/>
              <a:t>Typically, an optional form. Rarely used with Baltimore VA IPA’s</a:t>
            </a:r>
          </a:p>
          <a:p>
            <a:pPr lvl="0" fontAlgn="base"/>
            <a:endParaRPr lang="en-US" dirty="0"/>
          </a:p>
          <a:p>
            <a:r>
              <a:rPr lang="en-US" dirty="0"/>
              <a:t>Fill out only Part B box #3 (see page 2 of form/pdf) </a:t>
            </a:r>
          </a:p>
          <a:p>
            <a:endParaRPr lang="en-US" dirty="0"/>
          </a:p>
        </p:txBody>
      </p:sp>
    </p:spTree>
    <p:extLst>
      <p:ext uri="{BB962C8B-B14F-4D97-AF65-F5344CB8AC3E}">
        <p14:creationId xmlns:p14="http://schemas.microsoft.com/office/powerpoint/2010/main" val="1042903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431CF-4CDD-7C4E-3D93-F0C5CE1EA31B}"/>
              </a:ext>
            </a:extLst>
          </p:cNvPr>
          <p:cNvSpPr>
            <a:spLocks noGrp="1"/>
          </p:cNvSpPr>
          <p:nvPr>
            <p:ph type="title"/>
          </p:nvPr>
        </p:nvSpPr>
        <p:spPr>
          <a:xfrm>
            <a:off x="838200" y="681036"/>
            <a:ext cx="10515600" cy="194863"/>
          </a:xfrm>
        </p:spPr>
        <p:txBody>
          <a:bodyPr>
            <a:normAutofit fontScale="90000"/>
          </a:bodyPr>
          <a:lstStyle/>
          <a:p>
            <a:r>
              <a:rPr lang="en-US" dirty="0"/>
              <a:t>Worksheet</a:t>
            </a:r>
            <a:br>
              <a:rPr lang="en-US" dirty="0"/>
            </a:br>
            <a:endParaRPr lang="en-US" dirty="0"/>
          </a:p>
        </p:txBody>
      </p:sp>
      <p:sp>
        <p:nvSpPr>
          <p:cNvPr id="3" name="Content Placeholder 2">
            <a:extLst>
              <a:ext uri="{FF2B5EF4-FFF2-40B4-BE49-F238E27FC236}">
                <a16:creationId xmlns:a16="http://schemas.microsoft.com/office/drawing/2014/main" id="{D44ECED5-8A66-DE2C-C6C9-3E1E684D308E}"/>
              </a:ext>
            </a:extLst>
          </p:cNvPr>
          <p:cNvSpPr>
            <a:spLocks noGrp="1"/>
          </p:cNvSpPr>
          <p:nvPr>
            <p:ph idx="1"/>
          </p:nvPr>
        </p:nvSpPr>
        <p:spPr>
          <a:xfrm>
            <a:off x="604284" y="992857"/>
            <a:ext cx="10515600" cy="5301064"/>
          </a:xfrm>
        </p:spPr>
        <p:txBody>
          <a:bodyPr>
            <a:normAutofit/>
          </a:bodyPr>
          <a:lstStyle/>
          <a:p>
            <a:r>
              <a:rPr lang="en-US" dirty="0"/>
              <a:t>The work sheet is a check list of questions that addresses important requirements for IPA qualification.  Among the covered issues are </a:t>
            </a:r>
          </a:p>
          <a:p>
            <a:r>
              <a:rPr lang="en-US" dirty="0"/>
              <a:t>1) Employee qualifications </a:t>
            </a:r>
          </a:p>
          <a:p>
            <a:r>
              <a:rPr lang="en-US" dirty="0"/>
              <a:t>2) COI knowledge and status</a:t>
            </a:r>
          </a:p>
          <a:p>
            <a:r>
              <a:rPr lang="en-US" dirty="0"/>
              <a:t>3)Work Duration limits and restrictions</a:t>
            </a:r>
          </a:p>
          <a:p>
            <a:endParaRPr lang="en-US" dirty="0"/>
          </a:p>
          <a:p>
            <a:pPr marL="0" indent="0">
              <a:buNone/>
            </a:pPr>
            <a:r>
              <a:rPr lang="en-US" dirty="0"/>
              <a:t>The variation of the worksheet may vary in form from Fed agency to agency, VA departments to departments  and even within a VA department.</a:t>
            </a:r>
          </a:p>
          <a:p>
            <a:endParaRPr lang="en-US" dirty="0"/>
          </a:p>
          <a:p>
            <a:endParaRPr lang="en-US" dirty="0"/>
          </a:p>
        </p:txBody>
      </p:sp>
    </p:spTree>
    <p:extLst>
      <p:ext uri="{BB962C8B-B14F-4D97-AF65-F5344CB8AC3E}">
        <p14:creationId xmlns:p14="http://schemas.microsoft.com/office/powerpoint/2010/main" val="2018997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094B9-B26C-D7C9-4279-0173808A8622}"/>
              </a:ext>
            </a:extLst>
          </p:cNvPr>
          <p:cNvSpPr>
            <a:spLocks noGrp="1"/>
          </p:cNvSpPr>
          <p:nvPr>
            <p:ph type="title"/>
          </p:nvPr>
        </p:nvSpPr>
        <p:spPr>
          <a:xfrm>
            <a:off x="838200" y="365126"/>
            <a:ext cx="10515600" cy="676866"/>
          </a:xfrm>
        </p:spPr>
        <p:txBody>
          <a:bodyPr>
            <a:normAutofit fontScale="90000"/>
          </a:bodyPr>
          <a:lstStyle/>
          <a:p>
            <a:r>
              <a:rPr lang="en-US" dirty="0"/>
              <a:t>Education Transcripts</a:t>
            </a:r>
          </a:p>
        </p:txBody>
      </p:sp>
      <p:sp>
        <p:nvSpPr>
          <p:cNvPr id="3" name="Content Placeholder 2">
            <a:extLst>
              <a:ext uri="{FF2B5EF4-FFF2-40B4-BE49-F238E27FC236}">
                <a16:creationId xmlns:a16="http://schemas.microsoft.com/office/drawing/2014/main" id="{25543ACB-FE37-2759-7773-7DF8C14E6996}"/>
              </a:ext>
            </a:extLst>
          </p:cNvPr>
          <p:cNvSpPr>
            <a:spLocks noGrp="1"/>
          </p:cNvSpPr>
          <p:nvPr>
            <p:ph idx="1"/>
          </p:nvPr>
        </p:nvSpPr>
        <p:spPr>
          <a:xfrm>
            <a:off x="838200" y="1041992"/>
            <a:ext cx="10515600" cy="5134971"/>
          </a:xfrm>
        </p:spPr>
        <p:txBody>
          <a:bodyPr>
            <a:normAutofit lnSpcReduction="10000"/>
          </a:bodyPr>
          <a:lstStyle/>
          <a:p>
            <a:r>
              <a:rPr lang="en-US" dirty="0"/>
              <a:t>This is a relatively new request for the Baltimore VA.</a:t>
            </a:r>
          </a:p>
          <a:p>
            <a:r>
              <a:rPr lang="en-US" dirty="0"/>
              <a:t> It is used as a verification that employee is qualified for the assignment position.  Show that past education can support the project duties and expected qualifications.</a:t>
            </a:r>
          </a:p>
          <a:p>
            <a:r>
              <a:rPr lang="en-US" dirty="0"/>
              <a:t>Generally Post- Grad education transcript is used.</a:t>
            </a:r>
          </a:p>
          <a:p>
            <a:r>
              <a:rPr lang="en-US" dirty="0"/>
              <a:t>But you can use Grad education transcript if it can show education supports employee’s qualifications and project duties</a:t>
            </a:r>
          </a:p>
          <a:p>
            <a:r>
              <a:rPr lang="en-US" dirty="0"/>
              <a:t>An Unofficial transcript version is acceptable. </a:t>
            </a:r>
          </a:p>
          <a:p>
            <a:r>
              <a:rPr lang="en-US" dirty="0"/>
              <a:t>Biggest Problem- Foreign Transcripts</a:t>
            </a:r>
          </a:p>
          <a:p>
            <a:pPr lvl="1"/>
            <a:r>
              <a:rPr lang="en-US" dirty="0"/>
              <a:t>Reviewers request Foreign Equivalency Reports from</a:t>
            </a:r>
          </a:p>
          <a:p>
            <a:pPr lvl="2"/>
            <a:r>
              <a:rPr lang="en-US" dirty="0"/>
              <a:t>Association of International Credential Educators (AICE) or</a:t>
            </a:r>
          </a:p>
          <a:p>
            <a:pPr lvl="2"/>
            <a:r>
              <a:rPr lang="en-US" dirty="0"/>
              <a:t>National Association  of Credential Educational Services (NACES)</a:t>
            </a:r>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402823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925885-54A0-B7DA-7FF3-0B187FEEAD85}"/>
              </a:ext>
            </a:extLst>
          </p:cNvPr>
          <p:cNvSpPr>
            <a:spLocks noGrp="1"/>
          </p:cNvSpPr>
          <p:nvPr>
            <p:ph idx="1"/>
          </p:nvPr>
        </p:nvSpPr>
        <p:spPr>
          <a:xfrm>
            <a:off x="723900" y="1584325"/>
            <a:ext cx="10515600" cy="4351338"/>
          </a:xfrm>
        </p:spPr>
        <p:txBody>
          <a:bodyPr>
            <a:normAutofit lnSpcReduction="10000"/>
          </a:bodyPr>
          <a:lstStyle/>
          <a:p>
            <a:r>
              <a:rPr lang="en-US" dirty="0"/>
              <a:t>The Baltimore VA does not specifically require a cover letter, but the practice might vary from VA to VA and other Fed agencies</a:t>
            </a:r>
          </a:p>
          <a:p>
            <a:endParaRPr lang="en-US" dirty="0"/>
          </a:p>
          <a:p>
            <a:pPr marL="0" indent="0">
              <a:buNone/>
            </a:pPr>
            <a:r>
              <a:rPr lang="en-US" dirty="0"/>
              <a:t>However, it is advisable with Baltimore VA, especially when submitting modifications, that a cover letter be included to clearly explain the intended modification. </a:t>
            </a:r>
          </a:p>
          <a:p>
            <a:pPr marL="0" indent="0">
              <a:buNone/>
            </a:pPr>
            <a:r>
              <a:rPr lang="en-US" dirty="0"/>
              <a:t>The VA’s  OF-69 form can sometimes be misleading and there isn’t much room to lay out the modifications.</a:t>
            </a:r>
          </a:p>
          <a:p>
            <a:pPr marL="0" indent="0">
              <a:buNone/>
            </a:pPr>
            <a:r>
              <a:rPr lang="en-US" dirty="0"/>
              <a:t>Cover letters should be submitted in KR attachments for  SPA signature</a:t>
            </a:r>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B3BCEE43-1E9C-B6C0-9778-4FF5C5E5D8B1}"/>
              </a:ext>
            </a:extLst>
          </p:cNvPr>
          <p:cNvSpPr>
            <a:spLocks noGrp="1"/>
          </p:cNvSpPr>
          <p:nvPr>
            <p:ph type="title"/>
          </p:nvPr>
        </p:nvSpPr>
        <p:spPr/>
        <p:txBody>
          <a:bodyPr/>
          <a:lstStyle/>
          <a:p>
            <a:r>
              <a:rPr lang="en-US" dirty="0"/>
              <a:t>Cover Letter</a:t>
            </a:r>
          </a:p>
        </p:txBody>
      </p:sp>
    </p:spTree>
    <p:extLst>
      <p:ext uri="{BB962C8B-B14F-4D97-AF65-F5344CB8AC3E}">
        <p14:creationId xmlns:p14="http://schemas.microsoft.com/office/powerpoint/2010/main" val="805487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6CF9-F5F2-D9B1-22F9-F98497C1B694}"/>
              </a:ext>
            </a:extLst>
          </p:cNvPr>
          <p:cNvSpPr>
            <a:spLocks noGrp="1"/>
          </p:cNvSpPr>
          <p:nvPr>
            <p:ph type="title"/>
          </p:nvPr>
        </p:nvSpPr>
        <p:spPr/>
        <p:txBody>
          <a:bodyPr/>
          <a:lstStyle/>
          <a:p>
            <a:r>
              <a:rPr lang="en-US" dirty="0"/>
              <a:t>Cover letter  Example</a:t>
            </a:r>
          </a:p>
        </p:txBody>
      </p:sp>
      <p:sp>
        <p:nvSpPr>
          <p:cNvPr id="3" name="Content Placeholder 2">
            <a:extLst>
              <a:ext uri="{FF2B5EF4-FFF2-40B4-BE49-F238E27FC236}">
                <a16:creationId xmlns:a16="http://schemas.microsoft.com/office/drawing/2014/main" id="{29ED8BC3-D15E-1A55-FF03-24812158D7B0}"/>
              </a:ext>
            </a:extLst>
          </p:cNvPr>
          <p:cNvSpPr>
            <a:spLocks noGrp="1"/>
          </p:cNvSpPr>
          <p:nvPr>
            <p:ph idx="1"/>
          </p:nvPr>
        </p:nvSpPr>
        <p:spPr>
          <a:xfrm>
            <a:off x="533400" y="1892696"/>
            <a:ext cx="10515600" cy="4351338"/>
          </a:xfrm>
        </p:spPr>
        <p:txBody>
          <a:bodyPr>
            <a:normAutofit lnSpcReduction="10000"/>
          </a:bodyPr>
          <a:lstStyle/>
          <a:p>
            <a:r>
              <a:rPr lang="en-US" dirty="0"/>
              <a:t>Include applicant's name</a:t>
            </a:r>
          </a:p>
          <a:p>
            <a:r>
              <a:rPr lang="en-US" dirty="0"/>
              <a:t>Applicant’s Supervisor/PI’s name</a:t>
            </a:r>
          </a:p>
          <a:p>
            <a:r>
              <a:rPr lang="en-US" dirty="0"/>
              <a:t>Name of the IPA project</a:t>
            </a:r>
          </a:p>
          <a:p>
            <a:r>
              <a:rPr lang="en-US" dirty="0"/>
              <a:t>Type of application -New/Mod/extension</a:t>
            </a:r>
          </a:p>
          <a:p>
            <a:r>
              <a:rPr lang="en-US" dirty="0"/>
              <a:t>Dates of project</a:t>
            </a:r>
          </a:p>
          <a:p>
            <a:r>
              <a:rPr lang="en-US" dirty="0"/>
              <a:t>Brief explanation of requested Mod</a:t>
            </a:r>
          </a:p>
          <a:p>
            <a:pPr marL="0" indent="0">
              <a:buNone/>
            </a:pPr>
            <a:r>
              <a:rPr lang="en-US" dirty="0"/>
              <a:t> 	changes or reason for extension</a:t>
            </a:r>
          </a:p>
          <a:p>
            <a:r>
              <a:rPr lang="en-US" dirty="0"/>
              <a:t> Prepared cover letters can be submitted in</a:t>
            </a:r>
          </a:p>
          <a:p>
            <a:pPr marL="457200" lvl="1" indent="0">
              <a:buNone/>
            </a:pPr>
            <a:r>
              <a:rPr lang="en-US" dirty="0"/>
              <a:t> KR attachments for  SPA signature</a:t>
            </a:r>
          </a:p>
          <a:p>
            <a:endParaRPr lang="en-US" dirty="0"/>
          </a:p>
          <a:p>
            <a:pPr marL="0" indent="0">
              <a:buNone/>
            </a:pPr>
            <a:endParaRPr lang="en-US" dirty="0"/>
          </a:p>
        </p:txBody>
      </p:sp>
      <p:graphicFrame>
        <p:nvGraphicFramePr>
          <p:cNvPr id="4" name="Object 3" descr="Screenshot of a cover letter">
            <a:extLst>
              <a:ext uri="{FF2B5EF4-FFF2-40B4-BE49-F238E27FC236}">
                <a16:creationId xmlns:a16="http://schemas.microsoft.com/office/drawing/2014/main" id="{5CEC1544-9F6E-1D33-CD39-CF7C49CF44E3}"/>
              </a:ext>
            </a:extLst>
          </p:cNvPr>
          <p:cNvGraphicFramePr>
            <a:graphicFrameLocks noChangeAspect="1"/>
          </p:cNvGraphicFramePr>
          <p:nvPr>
            <p:extLst>
              <p:ext uri="{D42A27DB-BD31-4B8C-83A1-F6EECF244321}">
                <p14:modId xmlns:p14="http://schemas.microsoft.com/office/powerpoint/2010/main" val="2941068922"/>
              </p:ext>
            </p:extLst>
          </p:nvPr>
        </p:nvGraphicFramePr>
        <p:xfrm>
          <a:off x="6954838" y="1027906"/>
          <a:ext cx="4835525" cy="5418137"/>
        </p:xfrm>
        <a:graphic>
          <a:graphicData uri="http://schemas.openxmlformats.org/presentationml/2006/ole">
            <mc:AlternateContent xmlns:mc="http://schemas.openxmlformats.org/markup-compatibility/2006">
              <mc:Choice xmlns:v="urn:schemas-microsoft-com:vml" Requires="v">
                <p:oleObj name="Document" r:id="rId3" imgW="6743700" imgH="7556500" progId="Word.Document.12">
                  <p:embed/>
                </p:oleObj>
              </mc:Choice>
              <mc:Fallback>
                <p:oleObj name="Document" r:id="rId3" imgW="6743700" imgH="7556500" progId="Word.Document.12">
                  <p:embed/>
                  <p:pic>
                    <p:nvPicPr>
                      <p:cNvPr id="0" name=""/>
                      <p:cNvPicPr/>
                      <p:nvPr/>
                    </p:nvPicPr>
                    <p:blipFill>
                      <a:blip r:embed="rId4"/>
                      <a:stretch>
                        <a:fillRect/>
                      </a:stretch>
                    </p:blipFill>
                    <p:spPr>
                      <a:xfrm>
                        <a:off x="6954838" y="1027906"/>
                        <a:ext cx="4835525" cy="5418137"/>
                      </a:xfrm>
                      <a:prstGeom prst="rect">
                        <a:avLst/>
                      </a:prstGeom>
                    </p:spPr>
                  </p:pic>
                </p:oleObj>
              </mc:Fallback>
            </mc:AlternateContent>
          </a:graphicData>
        </a:graphic>
      </p:graphicFrame>
    </p:spTree>
    <p:extLst>
      <p:ext uri="{BB962C8B-B14F-4D97-AF65-F5344CB8AC3E}">
        <p14:creationId xmlns:p14="http://schemas.microsoft.com/office/powerpoint/2010/main" val="3074490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6AB8D-59EF-F762-8B0C-7E1E9E19C461}"/>
              </a:ext>
            </a:extLst>
          </p:cNvPr>
          <p:cNvSpPr>
            <a:spLocks noGrp="1"/>
          </p:cNvSpPr>
          <p:nvPr>
            <p:ph type="title"/>
          </p:nvPr>
        </p:nvSpPr>
        <p:spPr/>
        <p:txBody>
          <a:bodyPr/>
          <a:lstStyle/>
          <a:p>
            <a:r>
              <a:rPr lang="en-US" dirty="0"/>
              <a:t>OF-69.  The main application</a:t>
            </a:r>
          </a:p>
        </p:txBody>
      </p:sp>
      <p:sp>
        <p:nvSpPr>
          <p:cNvPr id="3" name="Content Placeholder 2">
            <a:extLst>
              <a:ext uri="{FF2B5EF4-FFF2-40B4-BE49-F238E27FC236}">
                <a16:creationId xmlns:a16="http://schemas.microsoft.com/office/drawing/2014/main" id="{5B3A2A39-8D81-D95E-5025-F0F710B16B30}"/>
              </a:ext>
            </a:extLst>
          </p:cNvPr>
          <p:cNvSpPr>
            <a:spLocks noGrp="1"/>
          </p:cNvSpPr>
          <p:nvPr>
            <p:ph idx="1"/>
          </p:nvPr>
        </p:nvSpPr>
        <p:spPr/>
        <p:txBody>
          <a:bodyPr/>
          <a:lstStyle/>
          <a:p>
            <a:pPr marL="0" indent="0">
              <a:buNone/>
            </a:pPr>
            <a:r>
              <a:rPr lang="en-US" dirty="0"/>
              <a:t>This is the main application document.</a:t>
            </a:r>
          </a:p>
          <a:p>
            <a:pPr marL="0" indent="0">
              <a:buNone/>
            </a:pPr>
            <a:r>
              <a:rPr lang="en-US" dirty="0"/>
              <a:t>It serves as the contract with the VA.</a:t>
            </a:r>
          </a:p>
          <a:p>
            <a:pPr marL="0" indent="0">
              <a:buNone/>
            </a:pPr>
            <a:r>
              <a:rPr lang="en-US" dirty="0"/>
              <a:t>The same document also is used for modifications.  (Yikes)</a:t>
            </a:r>
          </a:p>
          <a:p>
            <a:pPr marL="0" indent="0">
              <a:buNone/>
            </a:pPr>
            <a:r>
              <a:rPr lang="en-US" dirty="0"/>
              <a:t>IT should be set up for a two year period </a:t>
            </a:r>
          </a:p>
          <a:p>
            <a:pPr marL="0" indent="0">
              <a:buNone/>
            </a:pPr>
            <a:r>
              <a:rPr lang="en-US" dirty="0"/>
              <a:t>	( Even if project is less time)</a:t>
            </a:r>
          </a:p>
        </p:txBody>
      </p:sp>
    </p:spTree>
    <p:extLst>
      <p:ext uri="{BB962C8B-B14F-4D97-AF65-F5344CB8AC3E}">
        <p14:creationId xmlns:p14="http://schemas.microsoft.com/office/powerpoint/2010/main" val="306457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7F64-5F83-4B32-63EA-C76D2C15BBA1}"/>
              </a:ext>
            </a:extLst>
          </p:cNvPr>
          <p:cNvSpPr>
            <a:spLocks noGrp="1"/>
          </p:cNvSpPr>
          <p:nvPr>
            <p:ph type="title"/>
          </p:nvPr>
        </p:nvSpPr>
        <p:spPr/>
        <p:txBody>
          <a:bodyPr/>
          <a:lstStyle/>
          <a:p>
            <a:r>
              <a:rPr lang="en-US" dirty="0"/>
              <a:t>OF-69</a:t>
            </a:r>
          </a:p>
        </p:txBody>
      </p:sp>
      <p:sp>
        <p:nvSpPr>
          <p:cNvPr id="3" name="Content Placeholder 2">
            <a:extLst>
              <a:ext uri="{FF2B5EF4-FFF2-40B4-BE49-F238E27FC236}">
                <a16:creationId xmlns:a16="http://schemas.microsoft.com/office/drawing/2014/main" id="{AC8C1145-3DA7-9CF2-DBAA-5799BBECD05B}"/>
              </a:ext>
            </a:extLst>
          </p:cNvPr>
          <p:cNvSpPr>
            <a:spLocks noGrp="1"/>
          </p:cNvSpPr>
          <p:nvPr>
            <p:ph idx="1"/>
          </p:nvPr>
        </p:nvSpPr>
        <p:spPr/>
        <p:txBody>
          <a:bodyPr/>
          <a:lstStyle/>
          <a:p>
            <a:r>
              <a:rPr lang="en-US" dirty="0"/>
              <a:t>SPA link to of-69 training slides</a:t>
            </a:r>
          </a:p>
          <a:p>
            <a:pPr marL="0" indent="0">
              <a:buNone/>
            </a:pPr>
            <a:r>
              <a:rPr lang="en-US" dirty="0">
                <a:hlinkClick r:id="rId2"/>
              </a:rPr>
              <a:t>https://www.umaryland.edu/spa/developing-proposals/ipas-and-jpas/</a:t>
            </a: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65394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16B4-5F89-3910-B3C6-25E658D4C0F4}"/>
              </a:ext>
            </a:extLst>
          </p:cNvPr>
          <p:cNvSpPr>
            <a:spLocks noGrp="1"/>
          </p:cNvSpPr>
          <p:nvPr>
            <p:ph type="title"/>
          </p:nvPr>
        </p:nvSpPr>
        <p:spPr/>
        <p:txBody>
          <a:bodyPr/>
          <a:lstStyle/>
          <a:p>
            <a:r>
              <a:rPr lang="en-US" dirty="0"/>
              <a:t>How to Modify</a:t>
            </a:r>
          </a:p>
        </p:txBody>
      </p:sp>
      <p:sp>
        <p:nvSpPr>
          <p:cNvPr id="3" name="Content Placeholder 2">
            <a:extLst>
              <a:ext uri="{FF2B5EF4-FFF2-40B4-BE49-F238E27FC236}">
                <a16:creationId xmlns:a16="http://schemas.microsoft.com/office/drawing/2014/main" id="{E0EB0D4A-B280-37A4-7F01-BE32C5326176}"/>
              </a:ext>
            </a:extLst>
          </p:cNvPr>
          <p:cNvSpPr>
            <a:spLocks noGrp="1"/>
          </p:cNvSpPr>
          <p:nvPr>
            <p:ph idx="1"/>
          </p:nvPr>
        </p:nvSpPr>
        <p:spPr/>
        <p:txBody>
          <a:bodyPr>
            <a:normAutofit lnSpcReduction="10000"/>
          </a:bodyPr>
          <a:lstStyle/>
          <a:p>
            <a:pPr marL="0" indent="0">
              <a:buNone/>
            </a:pPr>
            <a:r>
              <a:rPr lang="en-US" dirty="0"/>
              <a:t>Process a </a:t>
            </a:r>
            <a:r>
              <a:rPr lang="en-US" dirty="0" err="1"/>
              <a:t>kr</a:t>
            </a:r>
            <a:r>
              <a:rPr lang="en-US" dirty="0"/>
              <a:t> submission like any other modification.</a:t>
            </a:r>
          </a:p>
          <a:p>
            <a:pPr marL="0" indent="0">
              <a:buNone/>
            </a:pPr>
            <a:endParaRPr lang="en-US" dirty="0"/>
          </a:p>
          <a:p>
            <a:pPr marL="0" indent="0">
              <a:buNone/>
            </a:pPr>
            <a:r>
              <a:rPr lang="en-US" dirty="0"/>
              <a:t>Complete a OF-69  with modification or extension  box checked</a:t>
            </a:r>
          </a:p>
          <a:p>
            <a:pPr marL="0" indent="0">
              <a:buNone/>
            </a:pPr>
            <a:endParaRPr lang="en-US" dirty="0"/>
          </a:p>
          <a:p>
            <a:pPr marL="0" indent="0">
              <a:buNone/>
            </a:pPr>
            <a:r>
              <a:rPr lang="en-US" dirty="0"/>
              <a:t>Change the OF-69 to reflect modifications</a:t>
            </a:r>
          </a:p>
          <a:p>
            <a:pPr marL="0" indent="0">
              <a:buNone/>
            </a:pPr>
            <a:endParaRPr lang="en-US" dirty="0"/>
          </a:p>
          <a:p>
            <a:pPr marL="0" indent="0">
              <a:buNone/>
            </a:pPr>
            <a:r>
              <a:rPr lang="en-US" dirty="0"/>
              <a:t>Attach original OF-69 in  internal attachments</a:t>
            </a:r>
          </a:p>
          <a:p>
            <a:pPr marL="0" indent="0">
              <a:buNone/>
            </a:pPr>
            <a:endParaRPr lang="en-US" dirty="0"/>
          </a:p>
          <a:p>
            <a:pPr marL="0" indent="0">
              <a:buNone/>
            </a:pPr>
            <a:r>
              <a:rPr lang="en-US" dirty="0"/>
              <a:t>Prepare  cover letter highlighting  required changes</a:t>
            </a:r>
          </a:p>
          <a:p>
            <a:endParaRPr lang="en-US" dirty="0"/>
          </a:p>
          <a:p>
            <a:endParaRPr lang="en-US" dirty="0"/>
          </a:p>
          <a:p>
            <a:endParaRPr lang="en-US" dirty="0"/>
          </a:p>
        </p:txBody>
      </p:sp>
    </p:spTree>
    <p:extLst>
      <p:ext uri="{BB962C8B-B14F-4D97-AF65-F5344CB8AC3E}">
        <p14:creationId xmlns:p14="http://schemas.microsoft.com/office/powerpoint/2010/main" val="3148655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6BCC-9531-BCAE-7D6E-EDFA42BB690F}"/>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E06824C6-FE77-225E-A04A-8F4D21D40079}"/>
              </a:ext>
            </a:extLst>
          </p:cNvPr>
          <p:cNvSpPr>
            <a:spLocks noGrp="1"/>
          </p:cNvSpPr>
          <p:nvPr>
            <p:ph idx="1"/>
          </p:nvPr>
        </p:nvSpPr>
        <p:spPr>
          <a:xfrm>
            <a:off x="939800" y="1863725"/>
            <a:ext cx="10515600" cy="4351338"/>
          </a:xfrm>
        </p:spPr>
        <p:txBody>
          <a:bodyPr>
            <a:normAutofit/>
          </a:bodyPr>
          <a:lstStyle/>
          <a:p>
            <a:pPr marL="0" indent="0">
              <a:buNone/>
            </a:pPr>
            <a:r>
              <a:rPr lang="en-US" dirty="0">
                <a:hlinkClick r:id="rId3"/>
              </a:rPr>
              <a:t>1- VA Handbook 5005/32 (IPAs) docx</a:t>
            </a:r>
            <a:endParaRPr lang="en-US" dirty="0"/>
          </a:p>
          <a:p>
            <a:pPr marL="0" indent="0">
              <a:buNone/>
            </a:pPr>
            <a:r>
              <a:rPr lang="en-US" dirty="0"/>
              <a:t>2-SPA Information on IPA/JPA-Link to Filling out OF-69 </a:t>
            </a:r>
            <a:r>
              <a:rPr lang="en-US" dirty="0">
                <a:hlinkClick r:id="rId4"/>
              </a:rPr>
              <a:t>https://www.umaryland.edu/spa/developing-proposals/ipas-and-jpas/</a:t>
            </a:r>
            <a:endParaRPr lang="en-US" dirty="0"/>
          </a:p>
          <a:p>
            <a:pPr marL="0" indent="0">
              <a:buNone/>
            </a:pPr>
            <a:r>
              <a:rPr lang="en-US" dirty="0"/>
              <a:t>3-OIG- Exclusions </a:t>
            </a:r>
            <a:r>
              <a:rPr lang="en-US" dirty="0">
                <a:hlinkClick r:id="rId5"/>
              </a:rPr>
              <a:t>https://exclusions.oig.hhs.gov/?AspxAutoDetectCookieSupport=1</a:t>
            </a:r>
            <a:endParaRPr lang="en-US" dirty="0"/>
          </a:p>
          <a:p>
            <a:pPr marL="0" indent="0">
              <a:buNone/>
            </a:pPr>
            <a:r>
              <a:rPr lang="en-US" dirty="0"/>
              <a:t>4- 5C.R.F. 334.106</a:t>
            </a:r>
          </a:p>
          <a:p>
            <a:pPr marL="0" indent="0">
              <a:buNone/>
            </a:pPr>
            <a:endParaRPr lang="en-US" dirty="0"/>
          </a:p>
        </p:txBody>
      </p:sp>
    </p:spTree>
    <p:extLst>
      <p:ext uri="{BB962C8B-B14F-4D97-AF65-F5344CB8AC3E}">
        <p14:creationId xmlns:p14="http://schemas.microsoft.com/office/powerpoint/2010/main" val="1440703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246F0-269B-51F2-9B09-6BF049D538A0}"/>
              </a:ext>
            </a:extLst>
          </p:cNvPr>
          <p:cNvSpPr>
            <a:spLocks noGrp="1"/>
          </p:cNvSpPr>
          <p:nvPr>
            <p:ph type="title"/>
          </p:nvPr>
        </p:nvSpPr>
        <p:spPr>
          <a:xfrm>
            <a:off x="762000" y="1138265"/>
            <a:ext cx="5791199" cy="1401183"/>
          </a:xfrm>
        </p:spPr>
        <p:txBody>
          <a:bodyPr anchor="t">
            <a:normAutofit/>
          </a:bodyPr>
          <a:lstStyle/>
          <a:p>
            <a:r>
              <a:rPr lang="en-US" sz="6000" dirty="0"/>
              <a:t>Questions</a:t>
            </a:r>
          </a:p>
        </p:txBody>
      </p:sp>
      <p:cxnSp>
        <p:nvCxnSpPr>
          <p:cNvPr id="11" name="Straight Connector 10">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500+ Half Full Pint Glass Stock Photos and Royalty-Free ...">
            <a:extLst>
              <a:ext uri="{FF2B5EF4-FFF2-40B4-BE49-F238E27FC236}">
                <a16:creationId xmlns:a16="http://schemas.microsoft.com/office/drawing/2014/main" id="{D6611D3D-3DA7-C285-D140-12680C4AC1F5}"/>
              </a:ext>
            </a:extLst>
          </p:cNvPr>
          <p:cNvPicPr>
            <a:picLocks noChangeAspect="1"/>
          </p:cNvPicPr>
          <p:nvPr/>
        </p:nvPicPr>
        <p:blipFill>
          <a:blip r:embed="rId3"/>
          <a:stretch>
            <a:fillRect/>
          </a:stretch>
        </p:blipFill>
        <p:spPr>
          <a:xfrm>
            <a:off x="8025788" y="842824"/>
            <a:ext cx="3448997" cy="5167037"/>
          </a:xfrm>
          <a:prstGeom prst="rect">
            <a:avLst/>
          </a:prstGeom>
        </p:spPr>
      </p:pic>
    </p:spTree>
    <p:extLst>
      <p:ext uri="{BB962C8B-B14F-4D97-AF65-F5344CB8AC3E}">
        <p14:creationId xmlns:p14="http://schemas.microsoft.com/office/powerpoint/2010/main" val="2350620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4215</TotalTime>
  <Words>2043</Words>
  <Application>Microsoft Macintosh PowerPoint</Application>
  <PresentationFormat>Widescreen</PresentationFormat>
  <Paragraphs>213</Paragraphs>
  <Slides>26</Slides>
  <Notes>19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1" baseType="lpstr">
      <vt:lpstr>Aptos</vt:lpstr>
      <vt:lpstr>Aptos Display</vt:lpstr>
      <vt:lpstr>Arial</vt:lpstr>
      <vt:lpstr>Office Theme</vt:lpstr>
      <vt:lpstr>Document</vt:lpstr>
      <vt:lpstr>IPAs and JPAs</vt:lpstr>
      <vt:lpstr>I.     -Indian P.    -Pale A.   -Ale</vt:lpstr>
      <vt:lpstr>IPA- Intergovernmental Personnel Act</vt:lpstr>
      <vt:lpstr>JPA.  (Not a type of beer)</vt:lpstr>
      <vt:lpstr>IPA and JPA Fun Facts and things to know!</vt:lpstr>
      <vt:lpstr>Fun Facts (Part two)</vt:lpstr>
      <vt:lpstr>Fun Facts (Part Three)</vt:lpstr>
      <vt:lpstr>Fun(?)  Facts  ( Part Four)</vt:lpstr>
      <vt:lpstr>Some IPA BACKGROUND</vt:lpstr>
      <vt:lpstr>Some Baltimore VA Background</vt:lpstr>
      <vt:lpstr>IPA Set up and routing  </vt:lpstr>
      <vt:lpstr>VA Forms</vt:lpstr>
      <vt:lpstr>Employment Verification</vt:lpstr>
      <vt:lpstr>Office of The Inspector General (OIG) Exclusionary List- </vt:lpstr>
      <vt:lpstr>OIG Exclusion</vt:lpstr>
      <vt:lpstr>Resume/CV</vt:lpstr>
      <vt:lpstr>OF 178 form- Certificate of Medical Examination</vt:lpstr>
      <vt:lpstr>Worksheet </vt:lpstr>
      <vt:lpstr>Education Transcripts</vt:lpstr>
      <vt:lpstr>Cover Letter</vt:lpstr>
      <vt:lpstr>Cover letter  Example</vt:lpstr>
      <vt:lpstr>OF-69.  The main application</vt:lpstr>
      <vt:lpstr>OF-69</vt:lpstr>
      <vt:lpstr>How to Modify</vt:lpstr>
      <vt:lpstr>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Ingrao, Richard</dc:creator>
  <cp:lastModifiedBy>Simons, Janet</cp:lastModifiedBy>
  <cp:revision>30</cp:revision>
  <dcterms:created xsi:type="dcterms:W3CDTF">2026-09-12T01:58:04Z</dcterms:created>
  <dcterms:modified xsi:type="dcterms:W3CDTF">2026-09-15T14:09:57Z</dcterms:modified>
</cp:coreProperties>
</file>