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2_7E3BEECC.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0"/>
  </p:notesMasterIdLst>
  <p:sldIdLst>
    <p:sldId id="408" r:id="rId5"/>
    <p:sldId id="409" r:id="rId6"/>
    <p:sldId id="258" r:id="rId7"/>
    <p:sldId id="420" r:id="rId8"/>
    <p:sldId id="412" r:id="rId9"/>
    <p:sldId id="414" r:id="rId10"/>
    <p:sldId id="415" r:id="rId11"/>
    <p:sldId id="333" r:id="rId12"/>
    <p:sldId id="343" r:id="rId13"/>
    <p:sldId id="327" r:id="rId14"/>
    <p:sldId id="331" r:id="rId15"/>
    <p:sldId id="362" r:id="rId16"/>
    <p:sldId id="305" r:id="rId17"/>
    <p:sldId id="304" r:id="rId18"/>
    <p:sldId id="345" r:id="rId19"/>
    <p:sldId id="303" r:id="rId20"/>
    <p:sldId id="352" r:id="rId21"/>
    <p:sldId id="394" r:id="rId22"/>
    <p:sldId id="395" r:id="rId23"/>
    <p:sldId id="396" r:id="rId24"/>
    <p:sldId id="397" r:id="rId25"/>
    <p:sldId id="402" r:id="rId26"/>
    <p:sldId id="404" r:id="rId27"/>
    <p:sldId id="310" r:id="rId28"/>
    <p:sldId id="349" r:id="rId29"/>
    <p:sldId id="410" r:id="rId30"/>
    <p:sldId id="350" r:id="rId31"/>
    <p:sldId id="411" r:id="rId32"/>
    <p:sldId id="312" r:id="rId33"/>
    <p:sldId id="359" r:id="rId34"/>
    <p:sldId id="393" r:id="rId35"/>
    <p:sldId id="422" r:id="rId36"/>
    <p:sldId id="399" r:id="rId37"/>
    <p:sldId id="391" r:id="rId38"/>
    <p:sldId id="392" r:id="rId39"/>
    <p:sldId id="423" r:id="rId40"/>
    <p:sldId id="424" r:id="rId41"/>
    <p:sldId id="314" r:id="rId42"/>
    <p:sldId id="416" r:id="rId43"/>
    <p:sldId id="417" r:id="rId44"/>
    <p:sldId id="419" r:id="rId45"/>
    <p:sldId id="418" r:id="rId46"/>
    <p:sldId id="421" r:id="rId47"/>
    <p:sldId id="425" r:id="rId48"/>
    <p:sldId id="287" r:id="rId4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200628-F4EF-4368-783C-9F27C222D629}" name="Evermann, John" initials="EJ" userId="S::jevermann@umaryland.edu::082ac5e1-5855-4933-8732-14584bb6f1e7" providerId="AD"/>
  <p188:author id="{D7E00D38-EE5E-E510-A5E9-861CC691E5F8}" name="Sanders, Hiromi" initials="SH" userId="S::hiromi.sanders@umaryland.edu::620fd745-2869-4bea-9eef-8cb5f825716f" providerId="AD"/>
  <p188:author id="{58445D76-5857-F997-86E5-37518FA51BE3}" name="Knott, Amanda" initials="KA" userId="S::amanda.knott@umaryland.edu::8979dfac-b784-49e7-aab9-7b81a0176f8e" providerId="AD"/>
  <p188:author id="{F39DAB9A-FE93-5977-9F78-48F2E22DC6C1}" name="Boyd, Stacey" initials="BS" userId="S::sboyd001@umaryland.edu::385d8c6c-7daa-4644-90dc-eeb1924587b1" providerId="AD"/>
  <p188:author id="{F8A10FC4-2032-4B99-FBD0-6409DC0F21D4}" name="Frankenfield, Jill" initials="FJ" userId="S::jill.frankenfield@umaryland.edu::9f9fdcb7-211e-4496-b5e1-0724b63120f8" providerId="AD"/>
  <p188:author id="{67261DCB-8B7B-D1B6-7865-08D19452B945}" name="Simons, Janet" initials="SJ" userId="S::jsimons@umaryland.edu::25359213-3f50-425c-9428-8deee5600be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89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6565F3-F92A-2103-105C-9F001EB97694}" v="5" dt="2026-09-01T15:30:24.170"/>
    <p1510:client id="{305FCFA1-E7A2-4BD2-9B9D-5320307A7BAE}" v="277" dt="2026-09-02T15:52:54.732"/>
    <p1510:client id="{5ECCE37A-DF7B-35AF-A83C-C279DA708831}" v="1" dt="2026-09-02T17:59:12.424"/>
    <p1510:client id="{A8255B7E-7573-2D5A-E7F4-66FF0E8481A6}" v="28" dt="2026-09-02T18:17:33.657"/>
    <p1510:client id="{D4DC9D53-1C2D-031B-9C2A-B8FEF6808AD1}" v="54" dt="2026-09-02T19:02:14.9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89"/>
    <p:restoredTop sz="94658"/>
  </p:normalViewPr>
  <p:slideViewPr>
    <p:cSldViewPr snapToGrid="0">
      <p:cViewPr varScale="1">
        <p:scale>
          <a:sx n="120" d="100"/>
          <a:sy n="120" d="100"/>
        </p:scale>
        <p:origin x="2280" y="1248"/>
      </p:cViewPr>
      <p:guideLst>
        <p:guide orient="horz" pos="2160"/>
        <p:guide pos="2880"/>
      </p:guideLst>
    </p:cSldViewPr>
  </p:slideViewPr>
  <p:outlineViewPr>
    <p:cViewPr>
      <p:scale>
        <a:sx n="33" d="100"/>
        <a:sy n="33" d="100"/>
      </p:scale>
      <p:origin x="0" y="-7838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comments/modernComment_102_7E3BEECC.xml><?xml version="1.0" encoding="utf-8"?>
<p188:cmLst xmlns:a="http://schemas.openxmlformats.org/drawingml/2006/main" xmlns:r="http://schemas.openxmlformats.org/officeDocument/2006/relationships" xmlns:p188="http://schemas.microsoft.com/office/powerpoint/2018/8/main">
  <p188:cm id="{188A677F-D58A-4425-A3FF-9054722A3E87}" authorId="{73200628-F4EF-4368-783C-9F27C222D629}" created="2026-07-22T20:22:37.412">
    <ac:deMkLst xmlns:ac="http://schemas.microsoft.com/office/drawing/2013/main/command">
      <pc:docMk xmlns:pc="http://schemas.microsoft.com/office/powerpoint/2013/main/command"/>
      <pc:sldMk xmlns:pc="http://schemas.microsoft.com/office/powerpoint/2013/main/command" cId="2117856972" sldId="258"/>
      <ac:spMk id="4" creationId="{D65B9320-05D0-2F92-FEB5-EBEEB5FF11E5}"/>
    </ac:deMkLst>
    <p188:txBody>
      <a:bodyPr/>
      <a:lstStyle/>
      <a:p>
        <a:r>
          <a:rPr lang="en-US"/>
          <a:t>To update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1C88B7-7174-BD4E-803A-FEFF2A0FBD5A}" type="datetimeFigureOut">
              <a:rPr lang="en-US" smtClean="0"/>
              <a:t>9/22/26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F881C9-5B05-C748-8DD3-EDBC51E642A5}" type="slidenum">
              <a:rPr lang="en-US" smtClean="0"/>
              <a:t>‹#›</a:t>
            </a:fld>
            <a:endParaRPr lang="en-US"/>
          </a:p>
        </p:txBody>
      </p:sp>
    </p:spTree>
    <p:extLst>
      <p:ext uri="{BB962C8B-B14F-4D97-AF65-F5344CB8AC3E}">
        <p14:creationId xmlns:p14="http://schemas.microsoft.com/office/powerpoint/2010/main" val="756236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F881C9-5B05-C748-8DD3-EDBC51E642A5}" type="slidenum">
              <a:rPr lang="en-US" smtClean="0"/>
              <a:t>1</a:t>
            </a:fld>
            <a:endParaRPr lang="en-US"/>
          </a:p>
        </p:txBody>
      </p:sp>
    </p:spTree>
    <p:extLst>
      <p:ext uri="{BB962C8B-B14F-4D97-AF65-F5344CB8AC3E}">
        <p14:creationId xmlns:p14="http://schemas.microsoft.com/office/powerpoint/2010/main" val="510440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F881C9-5B05-C748-8DD3-EDBC51E642A5}" type="slidenum">
              <a:rPr lang="en-US" smtClean="0"/>
              <a:t>16</a:t>
            </a:fld>
            <a:endParaRPr lang="en-US"/>
          </a:p>
        </p:txBody>
      </p:sp>
    </p:spTree>
    <p:extLst>
      <p:ext uri="{BB962C8B-B14F-4D97-AF65-F5344CB8AC3E}">
        <p14:creationId xmlns:p14="http://schemas.microsoft.com/office/powerpoint/2010/main" val="2473232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F881C9-5B05-C748-8DD3-EDBC51E642A5}" type="slidenum">
              <a:rPr lang="en-US" smtClean="0"/>
              <a:t>17</a:t>
            </a:fld>
            <a:endParaRPr lang="en-US"/>
          </a:p>
        </p:txBody>
      </p:sp>
    </p:spTree>
    <p:extLst>
      <p:ext uri="{BB962C8B-B14F-4D97-AF65-F5344CB8AC3E}">
        <p14:creationId xmlns:p14="http://schemas.microsoft.com/office/powerpoint/2010/main" val="3645010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F881C9-5B05-C748-8DD3-EDBC51E642A5}" type="slidenum">
              <a:rPr lang="en-US" smtClean="0"/>
              <a:t>22</a:t>
            </a:fld>
            <a:endParaRPr lang="en-US"/>
          </a:p>
        </p:txBody>
      </p:sp>
    </p:spTree>
    <p:extLst>
      <p:ext uri="{BB962C8B-B14F-4D97-AF65-F5344CB8AC3E}">
        <p14:creationId xmlns:p14="http://schemas.microsoft.com/office/powerpoint/2010/main" val="2927131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77714CE-DE36-EE4F-A853-965AE444FD47}" type="slidenum">
              <a:rPr lang="en-US" smtClean="0"/>
              <a:t>23</a:t>
            </a:fld>
            <a:endParaRPr lang="en-US"/>
          </a:p>
        </p:txBody>
      </p:sp>
    </p:spTree>
    <p:extLst>
      <p:ext uri="{BB962C8B-B14F-4D97-AF65-F5344CB8AC3E}">
        <p14:creationId xmlns:p14="http://schemas.microsoft.com/office/powerpoint/2010/main" val="1835647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F881C9-5B05-C748-8DD3-EDBC51E642A5}" type="slidenum">
              <a:rPr lang="en-US" smtClean="0"/>
              <a:t>25</a:t>
            </a:fld>
            <a:endParaRPr lang="en-US"/>
          </a:p>
        </p:txBody>
      </p:sp>
    </p:spTree>
    <p:extLst>
      <p:ext uri="{BB962C8B-B14F-4D97-AF65-F5344CB8AC3E}">
        <p14:creationId xmlns:p14="http://schemas.microsoft.com/office/powerpoint/2010/main" val="2510230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F881C9-5B05-C748-8DD3-EDBC51E642A5}" type="slidenum">
              <a:rPr lang="en-US" smtClean="0"/>
              <a:t>26</a:t>
            </a:fld>
            <a:endParaRPr lang="en-US"/>
          </a:p>
        </p:txBody>
      </p:sp>
    </p:spTree>
    <p:extLst>
      <p:ext uri="{BB962C8B-B14F-4D97-AF65-F5344CB8AC3E}">
        <p14:creationId xmlns:p14="http://schemas.microsoft.com/office/powerpoint/2010/main" val="3790409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F881C9-5B05-C748-8DD3-EDBC51E642A5}" type="slidenum">
              <a:rPr lang="en-US" smtClean="0"/>
              <a:t>27</a:t>
            </a:fld>
            <a:endParaRPr lang="en-US"/>
          </a:p>
        </p:txBody>
      </p:sp>
    </p:spTree>
    <p:extLst>
      <p:ext uri="{BB962C8B-B14F-4D97-AF65-F5344CB8AC3E}">
        <p14:creationId xmlns:p14="http://schemas.microsoft.com/office/powerpoint/2010/main" val="100055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F881C9-5B05-C748-8DD3-EDBC51E642A5}" type="slidenum">
              <a:rPr lang="en-US" smtClean="0"/>
              <a:t>28</a:t>
            </a:fld>
            <a:endParaRPr lang="en-US"/>
          </a:p>
        </p:txBody>
      </p:sp>
    </p:spTree>
    <p:extLst>
      <p:ext uri="{BB962C8B-B14F-4D97-AF65-F5344CB8AC3E}">
        <p14:creationId xmlns:p14="http://schemas.microsoft.com/office/powerpoint/2010/main" val="577420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F881C9-5B05-C748-8DD3-EDBC51E642A5}" type="slidenum">
              <a:rPr lang="en-US" smtClean="0"/>
              <a:t>29</a:t>
            </a:fld>
            <a:endParaRPr lang="en-US"/>
          </a:p>
        </p:txBody>
      </p:sp>
    </p:spTree>
    <p:extLst>
      <p:ext uri="{BB962C8B-B14F-4D97-AF65-F5344CB8AC3E}">
        <p14:creationId xmlns:p14="http://schemas.microsoft.com/office/powerpoint/2010/main" val="22326222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F881C9-5B05-C748-8DD3-EDBC51E642A5}" type="slidenum">
              <a:rPr lang="en-US" smtClean="0"/>
              <a:t>31</a:t>
            </a:fld>
            <a:endParaRPr lang="en-US"/>
          </a:p>
        </p:txBody>
      </p:sp>
    </p:spTree>
    <p:extLst>
      <p:ext uri="{BB962C8B-B14F-4D97-AF65-F5344CB8AC3E}">
        <p14:creationId xmlns:p14="http://schemas.microsoft.com/office/powerpoint/2010/main" val="13230740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F881C9-5B05-C748-8DD3-EDBC51E642A5}" type="slidenum">
              <a:rPr lang="en-US" smtClean="0"/>
              <a:t>32</a:t>
            </a:fld>
            <a:endParaRPr lang="en-US"/>
          </a:p>
        </p:txBody>
      </p:sp>
    </p:spTree>
    <p:extLst>
      <p:ext uri="{BB962C8B-B14F-4D97-AF65-F5344CB8AC3E}">
        <p14:creationId xmlns:p14="http://schemas.microsoft.com/office/powerpoint/2010/main" val="3449594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F881C9-5B05-C748-8DD3-EDBC51E642A5}" type="slidenum">
              <a:rPr lang="en-US" smtClean="0"/>
              <a:t>33</a:t>
            </a:fld>
            <a:endParaRPr lang="en-US"/>
          </a:p>
        </p:txBody>
      </p:sp>
    </p:spTree>
    <p:extLst>
      <p:ext uri="{BB962C8B-B14F-4D97-AF65-F5344CB8AC3E}">
        <p14:creationId xmlns:p14="http://schemas.microsoft.com/office/powerpoint/2010/main" val="3399385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F881C9-5B05-C748-8DD3-EDBC51E642A5}" type="slidenum">
              <a:rPr lang="en-US" smtClean="0"/>
              <a:t>34</a:t>
            </a:fld>
            <a:endParaRPr lang="en-US"/>
          </a:p>
        </p:txBody>
      </p:sp>
    </p:spTree>
    <p:extLst>
      <p:ext uri="{BB962C8B-B14F-4D97-AF65-F5344CB8AC3E}">
        <p14:creationId xmlns:p14="http://schemas.microsoft.com/office/powerpoint/2010/main" val="2709934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F881C9-5B05-C748-8DD3-EDBC51E642A5}" type="slidenum">
              <a:rPr lang="en-US" smtClean="0"/>
              <a:t>35</a:t>
            </a:fld>
            <a:endParaRPr lang="en-US"/>
          </a:p>
        </p:txBody>
      </p:sp>
    </p:spTree>
    <p:extLst>
      <p:ext uri="{BB962C8B-B14F-4D97-AF65-F5344CB8AC3E}">
        <p14:creationId xmlns:p14="http://schemas.microsoft.com/office/powerpoint/2010/main" val="3855030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4F881C9-5B05-C748-8DD3-EDBC51E642A5}" type="slidenum">
              <a:rPr lang="en-US" smtClean="0"/>
              <a:t>36</a:t>
            </a:fld>
            <a:endParaRPr lang="en-US"/>
          </a:p>
        </p:txBody>
      </p:sp>
    </p:spTree>
    <p:extLst>
      <p:ext uri="{BB962C8B-B14F-4D97-AF65-F5344CB8AC3E}">
        <p14:creationId xmlns:p14="http://schemas.microsoft.com/office/powerpoint/2010/main" val="5475089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46489267"/>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C7A4B3-F8F7-0C4B-8488-75AAAC4ABD20}" type="datetimeFigureOut">
              <a:rPr lang="en-US" smtClean="0"/>
              <a:t>9/22/26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FA4024-9BE3-154F-A06D-CD2277C0E91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slow">
    <p:wipe/>
  </p:transition>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microsoft.com/office/2018/10/relationships/comments" Target="../comments/modernComment_102_7E3BEECC.xml"/><Relationship Id="rId1" Type="http://schemas.openxmlformats.org/officeDocument/2006/relationships/slideLayout" Target="../slideLayouts/slideLayout2.xml"/><Relationship Id="rId4" Type="http://schemas.openxmlformats.org/officeDocument/2006/relationships/hyperlink" Target="https://www.umaryland.edu/spa/spa-contact-us/"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freeimageslive.co.uk/free_stock_image/cleaning-jpg"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umaryland.edu/spa/research-administration-training/sparks/"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umaryland.edu/spa/spa-notices-archive/" TargetMode="External"/><Relationship Id="rId2" Type="http://schemas.openxmlformats.org/officeDocument/2006/relationships/hyperlink" Target="mailto:CGEPPI@som.umaryland.edu"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geobrava.wordpress.com/2015/10/01/how-it-security-revenue-will-reach-118-billion-by-2019/"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umaryland.edu/ord/umb-research-security-program/research-security-training/" TargetMode="External"/><Relationship Id="rId2" Type="http://schemas.openxmlformats.org/officeDocument/2006/relationships/hyperlink" Target="https://www.secure-center.org/ctm" TargetMode="External"/><Relationship Id="rId1" Type="http://schemas.openxmlformats.org/officeDocument/2006/relationships/slideLayout" Target="../slideLayouts/slideLayout2.xml"/><Relationship Id="rId6" Type="http://schemas.openxmlformats.org/officeDocument/2006/relationships/hyperlink" Target="mailto:SPA-Research_Security@umaryland.edu" TargetMode="External"/><Relationship Id="rId5" Type="http://schemas.openxmlformats.org/officeDocument/2006/relationships/hyperlink" Target="https://www.umaryland.edu/media/umb/ord/research-security-program/DISCLOSURES_Other-Support-July-2026-FINAL.pdf" TargetMode="External"/><Relationship Id="rId4" Type="http://schemas.openxmlformats.org/officeDocument/2006/relationships/hyperlink" Target="https://www.umaryland.edu/ord/umb-research-security-program/risk/"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thebluediamondgallery.com/typewriter/p/proposal.html"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picpedia.org/chalkboard/g/grants.html" TargetMode="External"/><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grants.nih.gov/grants/guide/notice-files/NOT-OD-26-100.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grants.nih.gov/sites/default/files/flmngr/List-of-Activity-Codes-Applicable-to-DMS-Policy.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hyperlink" Target="https://www.umaryland.edu/spa/award-management/award-reports-and-close-out/federal-rppr/"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SPA-Grants@umaryland.edu"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picpedia.org/suspension-file/a/agreement-contracts.html"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SPA-Contracts@umaryland.edu"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mailto:SPA-Contracts@umaryland.edu"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flickr.com/photos/68751915@N05/6355816649" TargetMode="External"/><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nbjenglish.wikispaces.com/on+the+record+defining+self" TargetMode="External"/><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SPA Updates</a:t>
            </a:r>
            <a:br>
              <a:rPr lang="en-US" dirty="0"/>
            </a:br>
            <a:r>
              <a:rPr lang="en-US" dirty="0"/>
              <a:t>SPA/SPAC Meeting</a:t>
            </a:r>
            <a:br>
              <a:rPr lang="en-US" dirty="0"/>
            </a:br>
            <a:endParaRPr lang="en-US" dirty="0">
              <a:ea typeface="Calibri"/>
              <a:cs typeface="Calibri"/>
            </a:endParaRPr>
          </a:p>
        </p:txBody>
      </p:sp>
      <p:sp>
        <p:nvSpPr>
          <p:cNvPr id="3" name="Subtitle 2"/>
          <p:cNvSpPr>
            <a:spLocks noGrp="1"/>
          </p:cNvSpPr>
          <p:nvPr>
            <p:ph type="subTitle" idx="1"/>
          </p:nvPr>
        </p:nvSpPr>
        <p:spPr>
          <a:xfrm>
            <a:off x="1371600" y="3886200"/>
            <a:ext cx="6400800" cy="2262352"/>
          </a:xfrm>
        </p:spPr>
        <p:txBody>
          <a:bodyPr vert="horz" lIns="91440" tIns="45720" rIns="91440" bIns="45720" rtlCol="0" anchor="t">
            <a:normAutofit/>
          </a:bodyPr>
          <a:lstStyle/>
          <a:p>
            <a:r>
              <a:rPr lang="en-US"/>
              <a:t>Wednesday, September 2, 2026</a:t>
            </a:r>
          </a:p>
          <a:p>
            <a:r>
              <a:rPr lang="en-US"/>
              <a:t>2:00PM</a:t>
            </a:r>
            <a:endParaRPr lang="en-US">
              <a:ea typeface="Calibri"/>
              <a:cs typeface="Calibri"/>
            </a:endParaRPr>
          </a:p>
          <a:p>
            <a:endParaRPr lang="en-US"/>
          </a:p>
          <a:p>
            <a:endParaRPr lang="en-US"/>
          </a:p>
        </p:txBody>
      </p:sp>
    </p:spTree>
    <p:extLst>
      <p:ext uri="{BB962C8B-B14F-4D97-AF65-F5344CB8AC3E}">
        <p14:creationId xmlns:p14="http://schemas.microsoft.com/office/powerpoint/2010/main" val="3590574028"/>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95611-2E8C-7348-8A88-B5A89A08944F}"/>
              </a:ext>
            </a:extLst>
          </p:cNvPr>
          <p:cNvSpPr>
            <a:spLocks noGrp="1"/>
          </p:cNvSpPr>
          <p:nvPr>
            <p:ph type="title"/>
          </p:nvPr>
        </p:nvSpPr>
        <p:spPr/>
        <p:txBody>
          <a:bodyPr/>
          <a:lstStyle/>
          <a:p>
            <a:r>
              <a:rPr lang="en-US"/>
              <a:t>SPA Agenda</a:t>
            </a:r>
          </a:p>
        </p:txBody>
      </p:sp>
      <p:sp>
        <p:nvSpPr>
          <p:cNvPr id="3" name="Content Placeholder 2">
            <a:extLst>
              <a:ext uri="{FF2B5EF4-FFF2-40B4-BE49-F238E27FC236}">
                <a16:creationId xmlns:a16="http://schemas.microsoft.com/office/drawing/2014/main" id="{6BD514E1-A0A6-9C10-89C9-5175B312F34F}"/>
              </a:ext>
            </a:extLst>
          </p:cNvPr>
          <p:cNvSpPr>
            <a:spLocks noGrp="1"/>
          </p:cNvSpPr>
          <p:nvPr>
            <p:ph idx="1"/>
          </p:nvPr>
        </p:nvSpPr>
        <p:spPr>
          <a:xfrm>
            <a:off x="457200" y="1169331"/>
            <a:ext cx="8229600" cy="5256046"/>
          </a:xfrm>
        </p:spPr>
        <p:txBody>
          <a:bodyPr vert="horz" lIns="91440" tIns="45720" rIns="91440" bIns="45720" rtlCol="0" anchor="t">
            <a:normAutofit lnSpcReduction="10000"/>
          </a:bodyPr>
          <a:lstStyle/>
          <a:p>
            <a:r>
              <a:rPr lang="en-US"/>
              <a:t>Personnel Updates</a:t>
            </a:r>
          </a:p>
          <a:p>
            <a:r>
              <a:rPr lang="en-US"/>
              <a:t>SPA Contact Us</a:t>
            </a:r>
            <a:endParaRPr lang="en-US">
              <a:ea typeface="Calibri"/>
              <a:cs typeface="Calibri"/>
            </a:endParaRPr>
          </a:p>
          <a:p>
            <a:r>
              <a:rPr lang="en-US"/>
              <a:t>General SPA Updates</a:t>
            </a:r>
          </a:p>
          <a:p>
            <a:pPr lvl="1"/>
            <a:r>
              <a:rPr lang="en-US">
                <a:ea typeface="Calibri"/>
                <a:cs typeface="Calibri"/>
              </a:rPr>
              <a:t>KR Updates</a:t>
            </a:r>
          </a:p>
          <a:p>
            <a:r>
              <a:rPr lang="en-US"/>
              <a:t>Team Updates</a:t>
            </a:r>
            <a:endParaRPr lang="en-US">
              <a:ea typeface="Calibri"/>
              <a:cs typeface="Calibri"/>
            </a:endParaRPr>
          </a:p>
          <a:p>
            <a:pPr lvl="1"/>
            <a:r>
              <a:rPr lang="en-US"/>
              <a:t>Research Security Updates</a:t>
            </a:r>
            <a:endParaRPr lang="en-US">
              <a:ea typeface="Calibri"/>
              <a:cs typeface="Calibri"/>
            </a:endParaRPr>
          </a:p>
          <a:p>
            <a:pPr lvl="1"/>
            <a:r>
              <a:rPr lang="en-US"/>
              <a:t>Proposal Team</a:t>
            </a:r>
            <a:endParaRPr lang="en-US">
              <a:ea typeface="Calibri"/>
              <a:cs typeface="Calibri"/>
            </a:endParaRPr>
          </a:p>
          <a:p>
            <a:pPr lvl="1"/>
            <a:r>
              <a:rPr lang="en-US">
                <a:ea typeface="Calibri"/>
                <a:cs typeface="Calibri"/>
              </a:rPr>
              <a:t>Grants Team</a:t>
            </a:r>
            <a:endParaRPr lang="en-US"/>
          </a:p>
          <a:p>
            <a:pPr lvl="1"/>
            <a:r>
              <a:rPr lang="en-US"/>
              <a:t>Incoming Contracts Team</a:t>
            </a:r>
            <a:endParaRPr lang="en-US">
              <a:ea typeface="Calibri"/>
              <a:cs typeface="Calibri"/>
            </a:endParaRPr>
          </a:p>
          <a:p>
            <a:pPr lvl="1"/>
            <a:r>
              <a:rPr lang="en-US"/>
              <a:t>Outgoing Subaward Team</a:t>
            </a:r>
            <a:endParaRPr lang="en-US">
              <a:ea typeface="Calibri"/>
              <a:cs typeface="Calibri"/>
            </a:endParaRPr>
          </a:p>
          <a:p>
            <a:pPr marL="457200" lvl="1" indent="0">
              <a:buNone/>
            </a:pPr>
            <a:endParaRPr lang="en-US"/>
          </a:p>
          <a:p>
            <a:pPr marL="457200" lvl="1" indent="0">
              <a:buNone/>
            </a:pPr>
            <a:endParaRPr lang="en-US"/>
          </a:p>
          <a:p>
            <a:endParaRPr lang="en-US"/>
          </a:p>
        </p:txBody>
      </p:sp>
    </p:spTree>
    <p:extLst>
      <p:ext uri="{BB962C8B-B14F-4D97-AF65-F5344CB8AC3E}">
        <p14:creationId xmlns:p14="http://schemas.microsoft.com/office/powerpoint/2010/main" val="282768673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B50FF-3EED-FA29-B174-7D7B3F40E426}"/>
              </a:ext>
            </a:extLst>
          </p:cNvPr>
          <p:cNvSpPr>
            <a:spLocks noGrp="1"/>
          </p:cNvSpPr>
          <p:nvPr>
            <p:ph type="title"/>
          </p:nvPr>
        </p:nvSpPr>
        <p:spPr>
          <a:xfrm>
            <a:off x="457200" y="-3552"/>
            <a:ext cx="8229600" cy="1143000"/>
          </a:xfrm>
        </p:spPr>
        <p:txBody>
          <a:bodyPr/>
          <a:lstStyle/>
          <a:p>
            <a:r>
              <a:rPr lang="en-US"/>
              <a:t>SPA Personnel Updates</a:t>
            </a:r>
          </a:p>
        </p:txBody>
      </p:sp>
      <p:sp>
        <p:nvSpPr>
          <p:cNvPr id="3" name="Content Placeholder 2">
            <a:extLst>
              <a:ext uri="{FF2B5EF4-FFF2-40B4-BE49-F238E27FC236}">
                <a16:creationId xmlns:a16="http://schemas.microsoft.com/office/drawing/2014/main" id="{13C25B31-08F3-6914-FA3E-BD15B49864E6}"/>
              </a:ext>
              <a:ext uri="{C183D7F6-B498-43B3-948B-1728B52AA6E4}">
                <adec:decorative xmlns:adec="http://schemas.microsoft.com/office/drawing/2017/decorative" val="1"/>
              </a:ext>
            </a:extLst>
          </p:cNvPr>
          <p:cNvSpPr>
            <a:spLocks noGrp="1"/>
          </p:cNvSpPr>
          <p:nvPr>
            <p:ph idx="1"/>
          </p:nvPr>
        </p:nvSpPr>
        <p:spPr>
          <a:xfrm>
            <a:off x="457200" y="1600200"/>
            <a:ext cx="5421392" cy="4794627"/>
          </a:xfrm>
        </p:spPr>
        <p:txBody>
          <a:bodyPr vert="horz" lIns="91440" tIns="45720" rIns="91440" bIns="45720" rtlCol="0" anchor="t">
            <a:normAutofit/>
          </a:bodyPr>
          <a:lstStyle/>
          <a:p>
            <a:pPr lvl="1"/>
            <a:endParaRPr lang="en-US">
              <a:ea typeface="Calibri"/>
              <a:cs typeface="Calibri"/>
            </a:endParaRPr>
          </a:p>
          <a:p>
            <a:pPr marL="457200" lvl="1" indent="0">
              <a:buNone/>
            </a:pPr>
            <a:endParaRPr lang="en-US">
              <a:ea typeface="Calibri"/>
              <a:cs typeface="Calibri"/>
            </a:endParaRPr>
          </a:p>
        </p:txBody>
      </p:sp>
      <p:pic>
        <p:nvPicPr>
          <p:cNvPr id="5" name="Picture 4" descr="Puzzle Cooperation Partnership · Free image on Pixabay">
            <a:extLst>
              <a:ext uri="{FF2B5EF4-FFF2-40B4-BE49-F238E27FC236}">
                <a16:creationId xmlns:a16="http://schemas.microsoft.com/office/drawing/2014/main" id="{716B12B4-C62F-7AFC-5EF7-CE56F102465A}"/>
              </a:ext>
            </a:extLst>
          </p:cNvPr>
          <p:cNvPicPr>
            <a:picLocks noChangeAspect="1"/>
          </p:cNvPicPr>
          <p:nvPr/>
        </p:nvPicPr>
        <p:blipFill>
          <a:blip r:embed="rId3"/>
          <a:stretch>
            <a:fillRect/>
          </a:stretch>
        </p:blipFill>
        <p:spPr>
          <a:xfrm>
            <a:off x="6790423" y="3619285"/>
            <a:ext cx="2525965" cy="2544107"/>
          </a:xfrm>
          <a:prstGeom prst="rect">
            <a:avLst/>
          </a:prstGeom>
        </p:spPr>
      </p:pic>
      <p:sp>
        <p:nvSpPr>
          <p:cNvPr id="4" name="TextBox 3">
            <a:extLst>
              <a:ext uri="{FF2B5EF4-FFF2-40B4-BE49-F238E27FC236}">
                <a16:creationId xmlns:a16="http://schemas.microsoft.com/office/drawing/2014/main" id="{D65B9320-05D0-2F92-FEB5-EBEEB5FF11E5}"/>
              </a:ext>
            </a:extLst>
          </p:cNvPr>
          <p:cNvSpPr txBox="1"/>
          <p:nvPr/>
        </p:nvSpPr>
        <p:spPr>
          <a:xfrm>
            <a:off x="164971" y="953285"/>
            <a:ext cx="8813925"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2800">
                <a:ea typeface="Calibri"/>
                <a:cs typeface="Calibri"/>
              </a:rPr>
              <a:t>Retirement – Jean retired as of 8/31, Still use Team Aqua</a:t>
            </a:r>
            <a:endParaRPr lang="en-US"/>
          </a:p>
          <a:p>
            <a:pPr marL="457200" indent="-457200">
              <a:buFont typeface="Arial"/>
              <a:buChar char="•"/>
            </a:pPr>
            <a:r>
              <a:rPr lang="en-US" sz="2800">
                <a:ea typeface="Calibri"/>
                <a:cs typeface="Calibri"/>
              </a:rPr>
              <a:t>No new team updates </a:t>
            </a:r>
          </a:p>
          <a:p>
            <a:pPr marL="457200" indent="-457200">
              <a:buFont typeface="Arial"/>
              <a:buChar char="•"/>
            </a:pPr>
            <a:r>
              <a:rPr lang="en-US" sz="2800">
                <a:ea typeface="Calibri"/>
                <a:cs typeface="Calibri"/>
              </a:rPr>
              <a:t>Open Position – Manager, Sponsored Data and Information Systems</a:t>
            </a:r>
          </a:p>
          <a:p>
            <a:endParaRPr lang="en-US" sz="2800">
              <a:ea typeface="Calibri"/>
              <a:cs typeface="Calibri"/>
            </a:endParaRPr>
          </a:p>
          <a:p>
            <a:r>
              <a:rPr lang="en-US" sz="2400" b="1">
                <a:ea typeface="Calibri"/>
                <a:cs typeface="Calibri"/>
              </a:rPr>
              <a:t>Please utilize the Team Email Addresses.</a:t>
            </a:r>
          </a:p>
          <a:p>
            <a:endParaRPr lang="en-US" sz="2400" b="1">
              <a:ea typeface="Calibri"/>
              <a:cs typeface="Calibri"/>
            </a:endParaRPr>
          </a:p>
          <a:p>
            <a:endParaRPr lang="en-US" sz="2400" b="1">
              <a:ea typeface="Calibri"/>
              <a:cs typeface="Calibri"/>
            </a:endParaRPr>
          </a:p>
          <a:p>
            <a:r>
              <a:rPr lang="en-US" sz="2800">
                <a:ea typeface="Calibri"/>
                <a:cs typeface="Calibri"/>
                <a:hlinkClick r:id="rId4"/>
              </a:rPr>
              <a:t>https://www.umaryland.edu/spa/spa-contact-us/</a:t>
            </a:r>
            <a:endParaRPr lang="en-US" sz="2800"/>
          </a:p>
        </p:txBody>
      </p:sp>
    </p:spTree>
    <p:extLst>
      <p:ext uri="{BB962C8B-B14F-4D97-AF65-F5344CB8AC3E}">
        <p14:creationId xmlns:p14="http://schemas.microsoft.com/office/powerpoint/2010/main" val="2117856972"/>
      </p:ext>
    </p:extLst>
  </p:cSld>
  <p:clrMapOvr>
    <a:masterClrMapping/>
  </p:clrMapOvr>
  <p:transition spd="slow">
    <p:wipe/>
  </p:transition>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CE115-3972-493B-76A9-AA7AB53A039C}"/>
              </a:ext>
            </a:extLst>
          </p:cNvPr>
          <p:cNvSpPr>
            <a:spLocks noGrp="1"/>
          </p:cNvSpPr>
          <p:nvPr>
            <p:ph type="title"/>
          </p:nvPr>
        </p:nvSpPr>
        <p:spPr/>
        <p:txBody>
          <a:bodyPr/>
          <a:lstStyle/>
          <a:p>
            <a:r>
              <a:rPr lang="en-US">
                <a:ea typeface="Calibri"/>
                <a:cs typeface="Calibri"/>
              </a:rPr>
              <a:t>KR – new supplemental field</a:t>
            </a:r>
            <a:endParaRPr lang="en-US"/>
          </a:p>
        </p:txBody>
      </p:sp>
      <p:sp>
        <p:nvSpPr>
          <p:cNvPr id="3" name="Content Placeholder 2">
            <a:extLst>
              <a:ext uri="{FF2B5EF4-FFF2-40B4-BE49-F238E27FC236}">
                <a16:creationId xmlns:a16="http://schemas.microsoft.com/office/drawing/2014/main" id="{EE82F307-0334-7DBF-81B7-C2DF1EEC14F6}"/>
              </a:ext>
            </a:extLst>
          </p:cNvPr>
          <p:cNvSpPr>
            <a:spLocks noGrp="1"/>
          </p:cNvSpPr>
          <p:nvPr>
            <p:ph idx="1"/>
          </p:nvPr>
        </p:nvSpPr>
        <p:spPr/>
        <p:txBody>
          <a:bodyPr vert="horz" lIns="91440" tIns="45720" rIns="91440" bIns="45720" rtlCol="0">
            <a:normAutofit/>
          </a:bodyPr>
          <a:lstStyle/>
          <a:p>
            <a:r>
              <a:rPr lang="en-US" sz="2400">
                <a:ea typeface="Calibri"/>
                <a:cs typeface="Calibri"/>
              </a:rPr>
              <a:t>Under SPAC Required Fields</a:t>
            </a:r>
          </a:p>
          <a:p>
            <a:r>
              <a:rPr lang="en-US" sz="2400">
                <a:ea typeface="Calibri"/>
                <a:cs typeface="Calibri"/>
              </a:rPr>
              <a:t>CCT Agreement?  Yes/No</a:t>
            </a:r>
          </a:p>
          <a:p>
            <a:pPr lvl="1">
              <a:buFont typeface="Courier New"/>
              <a:buChar char="o"/>
            </a:pPr>
            <a:r>
              <a:rPr lang="en-US" sz="2000">
                <a:ea typeface="Calibri"/>
                <a:cs typeface="Calibri"/>
              </a:rPr>
              <a:t>No validation error, but please complete anyway</a:t>
            </a:r>
          </a:p>
          <a:p>
            <a:pPr lvl="1">
              <a:buFont typeface="Courier New"/>
              <a:buChar char="o"/>
            </a:pPr>
            <a:r>
              <a:rPr lang="en-US" sz="2000">
                <a:ea typeface="Calibri"/>
                <a:cs typeface="Calibri"/>
              </a:rPr>
              <a:t>How do you know? Look for Mike Rollor's name as the signatory on the agreement. He is in CCT.</a:t>
            </a:r>
          </a:p>
        </p:txBody>
      </p:sp>
      <p:pic>
        <p:nvPicPr>
          <p:cNvPr id="4" name="Picture 3" descr="Screenshot of Kuali Research showing CCT Agreement field">
            <a:extLst>
              <a:ext uri="{FF2B5EF4-FFF2-40B4-BE49-F238E27FC236}">
                <a16:creationId xmlns:a16="http://schemas.microsoft.com/office/drawing/2014/main" id="{071A6EAD-5C7A-B4DE-6F02-7E3367D57739}"/>
              </a:ext>
            </a:extLst>
          </p:cNvPr>
          <p:cNvPicPr>
            <a:picLocks noChangeAspect="1"/>
          </p:cNvPicPr>
          <p:nvPr/>
        </p:nvPicPr>
        <p:blipFill>
          <a:blip r:embed="rId2"/>
          <a:stretch>
            <a:fillRect/>
          </a:stretch>
        </p:blipFill>
        <p:spPr>
          <a:xfrm>
            <a:off x="4575175" y="3206750"/>
            <a:ext cx="3752850" cy="3086100"/>
          </a:xfrm>
          <a:prstGeom prst="rect">
            <a:avLst/>
          </a:prstGeom>
        </p:spPr>
      </p:pic>
    </p:spTree>
    <p:extLst>
      <p:ext uri="{BB962C8B-B14F-4D97-AF65-F5344CB8AC3E}">
        <p14:creationId xmlns:p14="http://schemas.microsoft.com/office/powerpoint/2010/main" val="2364085093"/>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2FC04-339A-0CD3-A81E-624A927504FD}"/>
              </a:ext>
            </a:extLst>
          </p:cNvPr>
          <p:cNvSpPr>
            <a:spLocks noGrp="1"/>
          </p:cNvSpPr>
          <p:nvPr>
            <p:ph type="title"/>
          </p:nvPr>
        </p:nvSpPr>
        <p:spPr/>
        <p:txBody>
          <a:bodyPr/>
          <a:lstStyle/>
          <a:p>
            <a:r>
              <a:rPr lang="en-US">
                <a:ea typeface="Calibri"/>
                <a:cs typeface="Calibri"/>
              </a:rPr>
              <a:t>Kuali Build UMB "Space"</a:t>
            </a:r>
            <a:endParaRPr lang="en-US"/>
          </a:p>
        </p:txBody>
      </p:sp>
      <p:sp>
        <p:nvSpPr>
          <p:cNvPr id="3" name="Content Placeholder 2">
            <a:extLst>
              <a:ext uri="{FF2B5EF4-FFF2-40B4-BE49-F238E27FC236}">
                <a16:creationId xmlns:a16="http://schemas.microsoft.com/office/drawing/2014/main" id="{3B26157E-AE85-57C4-35DB-FD5BB424FF3C}"/>
              </a:ext>
            </a:extLst>
          </p:cNvPr>
          <p:cNvSpPr>
            <a:spLocks noGrp="1"/>
          </p:cNvSpPr>
          <p:nvPr>
            <p:ph idx="1"/>
          </p:nvPr>
        </p:nvSpPr>
        <p:spPr/>
        <p:txBody>
          <a:bodyPr vert="horz" lIns="91440" tIns="45720" rIns="91440" bIns="45720" rtlCol="0">
            <a:normAutofit/>
          </a:bodyPr>
          <a:lstStyle/>
          <a:p>
            <a:r>
              <a:rPr lang="en-US">
                <a:ea typeface="Calibri"/>
                <a:cs typeface="Calibri"/>
              </a:rPr>
              <a:t>Apps (forms) are now sorted into UMB's space</a:t>
            </a:r>
          </a:p>
          <a:p>
            <a:r>
              <a:rPr lang="en-US">
                <a:ea typeface="Calibri"/>
                <a:cs typeface="Calibri"/>
              </a:rPr>
              <a:t>Just click on University of Maryland Baltimore in the left navigation</a:t>
            </a:r>
          </a:p>
          <a:p>
            <a:r>
              <a:rPr lang="en-US">
                <a:ea typeface="Calibri"/>
                <a:cs typeface="Calibri"/>
              </a:rPr>
              <a:t>You can still use Favorites for the apps you use most</a:t>
            </a:r>
          </a:p>
        </p:txBody>
      </p:sp>
    </p:spTree>
    <p:extLst>
      <p:ext uri="{BB962C8B-B14F-4D97-AF65-F5344CB8AC3E}">
        <p14:creationId xmlns:p14="http://schemas.microsoft.com/office/powerpoint/2010/main" val="343919894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68755-F9ED-F857-1193-3047B0FE1C21}"/>
              </a:ext>
            </a:extLst>
          </p:cNvPr>
          <p:cNvSpPr>
            <a:spLocks noGrp="1"/>
          </p:cNvSpPr>
          <p:nvPr>
            <p:ph type="title"/>
          </p:nvPr>
        </p:nvSpPr>
        <p:spPr/>
        <p:txBody>
          <a:bodyPr>
            <a:normAutofit/>
          </a:bodyPr>
          <a:lstStyle/>
          <a:p>
            <a:r>
              <a:rPr lang="en-US">
                <a:ea typeface="Calibri"/>
                <a:cs typeface="Calibri"/>
              </a:rPr>
              <a:t>Kuali Build UMB Space</a:t>
            </a:r>
          </a:p>
        </p:txBody>
      </p:sp>
      <p:pic>
        <p:nvPicPr>
          <p:cNvPr id="4" name="Content Placeholder 3" descr="Screenshot of Kuali Build UMB Space">
            <a:extLst>
              <a:ext uri="{FF2B5EF4-FFF2-40B4-BE49-F238E27FC236}">
                <a16:creationId xmlns:a16="http://schemas.microsoft.com/office/drawing/2014/main" id="{E14B3BE5-B374-CBE0-CECC-9EA4A2B8ADC0}"/>
              </a:ext>
            </a:extLst>
          </p:cNvPr>
          <p:cNvPicPr>
            <a:picLocks noGrp="1" noChangeAspect="1"/>
          </p:cNvPicPr>
          <p:nvPr>
            <p:ph idx="1"/>
          </p:nvPr>
        </p:nvPicPr>
        <p:blipFill>
          <a:blip r:embed="rId2"/>
          <a:stretch>
            <a:fillRect/>
          </a:stretch>
        </p:blipFill>
        <p:spPr>
          <a:xfrm>
            <a:off x="323589" y="1062107"/>
            <a:ext cx="8611643" cy="5529079"/>
          </a:xfrm>
          <a:prstGeom prst="rect">
            <a:avLst/>
          </a:prstGeom>
        </p:spPr>
      </p:pic>
    </p:spTree>
    <p:extLst>
      <p:ext uri="{BB962C8B-B14F-4D97-AF65-F5344CB8AC3E}">
        <p14:creationId xmlns:p14="http://schemas.microsoft.com/office/powerpoint/2010/main" val="2208094785"/>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568A3-F2BB-2273-EC53-EFBA088D7DF3}"/>
              </a:ext>
            </a:extLst>
          </p:cNvPr>
          <p:cNvSpPr>
            <a:spLocks noGrp="1"/>
          </p:cNvSpPr>
          <p:nvPr>
            <p:ph type="title"/>
          </p:nvPr>
        </p:nvSpPr>
        <p:spPr/>
        <p:txBody>
          <a:bodyPr/>
          <a:lstStyle/>
          <a:p>
            <a:r>
              <a:rPr lang="en-US">
                <a:ea typeface="Calibri"/>
                <a:cs typeface="Calibri"/>
              </a:rPr>
              <a:t>KB UMB Space</a:t>
            </a:r>
            <a:endParaRPr lang="en-US"/>
          </a:p>
        </p:txBody>
      </p:sp>
      <p:pic>
        <p:nvPicPr>
          <p:cNvPr id="5" name="Content Placeholder 4" descr="Screenshot showing sort options for items in the Kuali Build UMB Space">
            <a:extLst>
              <a:ext uri="{FF2B5EF4-FFF2-40B4-BE49-F238E27FC236}">
                <a16:creationId xmlns:a16="http://schemas.microsoft.com/office/drawing/2014/main" id="{C83386F7-061D-BBC2-1231-95CA5E7E3C09}"/>
              </a:ext>
            </a:extLst>
          </p:cNvPr>
          <p:cNvPicPr>
            <a:picLocks noGrp="1" noChangeAspect="1"/>
          </p:cNvPicPr>
          <p:nvPr>
            <p:ph idx="1"/>
          </p:nvPr>
        </p:nvPicPr>
        <p:blipFill>
          <a:blip r:embed="rId2"/>
          <a:stretch>
            <a:fillRect/>
          </a:stretch>
        </p:blipFill>
        <p:spPr>
          <a:xfrm>
            <a:off x="824632" y="1841125"/>
            <a:ext cx="7494738" cy="2520116"/>
          </a:xfrm>
          <a:prstGeom prst="rect">
            <a:avLst/>
          </a:prstGeom>
        </p:spPr>
      </p:pic>
    </p:spTree>
    <p:extLst>
      <p:ext uri="{BB962C8B-B14F-4D97-AF65-F5344CB8AC3E}">
        <p14:creationId xmlns:p14="http://schemas.microsoft.com/office/powerpoint/2010/main" val="773559870"/>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D7FA2-8DB0-57D0-AA92-1B7488F4C2BE}"/>
              </a:ext>
            </a:extLst>
          </p:cNvPr>
          <p:cNvSpPr>
            <a:spLocks noGrp="1"/>
          </p:cNvSpPr>
          <p:nvPr>
            <p:ph type="title"/>
          </p:nvPr>
        </p:nvSpPr>
        <p:spPr/>
        <p:txBody>
          <a:bodyPr>
            <a:normAutofit fontScale="90000"/>
          </a:bodyPr>
          <a:lstStyle/>
          <a:p>
            <a:r>
              <a:rPr lang="en-US">
                <a:ea typeface="Calibri"/>
                <a:cs typeface="Calibri"/>
              </a:rPr>
              <a:t>KR: Canceling or Deleting a Proposal</a:t>
            </a:r>
            <a:endParaRPr lang="en-US"/>
          </a:p>
        </p:txBody>
      </p:sp>
      <p:sp>
        <p:nvSpPr>
          <p:cNvPr id="3" name="Content Placeholder 2">
            <a:extLst>
              <a:ext uri="{FF2B5EF4-FFF2-40B4-BE49-F238E27FC236}">
                <a16:creationId xmlns:a16="http://schemas.microsoft.com/office/drawing/2014/main" id="{3ADF6846-B575-7073-3834-E8D831A912CD}"/>
              </a:ext>
            </a:extLst>
          </p:cNvPr>
          <p:cNvSpPr>
            <a:spLocks noGrp="1"/>
          </p:cNvSpPr>
          <p:nvPr>
            <p:ph idx="1"/>
          </p:nvPr>
        </p:nvSpPr>
        <p:spPr/>
        <p:txBody>
          <a:bodyPr vert="horz" lIns="91440" tIns="45720" rIns="91440" bIns="45720" rtlCol="0" anchor="t">
            <a:normAutofit/>
          </a:bodyPr>
          <a:lstStyle/>
          <a:p>
            <a:pPr marL="0" indent="0">
              <a:buNone/>
            </a:pPr>
            <a:r>
              <a:rPr lang="en-US" sz="2800">
                <a:ea typeface="Calibri"/>
                <a:cs typeface="Calibri"/>
              </a:rPr>
              <a:t>Did your PI abandon a proposal? Feel free to Cancel it</a:t>
            </a:r>
          </a:p>
          <a:p>
            <a:r>
              <a:rPr lang="en-US" sz="2400">
                <a:ea typeface="Calibri"/>
                <a:cs typeface="Calibri"/>
              </a:rPr>
              <a:t>If you can edit the proposal, you should have the Cancel button</a:t>
            </a:r>
          </a:p>
          <a:p>
            <a:r>
              <a:rPr lang="en-US" sz="2400">
                <a:ea typeface="Calibri"/>
                <a:cs typeface="Calibri"/>
              </a:rPr>
              <a:t>Cancel means the proposal is removed from the Dashboard, but you can view or copy it</a:t>
            </a:r>
          </a:p>
          <a:p>
            <a:r>
              <a:rPr lang="en-US" sz="2400">
                <a:ea typeface="Calibri"/>
                <a:cs typeface="Calibri"/>
              </a:rPr>
              <a:t>Delete means it's gone. Only "In Progress" proposals can be deleted. Only SPA can Delete (contact Janet or Greg).</a:t>
            </a:r>
          </a:p>
        </p:txBody>
      </p:sp>
      <p:pic>
        <p:nvPicPr>
          <p:cNvPr id="5" name="Picture 4" descr="A screenshot of Kuali Research showing the Cancel Proposal button on the Summary/Submit tab">
            <a:extLst>
              <a:ext uri="{FF2B5EF4-FFF2-40B4-BE49-F238E27FC236}">
                <a16:creationId xmlns:a16="http://schemas.microsoft.com/office/drawing/2014/main" id="{694E78BA-37E1-26C7-F1DD-02ADE39CE0C0}"/>
              </a:ext>
            </a:extLst>
          </p:cNvPr>
          <p:cNvPicPr>
            <a:picLocks noChangeAspect="1"/>
          </p:cNvPicPr>
          <p:nvPr/>
        </p:nvPicPr>
        <p:blipFill>
          <a:blip r:embed="rId2"/>
          <a:stretch>
            <a:fillRect/>
          </a:stretch>
        </p:blipFill>
        <p:spPr>
          <a:xfrm>
            <a:off x="732621" y="4747965"/>
            <a:ext cx="7381875" cy="904875"/>
          </a:xfrm>
          <a:prstGeom prst="rect">
            <a:avLst/>
          </a:prstGeom>
        </p:spPr>
      </p:pic>
    </p:spTree>
    <p:extLst>
      <p:ext uri="{BB962C8B-B14F-4D97-AF65-F5344CB8AC3E}">
        <p14:creationId xmlns:p14="http://schemas.microsoft.com/office/powerpoint/2010/main" val="245938476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DCD27-288D-4660-832B-B0EC70BA77B5}"/>
              </a:ext>
            </a:extLst>
          </p:cNvPr>
          <p:cNvSpPr>
            <a:spLocks noGrp="1"/>
          </p:cNvSpPr>
          <p:nvPr>
            <p:ph type="title"/>
          </p:nvPr>
        </p:nvSpPr>
        <p:spPr/>
        <p:txBody>
          <a:bodyPr/>
          <a:lstStyle/>
          <a:p>
            <a:r>
              <a:rPr lang="en-US">
                <a:ea typeface="Calibri"/>
                <a:cs typeface="Calibri"/>
              </a:rPr>
              <a:t>KR Proposal Clean Up</a:t>
            </a:r>
            <a:endParaRPr lang="en-US"/>
          </a:p>
        </p:txBody>
      </p:sp>
      <p:sp>
        <p:nvSpPr>
          <p:cNvPr id="3" name="Content Placeholder 2">
            <a:extLst>
              <a:ext uri="{FF2B5EF4-FFF2-40B4-BE49-F238E27FC236}">
                <a16:creationId xmlns:a16="http://schemas.microsoft.com/office/drawing/2014/main" id="{EDBCC873-D665-9577-F77C-02EDE9C3D648}"/>
              </a:ext>
            </a:extLst>
          </p:cNvPr>
          <p:cNvSpPr>
            <a:spLocks noGrp="1"/>
          </p:cNvSpPr>
          <p:nvPr>
            <p:ph idx="1"/>
          </p:nvPr>
        </p:nvSpPr>
        <p:spPr/>
        <p:txBody>
          <a:bodyPr vert="horz" lIns="91440" tIns="45720" rIns="91440" bIns="45720" rtlCol="0" anchor="t">
            <a:normAutofit/>
          </a:bodyPr>
          <a:lstStyle/>
          <a:p>
            <a:r>
              <a:rPr lang="en-US">
                <a:ea typeface="Calibri"/>
                <a:cs typeface="Calibri"/>
              </a:rPr>
              <a:t>PLEASE DO NOT COPY OR REVIVE PROPOSALS THAT ARE MORE THAN 6 MONTHS OLD!!</a:t>
            </a:r>
          </a:p>
          <a:p>
            <a:r>
              <a:rPr lang="en-US">
                <a:ea typeface="Calibri"/>
                <a:cs typeface="Calibri"/>
              </a:rPr>
              <a:t>We have been canceling old proposals.</a:t>
            </a:r>
          </a:p>
          <a:p>
            <a:r>
              <a:rPr lang="en-US">
                <a:ea typeface="Calibri"/>
                <a:cs typeface="Calibri"/>
              </a:rPr>
              <a:t>This will help avoid issues with rates, questionnaires, etc.</a:t>
            </a:r>
          </a:p>
          <a:p>
            <a:endParaRPr lang="en-US">
              <a:ea typeface="Calibri"/>
              <a:cs typeface="Calibri"/>
            </a:endParaRPr>
          </a:p>
        </p:txBody>
      </p:sp>
      <p:pic>
        <p:nvPicPr>
          <p:cNvPr id="4" name="Picture 3" descr="A bucket full of cleaning supplies">
            <a:extLst>
              <a:ext uri="{FF2B5EF4-FFF2-40B4-BE49-F238E27FC236}">
                <a16:creationId xmlns:a16="http://schemas.microsoft.com/office/drawing/2014/main" id="{A9C579DC-AA65-6CD8-970A-9F0E80919357}"/>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163785" y="4518726"/>
            <a:ext cx="2748810" cy="2069983"/>
          </a:xfrm>
          <a:prstGeom prst="rect">
            <a:avLst/>
          </a:prstGeom>
        </p:spPr>
      </p:pic>
    </p:spTree>
    <p:extLst>
      <p:ext uri="{BB962C8B-B14F-4D97-AF65-F5344CB8AC3E}">
        <p14:creationId xmlns:p14="http://schemas.microsoft.com/office/powerpoint/2010/main" val="1690294744"/>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AEEBF-99D6-C72F-ACCB-3A4AC91AF943}"/>
              </a:ext>
            </a:extLst>
          </p:cNvPr>
          <p:cNvSpPr>
            <a:spLocks noGrp="1"/>
          </p:cNvSpPr>
          <p:nvPr>
            <p:ph type="title"/>
          </p:nvPr>
        </p:nvSpPr>
        <p:spPr/>
        <p:txBody>
          <a:bodyPr/>
          <a:lstStyle/>
          <a:p>
            <a:r>
              <a:rPr lang="en-US">
                <a:ea typeface="Calibri"/>
                <a:cs typeface="Calibri"/>
              </a:rPr>
              <a:t>Federal Updates</a:t>
            </a:r>
            <a:endParaRPr lang="en-US"/>
          </a:p>
        </p:txBody>
      </p:sp>
      <p:sp>
        <p:nvSpPr>
          <p:cNvPr id="3" name="Content Placeholder 2">
            <a:extLst>
              <a:ext uri="{FF2B5EF4-FFF2-40B4-BE49-F238E27FC236}">
                <a16:creationId xmlns:a16="http://schemas.microsoft.com/office/drawing/2014/main" id="{0E78B79C-15A9-BCD8-E95E-5DB75D5A10D8}"/>
              </a:ext>
            </a:extLst>
          </p:cNvPr>
          <p:cNvSpPr>
            <a:spLocks noGrp="1"/>
          </p:cNvSpPr>
          <p:nvPr>
            <p:ph idx="1"/>
          </p:nvPr>
        </p:nvSpPr>
        <p:spPr/>
        <p:txBody>
          <a:bodyPr vert="horz" lIns="91440" tIns="45720" rIns="91440" bIns="45720" rtlCol="0" anchor="t">
            <a:normAutofit/>
          </a:bodyPr>
          <a:lstStyle/>
          <a:p>
            <a:pPr marL="0" indent="0" algn="ctr">
              <a:buNone/>
            </a:pPr>
            <a:r>
              <a:rPr lang="en-US" sz="4200">
                <a:ea typeface="Calibri"/>
                <a:cs typeface="Calibri"/>
              </a:rPr>
              <a:t>IMPORTANT!</a:t>
            </a:r>
            <a:endParaRPr lang="en-US">
              <a:ea typeface="Calibri"/>
              <a:cs typeface="Calibri"/>
            </a:endParaRPr>
          </a:p>
          <a:p>
            <a:pPr marL="0" indent="0">
              <a:buNone/>
            </a:pPr>
            <a:r>
              <a:rPr lang="en-US" b="1">
                <a:ea typeface="+mn-lt"/>
                <a:cs typeface="+mn-lt"/>
              </a:rPr>
              <a:t>If you or a PI are contacted by anyone from outside of UMB requesting changes related to a federal award, immediately share the request with Jill and Laura, copying the department chair and dean. Do not respond to requests independently.</a:t>
            </a:r>
            <a:endParaRPr lang="en-US">
              <a:ea typeface="Calibri"/>
              <a:cs typeface="Calibri"/>
            </a:endParaRPr>
          </a:p>
          <a:p>
            <a:endParaRPr lang="en-US">
              <a:ea typeface="Calibri"/>
              <a:cs typeface="Calibri"/>
            </a:endParaRPr>
          </a:p>
          <a:p>
            <a:pPr marL="0" indent="0">
              <a:buNone/>
            </a:pPr>
            <a:endParaRPr lang="en-US">
              <a:ea typeface="Calibri"/>
              <a:cs typeface="Calibri"/>
            </a:endParaRPr>
          </a:p>
        </p:txBody>
      </p:sp>
    </p:spTree>
    <p:extLst>
      <p:ext uri="{BB962C8B-B14F-4D97-AF65-F5344CB8AC3E}">
        <p14:creationId xmlns:p14="http://schemas.microsoft.com/office/powerpoint/2010/main" val="64270032"/>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E2C60-C387-D6CC-C252-ADDE6F01629B}"/>
              </a:ext>
            </a:extLst>
          </p:cNvPr>
          <p:cNvSpPr>
            <a:spLocks noGrp="1"/>
          </p:cNvSpPr>
          <p:nvPr>
            <p:ph type="title"/>
          </p:nvPr>
        </p:nvSpPr>
        <p:spPr/>
        <p:txBody>
          <a:bodyPr/>
          <a:lstStyle/>
          <a:p>
            <a:r>
              <a:rPr lang="en-US">
                <a:ea typeface="Calibri"/>
                <a:cs typeface="Calibri"/>
              </a:rPr>
              <a:t>SPA Training Updates</a:t>
            </a:r>
            <a:endParaRPr lang="en-US"/>
          </a:p>
        </p:txBody>
      </p:sp>
      <p:sp>
        <p:nvSpPr>
          <p:cNvPr id="3" name="Content Placeholder 2">
            <a:extLst>
              <a:ext uri="{FF2B5EF4-FFF2-40B4-BE49-F238E27FC236}">
                <a16:creationId xmlns:a16="http://schemas.microsoft.com/office/drawing/2014/main" id="{7A53A468-14FA-71F0-3BE7-BD8E6F9059BE}"/>
              </a:ext>
            </a:extLst>
          </p:cNvPr>
          <p:cNvSpPr>
            <a:spLocks noGrp="1"/>
          </p:cNvSpPr>
          <p:nvPr>
            <p:ph idx="1"/>
          </p:nvPr>
        </p:nvSpPr>
        <p:spPr/>
        <p:txBody>
          <a:bodyPr vert="horz" lIns="91440" tIns="45720" rIns="91440" bIns="45720" rtlCol="0" anchor="t">
            <a:normAutofit fontScale="92500" lnSpcReduction="10000"/>
          </a:bodyPr>
          <a:lstStyle/>
          <a:p>
            <a:r>
              <a:rPr lang="en-US">
                <a:ea typeface="Calibri"/>
                <a:cs typeface="Calibri"/>
              </a:rPr>
              <a:t>SPARKS – Sponsored Programs Administration Research and Knowledge Sessions</a:t>
            </a:r>
          </a:p>
          <a:p>
            <a:pPr lvl="1"/>
            <a:r>
              <a:rPr lang="en-US">
                <a:ea typeface="Calibri"/>
                <a:cs typeface="Calibri"/>
              </a:rPr>
              <a:t>One-hour presentation + Q&amp;A on a variety of topics </a:t>
            </a:r>
          </a:p>
          <a:p>
            <a:pPr lvl="1"/>
            <a:r>
              <a:rPr lang="en-US">
                <a:ea typeface="Calibri"/>
                <a:cs typeface="Calibri"/>
              </a:rPr>
              <a:t>Open to all via Zoom on the 3rd Tuesday of each month at 9:00 am</a:t>
            </a:r>
          </a:p>
          <a:p>
            <a:pPr lvl="1"/>
            <a:r>
              <a:rPr lang="en-US">
                <a:ea typeface="Calibri"/>
                <a:cs typeface="Calibri"/>
              </a:rPr>
              <a:t>September 2026: IPAs/JPAs</a:t>
            </a:r>
            <a:endParaRPr lang="en-US" b="1">
              <a:ea typeface="Calibri"/>
              <a:cs typeface="Calibri"/>
            </a:endParaRPr>
          </a:p>
          <a:p>
            <a:pPr lvl="1"/>
            <a:r>
              <a:rPr lang="en-US">
                <a:ea typeface="Calibri"/>
                <a:cs typeface="Calibri"/>
              </a:rPr>
              <a:t>Slides &amp; recordings available on the website</a:t>
            </a:r>
          </a:p>
          <a:p>
            <a:pPr marL="457200" lvl="1" indent="0">
              <a:buNone/>
            </a:pPr>
            <a:r>
              <a:rPr lang="en-US" sz="2200">
                <a:ea typeface="Calibri"/>
                <a:cs typeface="Calibri"/>
                <a:hlinkClick r:id="rId2"/>
              </a:rPr>
              <a:t>https</a:t>
            </a:r>
            <a:r>
              <a:rPr lang="en-US" sz="2200">
                <a:ea typeface="+mn-lt"/>
                <a:cs typeface="+mn-lt"/>
                <a:hlinkClick r:id="rId2"/>
              </a:rPr>
              <a:t>://www.umaryland.edu/spa/research-administration-training/sparks/</a:t>
            </a:r>
            <a:endParaRPr lang="en-US" sz="2200">
              <a:ea typeface="Calibri"/>
              <a:cs typeface="Calibri"/>
            </a:endParaRPr>
          </a:p>
          <a:p>
            <a:pPr marL="0" indent="0">
              <a:buNone/>
            </a:pPr>
            <a:br>
              <a:rPr lang="en-US" sz="2200" b="1">
                <a:ea typeface="Calibri"/>
                <a:cs typeface="Calibri"/>
              </a:rPr>
            </a:br>
            <a:r>
              <a:rPr lang="en-US" sz="2200" b="1">
                <a:ea typeface="Calibri"/>
                <a:cs typeface="Calibri"/>
              </a:rPr>
              <a:t>COMING SOON!</a:t>
            </a:r>
            <a:r>
              <a:rPr lang="en-US" sz="2200">
                <a:ea typeface="Calibri"/>
                <a:cs typeface="Calibri"/>
              </a:rPr>
              <a:t> ESP – Essentials of Sponsored Projects - New curriculum focused on the sponsored project lifecycle</a:t>
            </a:r>
          </a:p>
          <a:p>
            <a:pPr lvl="1"/>
            <a:endParaRPr lang="en-US">
              <a:ea typeface="Calibri"/>
              <a:cs typeface="Calibri"/>
            </a:endParaRPr>
          </a:p>
        </p:txBody>
      </p:sp>
    </p:spTree>
    <p:extLst>
      <p:ext uri="{BB962C8B-B14F-4D97-AF65-F5344CB8AC3E}">
        <p14:creationId xmlns:p14="http://schemas.microsoft.com/office/powerpoint/2010/main" val="1701304071"/>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6CB9A-B56E-D232-44DA-6F7C42D83661}"/>
              </a:ext>
            </a:extLst>
          </p:cNvPr>
          <p:cNvSpPr>
            <a:spLocks noGrp="1"/>
          </p:cNvSpPr>
          <p:nvPr>
            <p:ph type="title"/>
          </p:nvPr>
        </p:nvSpPr>
        <p:spPr/>
        <p:txBody>
          <a:bodyPr/>
          <a:lstStyle/>
          <a:p>
            <a:r>
              <a:rPr lang="en-US">
                <a:ea typeface="Calibri"/>
                <a:cs typeface="Calibri"/>
              </a:rPr>
              <a:t>Reminder: RAC Listserv</a:t>
            </a:r>
            <a:endParaRPr lang="en-US"/>
          </a:p>
        </p:txBody>
      </p:sp>
      <p:sp>
        <p:nvSpPr>
          <p:cNvPr id="3" name="Content Placeholder 2">
            <a:extLst>
              <a:ext uri="{FF2B5EF4-FFF2-40B4-BE49-F238E27FC236}">
                <a16:creationId xmlns:a16="http://schemas.microsoft.com/office/drawing/2014/main" id="{AC1168CE-E251-53F7-90FF-C92652636FC0}"/>
              </a:ext>
            </a:extLst>
          </p:cNvPr>
          <p:cNvSpPr>
            <a:spLocks noGrp="1"/>
          </p:cNvSpPr>
          <p:nvPr>
            <p:ph idx="1"/>
          </p:nvPr>
        </p:nvSpPr>
        <p:spPr/>
        <p:txBody>
          <a:bodyPr vert="horz" lIns="91440" tIns="45720" rIns="91440" bIns="45720" rtlCol="0" anchor="t">
            <a:normAutofit/>
          </a:bodyPr>
          <a:lstStyle/>
          <a:p>
            <a:r>
              <a:rPr lang="en-US">
                <a:ea typeface="Calibri"/>
                <a:cs typeface="Calibri"/>
              </a:rPr>
              <a:t>SPA and SPAC use the RAC Listserv for important communications.</a:t>
            </a:r>
          </a:p>
          <a:p>
            <a:r>
              <a:rPr lang="en-US">
                <a:ea typeface="Calibri"/>
                <a:cs typeface="Calibri"/>
              </a:rPr>
              <a:t>Email </a:t>
            </a:r>
            <a:r>
              <a:rPr lang="en-US">
                <a:ea typeface="Calibri"/>
                <a:cs typeface="Calibri"/>
                <a:hlinkClick r:id="rId2"/>
              </a:rPr>
              <a:t>CGEPPI</a:t>
            </a:r>
            <a:r>
              <a:rPr lang="en-US">
                <a:ea typeface="+mn-lt"/>
                <a:cs typeface="+mn-lt"/>
                <a:hlinkClick r:id="rId2"/>
              </a:rPr>
              <a:t>@som.umaryland.edu</a:t>
            </a:r>
            <a:r>
              <a:rPr lang="en-US">
                <a:ea typeface="+mn-lt"/>
                <a:cs typeface="+mn-lt"/>
              </a:rPr>
              <a:t> to be added to the listserv</a:t>
            </a:r>
          </a:p>
          <a:p>
            <a:r>
              <a:rPr lang="en-US">
                <a:ea typeface="Calibri"/>
                <a:cs typeface="Calibri"/>
              </a:rPr>
              <a:t>Important SPA communications are archived here: </a:t>
            </a:r>
            <a:r>
              <a:rPr lang="en-US" sz="2400">
                <a:ea typeface="+mn-lt"/>
                <a:cs typeface="+mn-lt"/>
                <a:hlinkClick r:id="rId3"/>
              </a:rPr>
              <a:t>https://www.umaryland.edu/spa/spa-notices-archive/</a:t>
            </a:r>
            <a:r>
              <a:rPr lang="en-US" sz="2400">
                <a:ea typeface="+mn-lt"/>
                <a:cs typeface="+mn-lt"/>
              </a:rPr>
              <a:t> </a:t>
            </a:r>
            <a:r>
              <a:rPr lang="en-US">
                <a:ea typeface="+mn-lt"/>
                <a:cs typeface="+mn-lt"/>
              </a:rPr>
              <a:t>- use the navigation menu to find the topic and date</a:t>
            </a:r>
            <a:endParaRPr lang="en-US">
              <a:ea typeface="Calibri"/>
              <a:cs typeface="Calibri"/>
            </a:endParaRPr>
          </a:p>
        </p:txBody>
      </p:sp>
    </p:spTree>
    <p:extLst>
      <p:ext uri="{BB962C8B-B14F-4D97-AF65-F5344CB8AC3E}">
        <p14:creationId xmlns:p14="http://schemas.microsoft.com/office/powerpoint/2010/main" val="2993111169"/>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6C7491-E22E-9583-143E-2C9EA213E07A}"/>
              </a:ext>
            </a:extLst>
          </p:cNvPr>
          <p:cNvSpPr>
            <a:spLocks noGrp="1"/>
          </p:cNvSpPr>
          <p:nvPr>
            <p:ph type="title"/>
          </p:nvPr>
        </p:nvSpPr>
        <p:spPr>
          <a:xfrm>
            <a:off x="480060" y="325369"/>
            <a:ext cx="3276451" cy="1956841"/>
          </a:xfrm>
        </p:spPr>
        <p:txBody>
          <a:bodyPr anchor="b">
            <a:normAutofit/>
          </a:bodyPr>
          <a:lstStyle/>
          <a:p>
            <a:r>
              <a:rPr lang="en-US" sz="4700">
                <a:ea typeface="Calibri"/>
                <a:cs typeface="Calibri"/>
              </a:rPr>
              <a:t>Team Updates</a:t>
            </a:r>
            <a:endParaRPr lang="en-US" sz="4700"/>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sX0" fmla="*/ 0 w 2606040"/>
              <a:gd name="csY0" fmla="*/ 0 h 18288"/>
              <a:gd name="csX1" fmla="*/ 625450 w 2606040"/>
              <a:gd name="csY1" fmla="*/ 0 h 18288"/>
              <a:gd name="csX2" fmla="*/ 1224839 w 2606040"/>
              <a:gd name="csY2" fmla="*/ 0 h 18288"/>
              <a:gd name="csX3" fmla="*/ 1824228 w 2606040"/>
              <a:gd name="csY3" fmla="*/ 0 h 18288"/>
              <a:gd name="csX4" fmla="*/ 2606040 w 2606040"/>
              <a:gd name="csY4" fmla="*/ 0 h 18288"/>
              <a:gd name="csX5" fmla="*/ 2606040 w 2606040"/>
              <a:gd name="csY5" fmla="*/ 18288 h 18288"/>
              <a:gd name="csX6" fmla="*/ 1902409 w 2606040"/>
              <a:gd name="csY6" fmla="*/ 18288 h 18288"/>
              <a:gd name="csX7" fmla="*/ 1276960 w 2606040"/>
              <a:gd name="csY7" fmla="*/ 18288 h 18288"/>
              <a:gd name="csX8" fmla="*/ 677570 w 2606040"/>
              <a:gd name="csY8" fmla="*/ 18288 h 18288"/>
              <a:gd name="csX9" fmla="*/ 0 w 2606040"/>
              <a:gd name="csY9" fmla="*/ 18288 h 18288"/>
              <a:gd name="csX10" fmla="*/ 0 w 2606040"/>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97C0E6B-2DF7-D8AB-D512-934FD06B31C5}"/>
              </a:ext>
              <a:ext uri="{C183D7F6-B498-43B3-948B-1728B52AA6E4}">
                <adec:decorative xmlns:adec="http://schemas.microsoft.com/office/drawing/2017/decorative" val="1"/>
              </a:ext>
            </a:extLst>
          </p:cNvPr>
          <p:cNvSpPr>
            <a:spLocks noGrp="1"/>
          </p:cNvSpPr>
          <p:nvPr>
            <p:ph idx="1"/>
          </p:nvPr>
        </p:nvSpPr>
        <p:spPr>
          <a:xfrm>
            <a:off x="480060" y="2872899"/>
            <a:ext cx="3182691" cy="3320668"/>
          </a:xfrm>
        </p:spPr>
        <p:txBody>
          <a:bodyPr vert="horz" lIns="91440" tIns="45720" rIns="91440" bIns="45720" rtlCol="0">
            <a:normAutofit/>
          </a:bodyPr>
          <a:lstStyle/>
          <a:p>
            <a:pPr marL="0" indent="0">
              <a:buNone/>
            </a:pPr>
            <a:endParaRPr lang="en-US" sz="1900">
              <a:ea typeface="Calibri"/>
              <a:cs typeface="Calibri"/>
            </a:endParaRPr>
          </a:p>
          <a:p>
            <a:endParaRPr lang="en-US" sz="1900">
              <a:ea typeface="Calibri"/>
              <a:cs typeface="Calibri"/>
            </a:endParaRPr>
          </a:p>
        </p:txBody>
      </p:sp>
      <p:pic>
        <p:nvPicPr>
          <p:cNvPr id="4" name="Picture 3" descr="Team Zusammenarbeit Zusammenhalt · Kostenloses Bild auf Pixabay">
            <a:extLst>
              <a:ext uri="{FF2B5EF4-FFF2-40B4-BE49-F238E27FC236}">
                <a16:creationId xmlns:a16="http://schemas.microsoft.com/office/drawing/2014/main" id="{446EB990-A817-D83B-9AA0-4B79C536784D}"/>
              </a:ext>
            </a:extLst>
          </p:cNvPr>
          <p:cNvPicPr>
            <a:picLocks noChangeAspect="1"/>
          </p:cNvPicPr>
          <p:nvPr/>
        </p:nvPicPr>
        <p:blipFill>
          <a:blip r:embed="rId2"/>
          <a:srcRect l="16600" r="8173"/>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439192414"/>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30958-6471-A2B9-A304-0A99125FB6E5}"/>
              </a:ext>
            </a:extLst>
          </p:cNvPr>
          <p:cNvSpPr>
            <a:spLocks noGrp="1"/>
          </p:cNvSpPr>
          <p:nvPr>
            <p:ph type="title"/>
          </p:nvPr>
        </p:nvSpPr>
        <p:spPr/>
        <p:txBody>
          <a:bodyPr/>
          <a:lstStyle/>
          <a:p>
            <a:r>
              <a:rPr lang="en-US">
                <a:ea typeface="Calibri"/>
                <a:cs typeface="Calibri"/>
              </a:rPr>
              <a:t>Research Security Team</a:t>
            </a:r>
            <a:endParaRPr lang="en-US"/>
          </a:p>
        </p:txBody>
      </p:sp>
      <p:pic>
        <p:nvPicPr>
          <p:cNvPr id="4" name="Content Placeholder 3" descr="A circuit board with a lock">
            <a:extLst>
              <a:ext uri="{FF2B5EF4-FFF2-40B4-BE49-F238E27FC236}">
                <a16:creationId xmlns:a16="http://schemas.microsoft.com/office/drawing/2014/main" id="{3AE3C228-B0FF-065F-7924-623F165EEEA3}"/>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2274031" y="1712426"/>
            <a:ext cx="4572000" cy="3200400"/>
          </a:xfrm>
        </p:spPr>
      </p:pic>
      <p:sp>
        <p:nvSpPr>
          <p:cNvPr id="5" name="TextBox 4">
            <a:extLst>
              <a:ext uri="{FF2B5EF4-FFF2-40B4-BE49-F238E27FC236}">
                <a16:creationId xmlns:a16="http://schemas.microsoft.com/office/drawing/2014/main" id="{DB785F59-8338-5EEF-E831-30BCB3852799}"/>
              </a:ext>
            </a:extLst>
          </p:cNvPr>
          <p:cNvSpPr txBox="1"/>
          <p:nvPr/>
        </p:nvSpPr>
        <p:spPr>
          <a:xfrm>
            <a:off x="2274031" y="4912033"/>
            <a:ext cx="4572000" cy="317500"/>
          </a:xfrm>
          <a:prstGeom prst="rect">
            <a:avLst/>
          </a:prstGeom>
        </p:spPr>
        <p:txBody>
          <a:bodyPr>
            <a:normAutofit fontScale="85000" lnSpcReduction="10000"/>
          </a:bodyPr>
          <a:lstStyle/>
          <a:p>
            <a:r>
              <a:rPr lang="en-US"/>
              <a:t>ThePhoto by PhotoAuthor is licensed under CCYYSA.</a:t>
            </a:r>
          </a:p>
        </p:txBody>
      </p:sp>
    </p:spTree>
    <p:extLst>
      <p:ext uri="{BB962C8B-B14F-4D97-AF65-F5344CB8AC3E}">
        <p14:creationId xmlns:p14="http://schemas.microsoft.com/office/powerpoint/2010/main" val="1590470157"/>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C916B-0BC3-34FD-434F-8CB2C94D53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C592AD-B881-3885-4345-A8DEB753D375}"/>
              </a:ext>
            </a:extLst>
          </p:cNvPr>
          <p:cNvSpPr>
            <a:spLocks noGrp="1"/>
          </p:cNvSpPr>
          <p:nvPr>
            <p:ph type="title"/>
          </p:nvPr>
        </p:nvSpPr>
        <p:spPr>
          <a:xfrm>
            <a:off x="457200" y="23809"/>
            <a:ext cx="8229600" cy="800100"/>
          </a:xfrm>
        </p:spPr>
        <p:txBody>
          <a:bodyPr/>
          <a:lstStyle/>
          <a:p>
            <a:r>
              <a:rPr lang="en-US">
                <a:ea typeface="Calibri"/>
                <a:cs typeface="Calibri"/>
              </a:rPr>
              <a:t>Research Security</a:t>
            </a:r>
          </a:p>
        </p:txBody>
      </p:sp>
      <p:sp>
        <p:nvSpPr>
          <p:cNvPr id="3" name="Content Placeholder 2">
            <a:extLst>
              <a:ext uri="{FF2B5EF4-FFF2-40B4-BE49-F238E27FC236}">
                <a16:creationId xmlns:a16="http://schemas.microsoft.com/office/drawing/2014/main" id="{65F414EA-63EF-3CB0-C519-BCED3814637D}"/>
              </a:ext>
            </a:extLst>
          </p:cNvPr>
          <p:cNvSpPr>
            <a:spLocks noGrp="1"/>
          </p:cNvSpPr>
          <p:nvPr>
            <p:ph idx="1"/>
          </p:nvPr>
        </p:nvSpPr>
        <p:spPr>
          <a:xfrm>
            <a:off x="164707" y="939214"/>
            <a:ext cx="8809264" cy="5272927"/>
          </a:xfrm>
        </p:spPr>
        <p:txBody>
          <a:bodyPr vert="horz" lIns="91440" tIns="45720" rIns="91440" bIns="45720" rtlCol="0" anchor="t">
            <a:noAutofit/>
          </a:bodyPr>
          <a:lstStyle/>
          <a:p>
            <a:pPr marL="0" indent="0" algn="ctr">
              <a:buNone/>
            </a:pPr>
            <a:r>
              <a:rPr lang="en-US" sz="1800" b="1">
                <a:ea typeface="Calibri"/>
                <a:cs typeface="Calibri"/>
              </a:rPr>
              <a:t>Completion of research security training required within 12 months prior to ALL sponsored proposals submitted through SPA.</a:t>
            </a:r>
            <a:endParaRPr lang="en-US" sz="1800">
              <a:ea typeface="Calibri"/>
              <a:cs typeface="Calibri"/>
            </a:endParaRPr>
          </a:p>
          <a:p>
            <a:pPr marL="0" indent="0" algn="ctr">
              <a:buNone/>
            </a:pPr>
            <a:r>
              <a:rPr lang="en-US" sz="1800">
                <a:ea typeface="Calibri"/>
                <a:cs typeface="Calibri"/>
                <a:hlinkClick r:id="rId2"/>
              </a:rPr>
              <a:t>NSF RST Consolidated Training Module</a:t>
            </a:r>
            <a:r>
              <a:rPr lang="en-US" sz="1800">
                <a:ea typeface="Calibri"/>
                <a:cs typeface="Calibri"/>
              </a:rPr>
              <a:t> 2026-2027</a:t>
            </a:r>
          </a:p>
          <a:p>
            <a:pPr lvl="1">
              <a:buFont typeface="Courier New,monospace"/>
              <a:buChar char="o"/>
            </a:pPr>
            <a:r>
              <a:rPr lang="en-US" sz="1800">
                <a:ea typeface="Calibri"/>
                <a:cs typeface="Calibri"/>
              </a:rPr>
              <a:t>Training is required when:</a:t>
            </a:r>
          </a:p>
          <a:p>
            <a:pPr lvl="2">
              <a:buFont typeface="Wingdings"/>
              <a:buChar char="§"/>
            </a:pPr>
            <a:r>
              <a:rPr lang="en-US" sz="1800">
                <a:ea typeface="Calibri"/>
                <a:cs typeface="Calibri"/>
              </a:rPr>
              <a:t>No date entered for "Date Submitted" or</a:t>
            </a:r>
          </a:p>
          <a:p>
            <a:pPr lvl="2">
              <a:buFont typeface="Wingdings"/>
              <a:buChar char="§"/>
            </a:pPr>
            <a:r>
              <a:rPr lang="en-US" sz="1800">
                <a:ea typeface="Calibri"/>
                <a:cs typeface="Calibri"/>
              </a:rPr>
              <a:t>If the respective due date for the proposal reviewed exceeds 12 months after the "Date Submitted" date.</a:t>
            </a:r>
          </a:p>
          <a:p>
            <a:pPr lvl="1">
              <a:buFont typeface="Courier New,monospace"/>
              <a:buChar char="o"/>
            </a:pPr>
            <a:r>
              <a:rPr lang="en-US" sz="1800">
                <a:ea typeface="Calibri"/>
                <a:cs typeface="Calibri"/>
              </a:rPr>
              <a:t>Check research security training completion in Kuali Research</a:t>
            </a:r>
          </a:p>
          <a:p>
            <a:pPr lvl="1">
              <a:buFont typeface="Courier New,monospace"/>
              <a:buChar char="o"/>
            </a:pPr>
            <a:endParaRPr lang="en-US" sz="1800">
              <a:ea typeface="Calibri"/>
              <a:cs typeface="Calibri"/>
            </a:endParaRPr>
          </a:p>
          <a:p>
            <a:r>
              <a:rPr lang="en-US" sz="1800">
                <a:ea typeface="Calibri"/>
                <a:cs typeface="Calibri"/>
              </a:rPr>
              <a:t>RS Website</a:t>
            </a:r>
          </a:p>
          <a:p>
            <a:pPr lvl="1">
              <a:buFont typeface="Courier New,monospace"/>
              <a:buChar char="o"/>
            </a:pPr>
            <a:r>
              <a:rPr lang="en-US" sz="1800">
                <a:ea typeface="Calibri"/>
                <a:cs typeface="Calibri"/>
                <a:hlinkClick r:id="rId3"/>
              </a:rPr>
              <a:t>Research Security Training Frequently Asked Questions</a:t>
            </a:r>
            <a:r>
              <a:rPr lang="en-US" sz="1800">
                <a:ea typeface="Calibri"/>
                <a:cs typeface="Calibri"/>
              </a:rPr>
              <a:t> (FAQs) </a:t>
            </a:r>
          </a:p>
          <a:p>
            <a:pPr lvl="1">
              <a:buFont typeface="Courier New,monospace"/>
              <a:buChar char="o"/>
            </a:pPr>
            <a:r>
              <a:rPr lang="en-US" sz="1800">
                <a:ea typeface="Calibri"/>
                <a:cs typeface="Calibri"/>
                <a:hlinkClick r:id="rId4"/>
              </a:rPr>
              <a:t>Federal Agency Risk Assessment/Risk Mitigation Matrices</a:t>
            </a:r>
            <a:r>
              <a:rPr lang="en-US" sz="1800">
                <a:ea typeface="Calibri"/>
                <a:cs typeface="Calibri"/>
              </a:rPr>
              <a:t> </a:t>
            </a:r>
          </a:p>
          <a:p>
            <a:pPr lvl="1">
              <a:buFont typeface="Courier New,monospace"/>
              <a:buChar char="o"/>
            </a:pPr>
            <a:r>
              <a:rPr lang="en-US" sz="1800">
                <a:ea typeface="Calibri"/>
                <a:cs typeface="Calibri"/>
              </a:rPr>
              <a:t>Posted: </a:t>
            </a:r>
            <a:r>
              <a:rPr lang="en-US" sz="1800">
                <a:ea typeface="Calibri"/>
                <a:cs typeface="Calibri"/>
                <a:hlinkClick r:id="rId5"/>
              </a:rPr>
              <a:t>NIH Other Support Disclosures Supplement</a:t>
            </a:r>
            <a:r>
              <a:rPr lang="en-US" sz="1800">
                <a:ea typeface="Calibri"/>
                <a:cs typeface="Calibri"/>
              </a:rPr>
              <a:t> </a:t>
            </a:r>
          </a:p>
          <a:p>
            <a:endParaRPr lang="en-US" sz="1800">
              <a:ea typeface="Calibri"/>
              <a:cs typeface="Calibri"/>
            </a:endParaRPr>
          </a:p>
          <a:p>
            <a:r>
              <a:rPr lang="en-US" sz="1800">
                <a:ea typeface="Calibri"/>
                <a:cs typeface="Calibri"/>
              </a:rPr>
              <a:t>New RST Refresher – COMING SOON!</a:t>
            </a:r>
            <a:endParaRPr lang="en-US"/>
          </a:p>
          <a:p>
            <a:endParaRPr lang="en-US" sz="1800">
              <a:ea typeface="Calibri"/>
              <a:cs typeface="Calibri"/>
            </a:endParaRPr>
          </a:p>
          <a:p>
            <a:endParaRPr lang="en-US" sz="1600">
              <a:ea typeface="Calibri"/>
              <a:cs typeface="Calibri"/>
            </a:endParaRPr>
          </a:p>
          <a:p>
            <a:endParaRPr lang="en-US" sz="1600">
              <a:ea typeface="Calibri"/>
              <a:cs typeface="Calibri"/>
            </a:endParaRPr>
          </a:p>
          <a:p>
            <a:endParaRPr lang="en-US" sz="1600">
              <a:ea typeface="Calibri"/>
              <a:cs typeface="Calibri"/>
            </a:endParaRPr>
          </a:p>
          <a:p>
            <a:pPr marL="0" indent="0">
              <a:buNone/>
            </a:pPr>
            <a:endParaRPr lang="en-US" sz="1600">
              <a:highlight>
                <a:srgbClr val="FFFFFF"/>
              </a:highlight>
              <a:ea typeface="Calibri"/>
              <a:cs typeface="Calibri"/>
            </a:endParaRPr>
          </a:p>
          <a:p>
            <a:pPr lvl="1">
              <a:buNone/>
            </a:pPr>
            <a:endParaRPr lang="en-US" sz="1600">
              <a:highlight>
                <a:srgbClr val="FFFFFF"/>
              </a:highlight>
              <a:ea typeface="Calibri"/>
              <a:cs typeface="Calibri"/>
            </a:endParaRPr>
          </a:p>
          <a:p>
            <a:pPr marL="914400" lvl="2" indent="0">
              <a:buNone/>
            </a:pPr>
            <a:endParaRPr lang="en-US" sz="1600">
              <a:ea typeface="Calibri"/>
              <a:cs typeface="Calibri"/>
            </a:endParaRPr>
          </a:p>
          <a:p>
            <a:pPr marL="0" indent="0">
              <a:buNone/>
            </a:pPr>
            <a:endParaRPr lang="en-US" sz="1600">
              <a:ea typeface="Calibri"/>
              <a:cs typeface="Calibri"/>
            </a:endParaRPr>
          </a:p>
        </p:txBody>
      </p:sp>
      <p:sp>
        <p:nvSpPr>
          <p:cNvPr id="8" name="TextBox 7">
            <a:extLst>
              <a:ext uri="{FF2B5EF4-FFF2-40B4-BE49-F238E27FC236}">
                <a16:creationId xmlns:a16="http://schemas.microsoft.com/office/drawing/2014/main" id="{8EA4F67D-CA39-2FC2-7E80-0DDA8097682E}"/>
              </a:ext>
            </a:extLst>
          </p:cNvPr>
          <p:cNvSpPr txBox="1"/>
          <p:nvPr/>
        </p:nvSpPr>
        <p:spPr>
          <a:xfrm>
            <a:off x="2288125" y="5901100"/>
            <a:ext cx="3977349" cy="8248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lgn="ctr">
              <a:spcBef>
                <a:spcPct val="20000"/>
              </a:spcBef>
            </a:pPr>
            <a:r>
              <a:rPr lang="en-US" sz="1400" b="1">
                <a:highlight>
                  <a:srgbClr val="FFFFFF"/>
                </a:highlight>
                <a:latin typeface="Calibri"/>
                <a:ea typeface="Calibri"/>
                <a:cs typeface="Calibri"/>
              </a:rPr>
              <a:t>RS Team Office Hours</a:t>
            </a:r>
            <a:endParaRPr lang="en-US" sz="1400" b="1">
              <a:latin typeface="Calibri"/>
              <a:ea typeface="Calibri"/>
              <a:cs typeface="Calibri"/>
            </a:endParaRPr>
          </a:p>
          <a:p>
            <a:pPr marL="742950" lvl="1" indent="-285750" algn="ctr">
              <a:spcBef>
                <a:spcPct val="20000"/>
              </a:spcBef>
            </a:pPr>
            <a:r>
              <a:rPr lang="en-US" sz="1400" b="1">
                <a:highlight>
                  <a:srgbClr val="FFFFFF"/>
                </a:highlight>
                <a:latin typeface="Calibri"/>
                <a:ea typeface="Calibri"/>
                <a:cs typeface="Calibri"/>
              </a:rPr>
              <a:t>1st and 3rd Wednesday 2:00pm – 3:30pm</a:t>
            </a:r>
            <a:endParaRPr lang="en-US" sz="1400" b="1">
              <a:latin typeface="Calibri"/>
              <a:ea typeface="Calibri"/>
              <a:cs typeface="Calibri"/>
            </a:endParaRPr>
          </a:p>
          <a:p>
            <a:pPr marL="742950" lvl="1" indent="-285750" algn="ctr">
              <a:spcBef>
                <a:spcPct val="20000"/>
              </a:spcBef>
            </a:pPr>
            <a:r>
              <a:rPr lang="en-US" sz="1400" b="1">
                <a:solidFill>
                  <a:srgbClr val="0000FF"/>
                </a:solidFill>
                <a:highlight>
                  <a:srgbClr val="FFFFFF"/>
                </a:highlight>
                <a:latin typeface="Calibri"/>
                <a:ea typeface="Calibri"/>
                <a:cs typeface="Calibri"/>
                <a:hlinkClick r:id="rId6"/>
              </a:rPr>
              <a:t>SPA-Research_Security@umaryland.edu</a:t>
            </a:r>
            <a:endParaRPr lang="en-US" sz="1400" b="1">
              <a:latin typeface="Calibri"/>
              <a:ea typeface="Calibri"/>
              <a:cs typeface="Calibri"/>
            </a:endParaRPr>
          </a:p>
        </p:txBody>
      </p:sp>
    </p:spTree>
    <p:extLst>
      <p:ext uri="{BB962C8B-B14F-4D97-AF65-F5344CB8AC3E}">
        <p14:creationId xmlns:p14="http://schemas.microsoft.com/office/powerpoint/2010/main" val="1971031287"/>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9F2C3-6096-527F-1DBD-B12774635499}"/>
              </a:ext>
            </a:extLst>
          </p:cNvPr>
          <p:cNvSpPr>
            <a:spLocks noGrp="1"/>
          </p:cNvSpPr>
          <p:nvPr>
            <p:ph type="title"/>
          </p:nvPr>
        </p:nvSpPr>
        <p:spPr/>
        <p:txBody>
          <a:bodyPr/>
          <a:lstStyle/>
          <a:p>
            <a:r>
              <a:rPr lang="en-US" dirty="0">
                <a:ea typeface="Calibri"/>
                <a:cs typeface="Calibri"/>
              </a:rPr>
              <a:t>Proposal Team</a:t>
            </a:r>
            <a:endParaRPr lang="en-US" dirty="0"/>
          </a:p>
        </p:txBody>
      </p:sp>
      <p:pic>
        <p:nvPicPr>
          <p:cNvPr id="4" name="Content Placeholder 3" descr="A typewriter with a piece of paper">
            <a:extLst>
              <a:ext uri="{FF2B5EF4-FFF2-40B4-BE49-F238E27FC236}">
                <a16:creationId xmlns:a16="http://schemas.microsoft.com/office/drawing/2014/main" id="{0914C39B-0BAE-7353-2B49-B68A26CF9C26}"/>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1185993" y="1600200"/>
            <a:ext cx="6772014" cy="4525963"/>
          </a:xfrm>
        </p:spPr>
      </p:pic>
      <p:sp>
        <p:nvSpPr>
          <p:cNvPr id="5" name="TextBox 4">
            <a:extLst>
              <a:ext uri="{FF2B5EF4-FFF2-40B4-BE49-F238E27FC236}">
                <a16:creationId xmlns:a16="http://schemas.microsoft.com/office/drawing/2014/main" id="{8FDF528B-EED2-461E-E51A-84C44AAF308D}"/>
              </a:ext>
            </a:extLst>
          </p:cNvPr>
          <p:cNvSpPr txBox="1"/>
          <p:nvPr/>
        </p:nvSpPr>
        <p:spPr>
          <a:xfrm>
            <a:off x="1185863" y="6126163"/>
            <a:ext cx="6772275" cy="317500"/>
          </a:xfrm>
          <a:prstGeom prst="rect">
            <a:avLst/>
          </a:prstGeom>
        </p:spPr>
        <p:txBody>
          <a:bodyPr>
            <a:normAutofit fontScale="92500" lnSpcReduction="20000"/>
          </a:bodyPr>
          <a:lstStyle/>
          <a:p>
            <a:r>
              <a:rPr lang="en-US"/>
              <a:t>ThePhoto by PhotoAuthor is licensed under CCYYSA.</a:t>
            </a:r>
          </a:p>
        </p:txBody>
      </p:sp>
    </p:spTree>
    <p:extLst>
      <p:ext uri="{BB962C8B-B14F-4D97-AF65-F5344CB8AC3E}">
        <p14:creationId xmlns:p14="http://schemas.microsoft.com/office/powerpoint/2010/main" val="470926336"/>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367C2-70E2-7DC6-E28C-DA38CB199F4F}"/>
              </a:ext>
            </a:extLst>
          </p:cNvPr>
          <p:cNvSpPr>
            <a:spLocks noGrp="1"/>
          </p:cNvSpPr>
          <p:nvPr>
            <p:ph type="title"/>
          </p:nvPr>
        </p:nvSpPr>
        <p:spPr>
          <a:xfrm>
            <a:off x="457200" y="274638"/>
            <a:ext cx="8229600" cy="771293"/>
          </a:xfrm>
        </p:spPr>
        <p:txBody>
          <a:bodyPr/>
          <a:lstStyle/>
          <a:p>
            <a:r>
              <a:rPr lang="en-US" dirty="0">
                <a:ea typeface="Calibri"/>
                <a:cs typeface="Calibri"/>
              </a:rPr>
              <a:t>Proposal Team Members</a:t>
            </a:r>
            <a:endParaRPr lang="en-US" dirty="0"/>
          </a:p>
        </p:txBody>
      </p:sp>
      <p:sp>
        <p:nvSpPr>
          <p:cNvPr id="3" name="Content Placeholder 2">
            <a:extLst>
              <a:ext uri="{FF2B5EF4-FFF2-40B4-BE49-F238E27FC236}">
                <a16:creationId xmlns:a16="http://schemas.microsoft.com/office/drawing/2014/main" id="{3E4F23FF-DCAC-48CF-AD3B-8D89DF45F674}"/>
              </a:ext>
            </a:extLst>
          </p:cNvPr>
          <p:cNvSpPr>
            <a:spLocks noGrp="1"/>
          </p:cNvSpPr>
          <p:nvPr>
            <p:ph idx="1"/>
          </p:nvPr>
        </p:nvSpPr>
        <p:spPr>
          <a:xfrm>
            <a:off x="193432" y="1135566"/>
            <a:ext cx="8669214" cy="4990597"/>
          </a:xfrm>
        </p:spPr>
        <p:txBody>
          <a:bodyPr vert="horz" lIns="91440" tIns="45720" rIns="91440" bIns="45720" rtlCol="0" anchor="t">
            <a:normAutofit/>
          </a:bodyPr>
          <a:lstStyle/>
          <a:p>
            <a:pPr marL="0" indent="0">
              <a:buNone/>
            </a:pPr>
            <a:r>
              <a:rPr lang="en-US" sz="2800" b="1">
                <a:latin typeface="Calibri Light"/>
                <a:ea typeface="Calibri Light"/>
                <a:cs typeface="Calibri Light"/>
              </a:rPr>
              <a:t>Proposal Team Members:</a:t>
            </a:r>
          </a:p>
          <a:p>
            <a:pPr marL="0" indent="0">
              <a:buNone/>
            </a:pPr>
            <a:r>
              <a:rPr lang="en-US" sz="2800">
                <a:latin typeface="Calibri Light"/>
                <a:ea typeface="Calibri Light"/>
                <a:cs typeface="Calibri Light"/>
              </a:rPr>
              <a:t>Greg J. Sorensen – Assistant Director SPA                    </a:t>
            </a:r>
          </a:p>
          <a:p>
            <a:pPr marL="0" indent="0">
              <a:buNone/>
            </a:pPr>
            <a:r>
              <a:rPr lang="en-US" sz="2800">
                <a:latin typeface="Calibri Light"/>
                <a:ea typeface="Calibri Light"/>
                <a:cs typeface="Calibri Light"/>
              </a:rPr>
              <a:t>Christine </a:t>
            </a:r>
            <a:r>
              <a:rPr lang="en-US" sz="2800" err="1">
                <a:latin typeface="Calibri Light"/>
                <a:ea typeface="Calibri Light"/>
                <a:cs typeface="Calibri Light"/>
              </a:rPr>
              <a:t>To'alepia</a:t>
            </a:r>
            <a:r>
              <a:rPr lang="en-US" sz="2800">
                <a:latin typeface="Calibri Light"/>
                <a:ea typeface="Calibri Light"/>
                <a:cs typeface="Calibri Light"/>
              </a:rPr>
              <a:t> – Senior Administrator</a:t>
            </a:r>
          </a:p>
          <a:p>
            <a:pPr marL="0" indent="0">
              <a:buNone/>
            </a:pPr>
            <a:r>
              <a:rPr lang="en-US" sz="2800">
                <a:latin typeface="Calibri Light"/>
                <a:ea typeface="Calibri Light"/>
                <a:cs typeface="Calibri Light"/>
              </a:rPr>
              <a:t>Michael Starace – Senior Administrator</a:t>
            </a:r>
          </a:p>
          <a:p>
            <a:pPr marL="0" indent="0">
              <a:buNone/>
            </a:pPr>
            <a:r>
              <a:rPr lang="en-US" sz="2800">
                <a:ea typeface="Calibri"/>
                <a:cs typeface="Calibri"/>
              </a:rPr>
              <a:t>Urmil Dhru – Level 3 Administrator</a:t>
            </a:r>
          </a:p>
          <a:p>
            <a:pPr marL="0" indent="0">
              <a:buNone/>
            </a:pPr>
            <a:r>
              <a:rPr lang="en-US" sz="2800">
                <a:ea typeface="Calibri"/>
                <a:cs typeface="Calibri"/>
              </a:rPr>
              <a:t>Zineb Kirchner – Level 3 Administrator</a:t>
            </a:r>
          </a:p>
          <a:p>
            <a:pPr marL="0" indent="0">
              <a:buNone/>
            </a:pPr>
            <a:r>
              <a:rPr lang="en-US" sz="2800">
                <a:ea typeface="Calibri"/>
                <a:cs typeface="Calibri"/>
              </a:rPr>
              <a:t>Andra Davis – Level 3 Administrator</a:t>
            </a:r>
          </a:p>
          <a:p>
            <a:pPr marL="0" indent="0">
              <a:buNone/>
            </a:pPr>
            <a:endParaRPr lang="en-US">
              <a:ea typeface="Calibri"/>
              <a:cs typeface="Calibri"/>
            </a:endParaRPr>
          </a:p>
        </p:txBody>
      </p:sp>
    </p:spTree>
    <p:extLst>
      <p:ext uri="{BB962C8B-B14F-4D97-AF65-F5344CB8AC3E}">
        <p14:creationId xmlns:p14="http://schemas.microsoft.com/office/powerpoint/2010/main" val="2370103085"/>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F9C02-4510-3F0B-798F-63F2E46C34A4}"/>
              </a:ext>
            </a:extLst>
          </p:cNvPr>
          <p:cNvSpPr>
            <a:spLocks noGrp="1"/>
          </p:cNvSpPr>
          <p:nvPr>
            <p:ph type="title"/>
          </p:nvPr>
        </p:nvSpPr>
        <p:spPr/>
        <p:txBody>
          <a:bodyPr>
            <a:normAutofit/>
          </a:bodyPr>
          <a:lstStyle/>
          <a:p>
            <a:r>
              <a:rPr lang="en-US" b="1">
                <a:latin typeface="Calibri Light"/>
                <a:ea typeface="Calibri Light"/>
                <a:cs typeface="Calibri Light"/>
              </a:rPr>
              <a:t>DOD Refresher</a:t>
            </a:r>
            <a:endParaRPr lang="en-US"/>
          </a:p>
        </p:txBody>
      </p:sp>
      <p:sp>
        <p:nvSpPr>
          <p:cNvPr id="3" name="Content Placeholder 2">
            <a:extLst>
              <a:ext uri="{FF2B5EF4-FFF2-40B4-BE49-F238E27FC236}">
                <a16:creationId xmlns:a16="http://schemas.microsoft.com/office/drawing/2014/main" id="{F9B99208-0CE6-106B-6B81-FF33FDF74256}"/>
              </a:ext>
            </a:extLst>
          </p:cNvPr>
          <p:cNvSpPr>
            <a:spLocks noGrp="1"/>
          </p:cNvSpPr>
          <p:nvPr>
            <p:ph idx="1"/>
          </p:nvPr>
        </p:nvSpPr>
        <p:spPr>
          <a:xfrm>
            <a:off x="-4504" y="1262368"/>
            <a:ext cx="9153008" cy="5314238"/>
          </a:xfrm>
        </p:spPr>
        <p:txBody>
          <a:bodyPr vert="horz" lIns="91440" tIns="45720" rIns="91440" bIns="45720" rtlCol="0" anchor="t">
            <a:normAutofit fontScale="85000" lnSpcReduction="10000"/>
          </a:bodyPr>
          <a:lstStyle/>
          <a:p>
            <a:r>
              <a:rPr lang="en-US" sz="3300">
                <a:ea typeface="Calibri"/>
                <a:cs typeface="Calibri"/>
              </a:rPr>
              <a:t>Attachments need to go in the reverse order when uploading them into KR, and when you go into the Attachments form everything should be in order.  An easy way to check if they have been </a:t>
            </a:r>
            <a:r>
              <a:rPr lang="en-US" sz="3300" err="1">
                <a:ea typeface="Calibri"/>
                <a:cs typeface="Calibri"/>
              </a:rPr>
              <a:t>pu</a:t>
            </a:r>
            <a:r>
              <a:rPr lang="en-US" sz="3300">
                <a:ea typeface="Calibri"/>
                <a:cs typeface="Calibri"/>
              </a:rPr>
              <a:t>t in correctly is when you go to the S2S Tab and Create a PDF for the Attachment Section, that will show you the order that they will appear in and it should match what is in the announcement, not all announcements are the same. </a:t>
            </a:r>
          </a:p>
          <a:p>
            <a:r>
              <a:rPr lang="en-US" sz="3300">
                <a:ea typeface="Calibri"/>
                <a:cs typeface="Calibri"/>
              </a:rPr>
              <a:t>If all the attachments are not being used remember to put a place holder in with the correct naming for the attachment not being used, if you don't the attachments will not appear in the correct order, and your proposal could be rejected by DOD.</a:t>
            </a:r>
            <a:endParaRPr lang="en-US">
              <a:ea typeface="Calibri"/>
              <a:cs typeface="Calibri"/>
            </a:endParaRPr>
          </a:p>
          <a:p>
            <a:pPr marL="0" indent="0">
              <a:buNone/>
            </a:pPr>
            <a:endParaRPr lang="en-US">
              <a:ea typeface="Calibri"/>
              <a:cs typeface="Calibri"/>
            </a:endParaRPr>
          </a:p>
        </p:txBody>
      </p:sp>
    </p:spTree>
    <p:extLst>
      <p:ext uri="{BB962C8B-B14F-4D97-AF65-F5344CB8AC3E}">
        <p14:creationId xmlns:p14="http://schemas.microsoft.com/office/powerpoint/2010/main" val="3708773432"/>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62983-CA18-BEF4-E0B3-36F6601782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2ECD1A-B773-E6ED-4F94-CFE00642147D}"/>
              </a:ext>
            </a:extLst>
          </p:cNvPr>
          <p:cNvSpPr>
            <a:spLocks noGrp="1"/>
          </p:cNvSpPr>
          <p:nvPr>
            <p:ph type="title"/>
          </p:nvPr>
        </p:nvSpPr>
        <p:spPr/>
        <p:txBody>
          <a:bodyPr>
            <a:normAutofit/>
          </a:bodyPr>
          <a:lstStyle/>
          <a:p>
            <a:r>
              <a:rPr lang="en-US" sz="4000" b="1" u="sng">
                <a:latin typeface="Calibri Light"/>
                <a:ea typeface="Calibri Light"/>
                <a:cs typeface="Calibri Light"/>
              </a:rPr>
              <a:t>DOD Refresher 2</a:t>
            </a:r>
            <a:endParaRPr lang="en-US"/>
          </a:p>
        </p:txBody>
      </p:sp>
      <p:sp>
        <p:nvSpPr>
          <p:cNvPr id="3" name="Content Placeholder 2">
            <a:extLst>
              <a:ext uri="{FF2B5EF4-FFF2-40B4-BE49-F238E27FC236}">
                <a16:creationId xmlns:a16="http://schemas.microsoft.com/office/drawing/2014/main" id="{8E8080BE-5DCB-5037-7A83-9575DF2AB10D}"/>
              </a:ext>
            </a:extLst>
          </p:cNvPr>
          <p:cNvSpPr>
            <a:spLocks noGrp="1"/>
          </p:cNvSpPr>
          <p:nvPr>
            <p:ph idx="1"/>
          </p:nvPr>
        </p:nvSpPr>
        <p:spPr>
          <a:xfrm>
            <a:off x="457200" y="1183640"/>
            <a:ext cx="8229600" cy="4942523"/>
          </a:xfrm>
        </p:spPr>
        <p:txBody>
          <a:bodyPr vert="horz" lIns="91440" tIns="45720" rIns="91440" bIns="45720" rtlCol="0" anchor="t">
            <a:normAutofit/>
          </a:bodyPr>
          <a:lstStyle/>
          <a:p>
            <a:r>
              <a:rPr lang="en-US" sz="3300">
                <a:ea typeface="Calibri"/>
                <a:cs typeface="Calibri"/>
              </a:rPr>
              <a:t>Naming for the </a:t>
            </a:r>
            <a:r>
              <a:rPr lang="en-US" sz="3300" err="1">
                <a:ea typeface="Calibri"/>
                <a:cs typeface="Calibri"/>
              </a:rPr>
              <a:t>Biosketches</a:t>
            </a:r>
            <a:r>
              <a:rPr lang="en-US" sz="3300">
                <a:ea typeface="Calibri"/>
                <a:cs typeface="Calibri"/>
              </a:rPr>
              <a:t> and the </a:t>
            </a:r>
            <a:r>
              <a:rPr lang="en-US" sz="3300" err="1">
                <a:ea typeface="Calibri"/>
                <a:cs typeface="Calibri"/>
              </a:rPr>
              <a:t>Curre</a:t>
            </a:r>
            <a:r>
              <a:rPr lang="en-US" sz="3300">
                <a:ea typeface="Calibri"/>
                <a:cs typeface="Calibri"/>
              </a:rPr>
              <a:t>nt and Pending  attachments must follow the announcements instructions For </a:t>
            </a:r>
            <a:r>
              <a:rPr lang="en-US" sz="3300" err="1">
                <a:ea typeface="Calibri"/>
                <a:cs typeface="Calibri"/>
              </a:rPr>
              <a:t>nam</a:t>
            </a:r>
            <a:r>
              <a:rPr lang="en-US" sz="3300">
                <a:ea typeface="Calibri"/>
                <a:cs typeface="Calibri"/>
              </a:rPr>
              <a:t>ing, ex: </a:t>
            </a:r>
            <a:r>
              <a:rPr lang="en-US" sz="3300" err="1">
                <a:ea typeface="Calibri"/>
                <a:cs typeface="Calibri"/>
              </a:rPr>
              <a:t>Biosketch_Sorensen</a:t>
            </a:r>
            <a:r>
              <a:rPr lang="en-US" sz="3300">
                <a:ea typeface="Calibri"/>
                <a:cs typeface="Calibri"/>
              </a:rPr>
              <a:t> and </a:t>
            </a:r>
            <a:r>
              <a:rPr lang="en-US" sz="3300" err="1">
                <a:ea typeface="Calibri"/>
                <a:cs typeface="Calibri"/>
              </a:rPr>
              <a:t>Support_Sorensen</a:t>
            </a:r>
            <a:r>
              <a:rPr lang="en-US" sz="3300">
                <a:ea typeface="Calibri"/>
                <a:cs typeface="Calibri"/>
              </a:rPr>
              <a:t>.</a:t>
            </a:r>
          </a:p>
          <a:p>
            <a:r>
              <a:rPr lang="en-US" sz="3300">
                <a:ea typeface="Calibri"/>
                <a:cs typeface="Calibri"/>
              </a:rPr>
              <a:t>The </a:t>
            </a:r>
            <a:r>
              <a:rPr lang="en-US" sz="3300" err="1">
                <a:ea typeface="Calibri"/>
                <a:cs typeface="Calibri"/>
              </a:rPr>
              <a:t>Biosketches</a:t>
            </a:r>
            <a:r>
              <a:rPr lang="en-US" sz="3300">
                <a:ea typeface="Calibri"/>
                <a:cs typeface="Calibri"/>
              </a:rPr>
              <a:t> type of attachment will be </a:t>
            </a:r>
            <a:r>
              <a:rPr lang="en-US" sz="3300" err="1">
                <a:ea typeface="Calibri"/>
                <a:cs typeface="Calibri"/>
              </a:rPr>
              <a:t>Biosketch</a:t>
            </a:r>
            <a:r>
              <a:rPr lang="en-US" sz="3300">
                <a:ea typeface="Calibri"/>
                <a:cs typeface="Calibri"/>
              </a:rPr>
              <a:t> and the current and pending will be </a:t>
            </a:r>
            <a:r>
              <a:rPr lang="en-US" sz="3300" err="1">
                <a:ea typeface="Calibri"/>
                <a:cs typeface="Calibri"/>
              </a:rPr>
              <a:t>CurrentPending</a:t>
            </a:r>
            <a:r>
              <a:rPr lang="en-US" sz="3300">
                <a:ea typeface="Calibri"/>
                <a:cs typeface="Calibri"/>
              </a:rPr>
              <a:t>.  Do NOT USE Other.</a:t>
            </a:r>
          </a:p>
          <a:p>
            <a:endParaRPr lang="en-US">
              <a:ea typeface="Calibri"/>
              <a:cs typeface="Calibri"/>
            </a:endParaRPr>
          </a:p>
        </p:txBody>
      </p:sp>
    </p:spTree>
    <p:extLst>
      <p:ext uri="{BB962C8B-B14F-4D97-AF65-F5344CB8AC3E}">
        <p14:creationId xmlns:p14="http://schemas.microsoft.com/office/powerpoint/2010/main" val="2519044038"/>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7179F-2730-D740-A2FB-09C5739B5A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378263-166C-B893-FBA1-968D65873A88}"/>
              </a:ext>
            </a:extLst>
          </p:cNvPr>
          <p:cNvSpPr>
            <a:spLocks noGrp="1"/>
          </p:cNvSpPr>
          <p:nvPr>
            <p:ph type="title"/>
          </p:nvPr>
        </p:nvSpPr>
        <p:spPr/>
        <p:txBody>
          <a:bodyPr vert="horz" lIns="91440" tIns="45720" rIns="91440" bIns="45720" rtlCol="0" anchor="ctr">
            <a:noAutofit/>
          </a:bodyPr>
          <a:lstStyle/>
          <a:p>
            <a:r>
              <a:rPr lang="en-US" sz="4000" b="1" u="sng">
                <a:latin typeface="Calibri Light"/>
                <a:ea typeface="Calibri Light"/>
                <a:cs typeface="Calibri Light"/>
              </a:rPr>
              <a:t>DOD Refresher 3</a:t>
            </a:r>
            <a:endParaRPr lang="en-US"/>
          </a:p>
        </p:txBody>
      </p:sp>
      <p:sp>
        <p:nvSpPr>
          <p:cNvPr id="3" name="Content Placeholder 2">
            <a:extLst>
              <a:ext uri="{FF2B5EF4-FFF2-40B4-BE49-F238E27FC236}">
                <a16:creationId xmlns:a16="http://schemas.microsoft.com/office/drawing/2014/main" id="{06FFE114-7FF3-D453-0FFA-71C9DC00487C}"/>
              </a:ext>
            </a:extLst>
          </p:cNvPr>
          <p:cNvSpPr>
            <a:spLocks noGrp="1"/>
          </p:cNvSpPr>
          <p:nvPr>
            <p:ph idx="1"/>
          </p:nvPr>
        </p:nvSpPr>
        <p:spPr/>
        <p:txBody>
          <a:bodyPr vert="horz" lIns="91440" tIns="45720" rIns="91440" bIns="45720" rtlCol="0" anchor="t">
            <a:normAutofit fontScale="92500" lnSpcReduction="20000"/>
          </a:bodyPr>
          <a:lstStyle/>
          <a:p>
            <a:r>
              <a:rPr lang="en-US" sz="3300">
                <a:ea typeface="Calibri"/>
                <a:cs typeface="Calibri"/>
              </a:rPr>
              <a:t>Follow the announcement guide for pages allow for each type of PDF, not all the announcements are the same. </a:t>
            </a:r>
            <a:endParaRPr lang="en-US">
              <a:ea typeface="Calibri"/>
              <a:cs typeface="Calibri"/>
            </a:endParaRPr>
          </a:p>
          <a:p>
            <a:r>
              <a:rPr lang="en-US" sz="3300">
                <a:ea typeface="Calibri"/>
                <a:cs typeface="Calibri"/>
              </a:rPr>
              <a:t>Sponsor Proposal ID should be the ID assigned during the Pre-Application process.  And if we are a partnering PI the number will end as P1.</a:t>
            </a:r>
            <a:endParaRPr lang="en-US">
              <a:ea typeface="Calibri"/>
              <a:cs typeface="Calibri"/>
            </a:endParaRPr>
          </a:p>
          <a:p>
            <a:r>
              <a:rPr lang="en-US" sz="3300">
                <a:ea typeface="Calibri"/>
                <a:cs typeface="Calibri"/>
              </a:rPr>
              <a:t>Remember that the </a:t>
            </a:r>
            <a:r>
              <a:rPr lang="en-US" sz="3300" err="1">
                <a:ea typeface="Calibri"/>
                <a:cs typeface="Calibri"/>
              </a:rPr>
              <a:t>RequiredReps</a:t>
            </a:r>
            <a:r>
              <a:rPr lang="en-US" sz="3300">
                <a:ea typeface="Calibri"/>
                <a:cs typeface="Calibri"/>
              </a:rPr>
              <a:t> attachment needs to be flattened or it will not appear in the proposal after submission.  After you flatten it, It will not allow you to edit the form</a:t>
            </a:r>
          </a:p>
          <a:p>
            <a:endParaRPr lang="en-US" sz="3300">
              <a:ea typeface="Calibri"/>
              <a:cs typeface="Calibri"/>
            </a:endParaRPr>
          </a:p>
          <a:p>
            <a:endParaRPr lang="en-US">
              <a:ea typeface="Calibri"/>
              <a:cs typeface="Calibri"/>
            </a:endParaRPr>
          </a:p>
        </p:txBody>
      </p:sp>
    </p:spTree>
    <p:extLst>
      <p:ext uri="{BB962C8B-B14F-4D97-AF65-F5344CB8AC3E}">
        <p14:creationId xmlns:p14="http://schemas.microsoft.com/office/powerpoint/2010/main" val="3878285504"/>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2FC83-E36C-B187-5BB0-B82D00483F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797C6-93C5-B593-B12B-87AFA1782C54}"/>
              </a:ext>
            </a:extLst>
          </p:cNvPr>
          <p:cNvSpPr>
            <a:spLocks noGrp="1"/>
          </p:cNvSpPr>
          <p:nvPr>
            <p:ph type="title"/>
          </p:nvPr>
        </p:nvSpPr>
        <p:spPr/>
        <p:txBody>
          <a:bodyPr vert="horz" lIns="91440" tIns="45720" rIns="91440" bIns="45720" rtlCol="0" anchor="ctr">
            <a:noAutofit/>
          </a:bodyPr>
          <a:lstStyle/>
          <a:p>
            <a:r>
              <a:rPr lang="en-US" sz="3600" b="1">
                <a:latin typeface="Calibri Light"/>
                <a:ea typeface="Calibri Light"/>
                <a:cs typeface="Calibri Light"/>
              </a:rPr>
              <a:t>Proposal Reminders</a:t>
            </a:r>
          </a:p>
        </p:txBody>
      </p:sp>
      <p:sp>
        <p:nvSpPr>
          <p:cNvPr id="3" name="Content Placeholder 2">
            <a:extLst>
              <a:ext uri="{FF2B5EF4-FFF2-40B4-BE49-F238E27FC236}">
                <a16:creationId xmlns:a16="http://schemas.microsoft.com/office/drawing/2014/main" id="{4987CEA3-2C77-1188-B384-2A725E2A9AF0}"/>
              </a:ext>
            </a:extLst>
          </p:cNvPr>
          <p:cNvSpPr>
            <a:spLocks noGrp="1"/>
          </p:cNvSpPr>
          <p:nvPr>
            <p:ph idx="1"/>
          </p:nvPr>
        </p:nvSpPr>
        <p:spPr>
          <a:xfrm>
            <a:off x="457200" y="1183540"/>
            <a:ext cx="8229600" cy="4942623"/>
          </a:xfrm>
        </p:spPr>
        <p:txBody>
          <a:bodyPr vert="horz" lIns="91440" tIns="45720" rIns="91440" bIns="45720" rtlCol="0" anchor="t">
            <a:normAutofit fontScale="92500"/>
          </a:bodyPr>
          <a:lstStyle/>
          <a:p>
            <a:pPr marL="0" indent="0">
              <a:buNone/>
            </a:pPr>
            <a:endParaRPr lang="en-US" sz="3000">
              <a:ea typeface="Calibri"/>
              <a:cs typeface="Calibri"/>
            </a:endParaRPr>
          </a:p>
          <a:p>
            <a:r>
              <a:rPr lang="en-US">
                <a:ea typeface="Calibri"/>
                <a:cs typeface="Calibri"/>
              </a:rPr>
              <a:t>Upload the Announcement/Notice/Instructions in to the internal section on the attachment tab.</a:t>
            </a:r>
          </a:p>
          <a:p>
            <a:r>
              <a:rPr lang="en-US">
                <a:ea typeface="Calibri"/>
                <a:cs typeface="Calibri"/>
              </a:rPr>
              <a:t>Proposals should be routed to SPA 5 business days before the deadline, </a:t>
            </a:r>
            <a:r>
              <a:rPr lang="en-US" err="1">
                <a:ea typeface="Calibri"/>
                <a:cs typeface="Calibri"/>
              </a:rPr>
              <a:t>wi</a:t>
            </a:r>
            <a:r>
              <a:rPr lang="en-US">
                <a:ea typeface="Calibri"/>
                <a:cs typeface="Calibri"/>
              </a:rPr>
              <a:t>th all the attachments being marked as final.</a:t>
            </a:r>
          </a:p>
          <a:p>
            <a:r>
              <a:rPr lang="en-US">
                <a:ea typeface="Calibri"/>
                <a:cs typeface="Calibri"/>
              </a:rPr>
              <a:t>JIT materials should be uploaded into </a:t>
            </a:r>
            <a:r>
              <a:rPr lang="en-US" err="1">
                <a:ea typeface="Calibri"/>
                <a:cs typeface="Calibri"/>
              </a:rPr>
              <a:t>eCommons</a:t>
            </a:r>
            <a:r>
              <a:rPr lang="en-US">
                <a:ea typeface="Calibri"/>
                <a:cs typeface="Calibri"/>
              </a:rPr>
              <a:t> by the PI or their designee, if an emergency happens we can help with the upload.</a:t>
            </a:r>
          </a:p>
          <a:p>
            <a:endParaRPr lang="en-US">
              <a:ea typeface="Calibri"/>
              <a:cs typeface="Calibri"/>
            </a:endParaRPr>
          </a:p>
        </p:txBody>
      </p:sp>
    </p:spTree>
    <p:extLst>
      <p:ext uri="{BB962C8B-B14F-4D97-AF65-F5344CB8AC3E}">
        <p14:creationId xmlns:p14="http://schemas.microsoft.com/office/powerpoint/2010/main" val="3443690770"/>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77836-A0C6-D709-5811-C520245E27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6297A5-8A03-CFBE-922D-6182BC2254A6}"/>
              </a:ext>
            </a:extLst>
          </p:cNvPr>
          <p:cNvSpPr>
            <a:spLocks noGrp="1"/>
          </p:cNvSpPr>
          <p:nvPr>
            <p:ph type="title"/>
          </p:nvPr>
        </p:nvSpPr>
        <p:spPr>
          <a:xfrm>
            <a:off x="508335" y="1036"/>
            <a:ext cx="7886700" cy="789567"/>
          </a:xfrm>
        </p:spPr>
        <p:txBody>
          <a:bodyPr>
            <a:noAutofit/>
          </a:bodyPr>
          <a:lstStyle/>
          <a:p>
            <a:pPr algn="ctr"/>
            <a:r>
              <a:rPr lang="en-US" sz="3600" dirty="0"/>
              <a:t>Proposal Reminders 2</a:t>
            </a:r>
            <a:endParaRPr lang="en-US" sz="3600" dirty="0">
              <a:ea typeface="Calibri"/>
              <a:cs typeface="Calibri"/>
            </a:endParaRPr>
          </a:p>
        </p:txBody>
      </p:sp>
      <p:sp>
        <p:nvSpPr>
          <p:cNvPr id="3" name="Content Placeholder 2">
            <a:extLst>
              <a:ext uri="{FF2B5EF4-FFF2-40B4-BE49-F238E27FC236}">
                <a16:creationId xmlns:a16="http://schemas.microsoft.com/office/drawing/2014/main" id="{07EC8F10-24CF-23BC-7C2D-A4116CB97862}"/>
              </a:ext>
            </a:extLst>
          </p:cNvPr>
          <p:cNvSpPr>
            <a:spLocks noGrp="1"/>
          </p:cNvSpPr>
          <p:nvPr>
            <p:ph idx="1"/>
          </p:nvPr>
        </p:nvSpPr>
        <p:spPr>
          <a:xfrm>
            <a:off x="198771" y="884841"/>
            <a:ext cx="8510531" cy="3963448"/>
          </a:xfrm>
        </p:spPr>
        <p:txBody>
          <a:bodyPr vert="horz" lIns="91440" tIns="45720" rIns="91440" bIns="45720" rtlCol="0" anchor="t">
            <a:noAutofit/>
          </a:bodyPr>
          <a:lstStyle/>
          <a:p>
            <a:r>
              <a:rPr lang="en-US" sz="2400"/>
              <a:t>Use the correct date that the proposal is due to the sponsor.  If items are needed earlier still leave the real Due Date and then work with the person  who is assigned to the proposal to get the proposal completed earlier and the needed forms signed.</a:t>
            </a:r>
            <a:endParaRPr lang="en-US" sz="2400">
              <a:ea typeface="Calibri"/>
              <a:cs typeface="Calibri"/>
            </a:endParaRPr>
          </a:p>
          <a:p>
            <a:r>
              <a:rPr lang="en-US" sz="2400">
                <a:ea typeface="+mn-lt"/>
                <a:cs typeface="+mn-lt"/>
              </a:rPr>
              <a:t>The National Institutes of Health (NIH) has officially ended its </a:t>
            </a:r>
            <a:r>
              <a:rPr lang="en-US" sz="2400" b="1">
                <a:ea typeface="+mn-lt"/>
                <a:cs typeface="+mn-lt"/>
              </a:rPr>
              <a:t>Continuous Submission policy</a:t>
            </a:r>
            <a:r>
              <a:rPr lang="en-US" sz="2400">
                <a:ea typeface="+mn-lt"/>
                <a:cs typeface="+mn-lt"/>
              </a:rPr>
              <a:t> as of August 10, 2026, shifting reviewer flexibility into an updated late-submission framework. Please see the next page:</a:t>
            </a:r>
            <a:r>
              <a:rPr lang="en-US" sz="1200">
                <a:ea typeface="+mn-lt"/>
                <a:cs typeface="+mn-lt"/>
              </a:rPr>
              <a:t> </a:t>
            </a:r>
            <a:endParaRPr lang="en-US" sz="1200">
              <a:ea typeface="Calibri"/>
              <a:cs typeface="Calibri"/>
            </a:endParaRPr>
          </a:p>
          <a:p>
            <a:pPr marL="0" indent="0">
              <a:buNone/>
            </a:pPr>
            <a:endParaRPr lang="en-US" sz="2400">
              <a:ea typeface="Calibri"/>
              <a:cs typeface="Calibri"/>
            </a:endParaRPr>
          </a:p>
          <a:p>
            <a:endParaRPr lang="en-US" sz="2400">
              <a:ea typeface="Calibri"/>
              <a:cs typeface="Calibri"/>
            </a:endParaRPr>
          </a:p>
        </p:txBody>
      </p:sp>
    </p:spTree>
    <p:extLst>
      <p:ext uri="{BB962C8B-B14F-4D97-AF65-F5344CB8AC3E}">
        <p14:creationId xmlns:p14="http://schemas.microsoft.com/office/powerpoint/2010/main" val="4025593718"/>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7531C-BA01-BCE4-9E35-7A2FCDC8619F}"/>
              </a:ext>
            </a:extLst>
          </p:cNvPr>
          <p:cNvSpPr>
            <a:spLocks noGrp="1"/>
          </p:cNvSpPr>
          <p:nvPr>
            <p:ph type="title"/>
          </p:nvPr>
        </p:nvSpPr>
        <p:spPr>
          <a:xfrm>
            <a:off x="626543" y="958"/>
            <a:ext cx="7886700" cy="993068"/>
          </a:xfrm>
        </p:spPr>
        <p:txBody>
          <a:bodyPr>
            <a:noAutofit/>
          </a:bodyPr>
          <a:lstStyle/>
          <a:p>
            <a:r>
              <a:rPr lang="en-US" sz="3200"/>
              <a:t>Reference: Late Applications and Continuous Submission</a:t>
            </a:r>
            <a:endParaRPr lang="en-US" sz="3200">
              <a:ea typeface="Calibri"/>
              <a:cs typeface="Calibri"/>
            </a:endParaRPr>
          </a:p>
        </p:txBody>
      </p:sp>
      <p:sp>
        <p:nvSpPr>
          <p:cNvPr id="3" name="Content Placeholder 2">
            <a:extLst>
              <a:ext uri="{FF2B5EF4-FFF2-40B4-BE49-F238E27FC236}">
                <a16:creationId xmlns:a16="http://schemas.microsoft.com/office/drawing/2014/main" id="{F9450E2A-2548-41F2-864A-B217C0ED41F1}"/>
              </a:ext>
            </a:extLst>
          </p:cNvPr>
          <p:cNvSpPr>
            <a:spLocks noGrp="1"/>
          </p:cNvSpPr>
          <p:nvPr>
            <p:ph idx="1"/>
          </p:nvPr>
        </p:nvSpPr>
        <p:spPr>
          <a:xfrm>
            <a:off x="-4394" y="996286"/>
            <a:ext cx="9153279" cy="5615521"/>
          </a:xfrm>
        </p:spPr>
        <p:txBody>
          <a:bodyPr vert="horz" lIns="91440" tIns="45720" rIns="91440" bIns="45720" rtlCol="0" anchor="t">
            <a:noAutofit/>
          </a:bodyPr>
          <a:lstStyle/>
          <a:p>
            <a:r>
              <a:rPr lang="en-US" sz="2000"/>
              <a:t>You may submit during the late application period if all the following are true:</a:t>
            </a:r>
            <a:endParaRPr lang="en-US" sz="2000">
              <a:ea typeface="Calibri"/>
              <a:cs typeface="Calibri"/>
            </a:endParaRPr>
          </a:p>
          <a:p>
            <a:r>
              <a:rPr lang="en-US" sz="2000"/>
              <a:t>One or more of the PD/PIs listed on the application encountered extenuating circumstances that led to the missed deadline</a:t>
            </a:r>
            <a:endParaRPr lang="en-US" sz="2000">
              <a:ea typeface="Calibri"/>
              <a:cs typeface="Calibri"/>
            </a:endParaRPr>
          </a:p>
          <a:p>
            <a:pPr lvl="1"/>
            <a:r>
              <a:rPr lang="en-US" sz="1800"/>
              <a:t>We don't accept late applications due to situations involving individuals other than a PD/PI (e.g., authorized organization representatives (AORs)/signing officials (SOs), senior/key personnel, other significant contributors, mentors/sponsors, co-investigators, collaborators, consultants, project or core leaders in a multi-component application)</a:t>
            </a:r>
            <a:endParaRPr lang="en-US" sz="1800">
              <a:ea typeface="Calibri"/>
              <a:cs typeface="Calibri"/>
            </a:endParaRPr>
          </a:p>
          <a:p>
            <a:r>
              <a:rPr lang="en-US" sz="2000"/>
              <a:t>The PD/PI's extenuating circumstances are documented in the cover letter submitted with the late application</a:t>
            </a:r>
            <a:endParaRPr lang="en-US" sz="2000">
              <a:ea typeface="Calibri"/>
              <a:cs typeface="Calibri"/>
            </a:endParaRPr>
          </a:p>
          <a:p>
            <a:r>
              <a:rPr lang="en-US" sz="2000">
                <a:ea typeface="Calibri"/>
                <a:cs typeface="Calibri"/>
              </a:rPr>
              <a:t>Your application is in response to a program that allows late submission</a:t>
            </a:r>
          </a:p>
          <a:p>
            <a:pPr lvl="1"/>
            <a:r>
              <a:rPr lang="en-US" sz="2000">
                <a:ea typeface="Calibri"/>
                <a:cs typeface="Calibri"/>
              </a:rPr>
              <a:t>We will not accept late submission for </a:t>
            </a:r>
          </a:p>
          <a:p>
            <a:pPr lvl="2"/>
            <a:r>
              <a:rPr lang="en-US" sz="1800">
                <a:ea typeface="Calibri"/>
                <a:cs typeface="Calibri"/>
              </a:rPr>
              <a:t>Fellowship (e.g., F30, F31, F32, F33, F99/K00) and </a:t>
            </a:r>
          </a:p>
          <a:p>
            <a:pPr lvl="2"/>
            <a:r>
              <a:rPr lang="en-US" sz="1800">
                <a:ea typeface="Calibri"/>
                <a:cs typeface="Calibri"/>
              </a:rPr>
              <a:t>Small Business (e.g., R41, R42, R43, R44, SB1, UT1, U44) applications which have the shortest processing time prior to review</a:t>
            </a:r>
          </a:p>
          <a:p>
            <a:pPr lvl="2"/>
            <a:r>
              <a:rPr lang="en-US" sz="1800">
                <a:ea typeface="Calibri"/>
                <a:cs typeface="Calibri"/>
              </a:rPr>
              <a:t>Collaborative International Research applications (e.g., PF5, UF5)</a:t>
            </a:r>
          </a:p>
          <a:p>
            <a:pPr lvl="2"/>
            <a:r>
              <a:rPr lang="en-US" sz="1800">
                <a:ea typeface="Calibri"/>
                <a:cs typeface="Calibri"/>
              </a:rPr>
              <a:t>Any funding opportunity that states in the Key Dates section that late applications will not be accepted</a:t>
            </a:r>
          </a:p>
          <a:p>
            <a:endParaRPr lang="en-US" sz="2000">
              <a:ea typeface="Calibri"/>
              <a:cs typeface="Calibri"/>
            </a:endParaRPr>
          </a:p>
          <a:p>
            <a:endParaRPr lang="en-US" sz="2000">
              <a:ea typeface="Calibri"/>
              <a:cs typeface="Calibri"/>
            </a:endParaRPr>
          </a:p>
        </p:txBody>
      </p:sp>
    </p:spTree>
    <p:extLst>
      <p:ext uri="{BB962C8B-B14F-4D97-AF65-F5344CB8AC3E}">
        <p14:creationId xmlns:p14="http://schemas.microsoft.com/office/powerpoint/2010/main" val="3511851634"/>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E2DC3-704B-F279-D8DF-4B860B601FDC}"/>
              </a:ext>
            </a:extLst>
          </p:cNvPr>
          <p:cNvSpPr>
            <a:spLocks noGrp="1"/>
          </p:cNvSpPr>
          <p:nvPr>
            <p:ph type="title"/>
          </p:nvPr>
        </p:nvSpPr>
        <p:spPr/>
        <p:txBody>
          <a:bodyPr/>
          <a:lstStyle/>
          <a:p>
            <a:r>
              <a:rPr lang="en-US" dirty="0">
                <a:ea typeface="Calibri"/>
                <a:cs typeface="Calibri"/>
              </a:rPr>
              <a:t>Grants Team</a:t>
            </a:r>
            <a:endParaRPr lang="en-US" dirty="0"/>
          </a:p>
        </p:txBody>
      </p:sp>
      <p:pic>
        <p:nvPicPr>
          <p:cNvPr id="4" name="Content Placeholder 3">
            <a:extLst>
              <a:ext uri="{FF2B5EF4-FFF2-40B4-BE49-F238E27FC236}">
                <a16:creationId xmlns:a16="http://schemas.microsoft.com/office/drawing/2014/main" id="{D0734985-8C75-2887-4D20-C03A9581D6AD}"/>
              </a:ext>
              <a:ext uri="{C183D7F6-B498-43B3-948B-1728B52AA6E4}">
                <adec:decorative xmlns:adec="http://schemas.microsoft.com/office/drawing/2017/decorative" val="1"/>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1130203" y="1600200"/>
            <a:ext cx="6883593" cy="4525963"/>
          </a:xfrm>
        </p:spPr>
      </p:pic>
      <p:sp>
        <p:nvSpPr>
          <p:cNvPr id="5" name="TextBox 4">
            <a:extLst>
              <a:ext uri="{FF2B5EF4-FFF2-40B4-BE49-F238E27FC236}">
                <a16:creationId xmlns:a16="http://schemas.microsoft.com/office/drawing/2014/main" id="{E3299D50-5447-D3C1-324B-2E82B8A9343D}"/>
              </a:ext>
            </a:extLst>
          </p:cNvPr>
          <p:cNvSpPr txBox="1"/>
          <p:nvPr/>
        </p:nvSpPr>
        <p:spPr>
          <a:xfrm>
            <a:off x="1130300" y="6126163"/>
            <a:ext cx="6883400" cy="317500"/>
          </a:xfrm>
          <a:prstGeom prst="rect">
            <a:avLst/>
          </a:prstGeom>
        </p:spPr>
        <p:txBody>
          <a:bodyPr>
            <a:normAutofit fontScale="92500" lnSpcReduction="20000"/>
          </a:bodyPr>
          <a:lstStyle/>
          <a:p>
            <a:r>
              <a:rPr lang="en-US"/>
              <a:t>ThePhoto by PhotoAuthor is licensed under CCYYSA.</a:t>
            </a:r>
          </a:p>
        </p:txBody>
      </p:sp>
    </p:spTree>
    <p:extLst>
      <p:ext uri="{BB962C8B-B14F-4D97-AF65-F5344CB8AC3E}">
        <p14:creationId xmlns:p14="http://schemas.microsoft.com/office/powerpoint/2010/main" val="1120039540"/>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CECF0-F4EF-56D6-1E30-BB9B994CD9B9}"/>
              </a:ext>
            </a:extLst>
          </p:cNvPr>
          <p:cNvSpPr>
            <a:spLocks noGrp="1"/>
          </p:cNvSpPr>
          <p:nvPr>
            <p:ph type="title"/>
          </p:nvPr>
        </p:nvSpPr>
        <p:spPr/>
        <p:txBody>
          <a:bodyPr/>
          <a:lstStyle/>
          <a:p>
            <a:r>
              <a:rPr lang="en-US" dirty="0">
                <a:ea typeface="Calibri"/>
                <a:cs typeface="Calibri"/>
              </a:rPr>
              <a:t>Grants Team - DMS Plans</a:t>
            </a:r>
            <a:endParaRPr lang="en-US" dirty="0"/>
          </a:p>
        </p:txBody>
      </p:sp>
      <p:sp>
        <p:nvSpPr>
          <p:cNvPr id="3" name="Content Placeholder 2">
            <a:extLst>
              <a:ext uri="{FF2B5EF4-FFF2-40B4-BE49-F238E27FC236}">
                <a16:creationId xmlns:a16="http://schemas.microsoft.com/office/drawing/2014/main" id="{0E58F548-5895-DE78-DEA8-5E01F8E702F5}"/>
              </a:ext>
            </a:extLst>
          </p:cNvPr>
          <p:cNvSpPr>
            <a:spLocks noGrp="1"/>
          </p:cNvSpPr>
          <p:nvPr>
            <p:ph idx="1"/>
          </p:nvPr>
        </p:nvSpPr>
        <p:spPr>
          <a:xfrm>
            <a:off x="211116" y="1205169"/>
            <a:ext cx="8521015" cy="5341929"/>
          </a:xfrm>
        </p:spPr>
        <p:txBody>
          <a:bodyPr vert="horz" lIns="91440" tIns="45720" rIns="91440" bIns="45720" rtlCol="0" anchor="t">
            <a:normAutofit fontScale="85000" lnSpcReduction="10000"/>
          </a:bodyPr>
          <a:lstStyle/>
          <a:p>
            <a:pPr marL="0" indent="0">
              <a:buNone/>
            </a:pPr>
            <a:endParaRPr lang="en-US">
              <a:ea typeface="Calibri"/>
              <a:cs typeface="Calibri"/>
            </a:endParaRPr>
          </a:p>
          <a:p>
            <a:pPr marL="0" indent="0">
              <a:buNone/>
            </a:pPr>
            <a:r>
              <a:rPr lang="en-US" b="1">
                <a:solidFill>
                  <a:srgbClr val="212121"/>
                </a:solidFill>
                <a:ea typeface="Calibri"/>
                <a:cs typeface="Calibri"/>
              </a:rPr>
              <a:t>DMS </a:t>
            </a:r>
            <a:r>
              <a:rPr lang="en-US" b="1" err="1">
                <a:solidFill>
                  <a:srgbClr val="212121"/>
                </a:solidFill>
                <a:ea typeface="Calibri"/>
                <a:cs typeface="Calibri"/>
              </a:rPr>
              <a:t>Plans_Post</a:t>
            </a:r>
            <a:r>
              <a:rPr lang="en-US" b="1">
                <a:solidFill>
                  <a:srgbClr val="212121"/>
                </a:solidFill>
                <a:ea typeface="Calibri"/>
                <a:cs typeface="Calibri"/>
              </a:rPr>
              <a:t> Award</a:t>
            </a:r>
          </a:p>
          <a:p>
            <a:r>
              <a:rPr lang="en-US" b="1">
                <a:solidFill>
                  <a:srgbClr val="212121"/>
                </a:solidFill>
                <a:ea typeface="Calibri"/>
                <a:cs typeface="Calibri"/>
              </a:rPr>
              <a:t>Recipients will no longer be required to obtain prior approval to modify an approved DMS Plan.</a:t>
            </a:r>
            <a:r>
              <a:rPr lang="en-US">
                <a:solidFill>
                  <a:srgbClr val="212121"/>
                </a:solidFill>
                <a:ea typeface="Calibri"/>
                <a:cs typeface="Calibri"/>
              </a:rPr>
              <a:t> As such, NIH plans to retire the DMS Prior Approval Request type in the </a:t>
            </a:r>
            <a:r>
              <a:rPr lang="en-US" err="1">
                <a:solidFill>
                  <a:srgbClr val="212121"/>
                </a:solidFill>
                <a:ea typeface="Calibri"/>
                <a:cs typeface="Calibri"/>
              </a:rPr>
              <a:t>eRA</a:t>
            </a:r>
            <a:r>
              <a:rPr lang="en-US">
                <a:solidFill>
                  <a:srgbClr val="212121"/>
                </a:solidFill>
                <a:ea typeface="Calibri"/>
                <a:cs typeface="Calibri"/>
              </a:rPr>
              <a:t> Commons Prior Approval Module. </a:t>
            </a:r>
            <a:endParaRPr lang="en-US">
              <a:ea typeface="Calibri"/>
              <a:cs typeface="Calibri"/>
            </a:endParaRPr>
          </a:p>
          <a:p>
            <a:r>
              <a:rPr lang="en-US">
                <a:solidFill>
                  <a:srgbClr val="212121"/>
                </a:solidFill>
                <a:ea typeface="Calibri"/>
                <a:cs typeface="Calibri"/>
              </a:rPr>
              <a:t>Effective October 1, 2026, </a:t>
            </a:r>
            <a:r>
              <a:rPr lang="en-US" b="1">
                <a:solidFill>
                  <a:srgbClr val="212121"/>
                </a:solidFill>
                <a:ea typeface="Calibri"/>
                <a:cs typeface="Calibri"/>
              </a:rPr>
              <a:t>recipients must use the RPPR (Section C.5.c.)</a:t>
            </a:r>
            <a:r>
              <a:rPr lang="en-US">
                <a:solidFill>
                  <a:srgbClr val="212121"/>
                </a:solidFill>
                <a:ea typeface="Calibri"/>
                <a:cs typeface="Calibri"/>
              </a:rPr>
              <a:t> to report progress on data sharing activities and notify NIH of changes to an approved DMS Plan, such as changes in scientific direction, data repositories, or sharing timelines. </a:t>
            </a:r>
          </a:p>
          <a:p>
            <a:r>
              <a:rPr lang="en-US">
                <a:solidFill>
                  <a:srgbClr val="212121"/>
                </a:solidFill>
              </a:rPr>
              <a:t>The new DMSP form should be uploaded in Section C.5.c.</a:t>
            </a:r>
            <a:endParaRPr lang="en-US">
              <a:solidFill>
                <a:srgbClr val="212121"/>
              </a:solidFill>
              <a:ea typeface="Calibri"/>
              <a:cs typeface="Calibri"/>
            </a:endParaRPr>
          </a:p>
          <a:p>
            <a:r>
              <a:rPr lang="en-US">
                <a:hlinkClick r:id="rId3"/>
              </a:rPr>
              <a:t>NOT-OD-26-100</a:t>
            </a:r>
            <a:endParaRPr lang="en-US"/>
          </a:p>
          <a:p>
            <a:endParaRPr lang="en-US" sz="2900" b="1">
              <a:solidFill>
                <a:srgbClr val="96607D"/>
              </a:solidFill>
              <a:latin typeface="Times New Roman"/>
              <a:ea typeface="Calibri"/>
              <a:cs typeface="Times New Roman"/>
            </a:endParaRPr>
          </a:p>
          <a:p>
            <a:endParaRPr lang="en-US">
              <a:solidFill>
                <a:srgbClr val="212121"/>
              </a:solidFill>
              <a:latin typeface="Times New Roman"/>
              <a:ea typeface="Calibri"/>
              <a:cs typeface="Times New Roman"/>
            </a:endParaRPr>
          </a:p>
          <a:p>
            <a:endParaRPr lang="en-US">
              <a:solidFill>
                <a:srgbClr val="212121"/>
              </a:solidFill>
              <a:latin typeface="Times New Roman"/>
              <a:ea typeface="Calibri"/>
              <a:cs typeface="Times New Roman"/>
            </a:endParaRPr>
          </a:p>
          <a:p>
            <a:endParaRPr lang="en-US">
              <a:solidFill>
                <a:srgbClr val="212121"/>
              </a:solidFill>
              <a:latin typeface="Calibri"/>
              <a:ea typeface="Calibri"/>
              <a:cs typeface="Calibri"/>
            </a:endParaRPr>
          </a:p>
        </p:txBody>
      </p:sp>
    </p:spTree>
    <p:extLst>
      <p:ext uri="{BB962C8B-B14F-4D97-AF65-F5344CB8AC3E}">
        <p14:creationId xmlns:p14="http://schemas.microsoft.com/office/powerpoint/2010/main" val="4255627425"/>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CA860-1C5F-D68A-C05B-E6B03F8B35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955273-0AC5-29F2-6B1F-AA46C2CCEC47}"/>
              </a:ext>
            </a:extLst>
          </p:cNvPr>
          <p:cNvSpPr>
            <a:spLocks noGrp="1"/>
          </p:cNvSpPr>
          <p:nvPr>
            <p:ph type="title"/>
          </p:nvPr>
        </p:nvSpPr>
        <p:spPr/>
        <p:txBody>
          <a:bodyPr/>
          <a:lstStyle/>
          <a:p>
            <a:r>
              <a:rPr lang="en-US" dirty="0">
                <a:ea typeface="Calibri"/>
                <a:cs typeface="Calibri"/>
              </a:rPr>
              <a:t>Grants Team – DMS Transition</a:t>
            </a:r>
            <a:endParaRPr lang="en-US" dirty="0"/>
          </a:p>
        </p:txBody>
      </p:sp>
      <p:sp>
        <p:nvSpPr>
          <p:cNvPr id="3" name="Content Placeholder 2">
            <a:extLst>
              <a:ext uri="{FF2B5EF4-FFF2-40B4-BE49-F238E27FC236}">
                <a16:creationId xmlns:a16="http://schemas.microsoft.com/office/drawing/2014/main" id="{3051BFF5-4F55-85EC-9B30-F2D537E54F4F}"/>
              </a:ext>
            </a:extLst>
          </p:cNvPr>
          <p:cNvSpPr>
            <a:spLocks noGrp="1"/>
          </p:cNvSpPr>
          <p:nvPr>
            <p:ph idx="1"/>
          </p:nvPr>
        </p:nvSpPr>
        <p:spPr>
          <a:xfrm>
            <a:off x="457200" y="1171575"/>
            <a:ext cx="8229600" cy="4525963"/>
          </a:xfrm>
        </p:spPr>
        <p:txBody>
          <a:bodyPr vert="horz" lIns="91440" tIns="45720" rIns="91440" bIns="45720" rtlCol="0" anchor="t">
            <a:normAutofit/>
          </a:bodyPr>
          <a:lstStyle/>
          <a:p>
            <a:pPr marL="457200" lvl="1" indent="0">
              <a:buNone/>
            </a:pPr>
            <a:r>
              <a:rPr lang="en-US" sz="1800" b="1" dirty="0">
                <a:solidFill>
                  <a:srgbClr val="333333"/>
                </a:solidFill>
                <a:latin typeface="Helvetica Neue"/>
                <a:ea typeface="Calibri"/>
                <a:cs typeface="Calibri"/>
              </a:rPr>
              <a:t>Begin transitioning to the Updated DMS Plan Format</a:t>
            </a:r>
            <a:endParaRPr lang="en-US" sz="1800" dirty="0">
              <a:ea typeface="Calibri"/>
              <a:cs typeface="Calibri"/>
            </a:endParaRPr>
          </a:p>
          <a:p>
            <a:pPr lvl="1"/>
            <a:r>
              <a:rPr lang="en-US" sz="1000" dirty="0">
                <a:solidFill>
                  <a:srgbClr val="333333"/>
                </a:solidFill>
                <a:latin typeface="Helvetica Neue"/>
                <a:ea typeface="Calibri"/>
                <a:cs typeface="Calibri"/>
              </a:rPr>
              <a:t>Beginning in FY 2027, NIH will require all existing awards and applications subject to the NIH DMS Policy to transition and align with the updated DMS Plan </a:t>
            </a:r>
            <a:r>
              <a:rPr lang="en-US" sz="1000" dirty="0">
                <a:solidFill>
                  <a:srgbClr val="333333"/>
                </a:solidFill>
                <a:latin typeface="Helvetica Neue"/>
                <a:ea typeface="Calibri"/>
                <a:cs typeface="Calibri"/>
                <a:hlinkClick r:id="rId3"/>
              </a:rPr>
              <a:t>Comprehensive listing of all activity codes that generally require applications to submit a Data Management and Sharing Plan. </a:t>
            </a:r>
            <a:endParaRPr lang="en-US" sz="1000" dirty="0">
              <a:solidFill>
                <a:srgbClr val="333333"/>
              </a:solidFill>
              <a:latin typeface="Helvetica Neue"/>
              <a:ea typeface="Calibri"/>
              <a:cs typeface="Calibri"/>
            </a:endParaRPr>
          </a:p>
          <a:p>
            <a:pPr lvl="1"/>
            <a:r>
              <a:rPr lang="en-US" sz="1000" dirty="0">
                <a:solidFill>
                  <a:srgbClr val="333333"/>
                </a:solidFill>
                <a:latin typeface="Helvetica Neue"/>
                <a:ea typeface="Calibri"/>
                <a:cs typeface="Calibri"/>
              </a:rPr>
              <a:t>Expected Transition and Reporting Requirements for Adoption of the updated DMS Plan Format</a:t>
            </a:r>
            <a:endParaRPr lang="en-US" dirty="0"/>
          </a:p>
          <a:p>
            <a:pPr lvl="1">
              <a:buFont typeface="Courier New"/>
              <a:buChar char="o"/>
            </a:pPr>
            <a:endParaRPr lang="en-US" dirty="0">
              <a:ea typeface="Calibri"/>
              <a:cs typeface="Calibri"/>
            </a:endParaRPr>
          </a:p>
          <a:p>
            <a:pPr lvl="1">
              <a:buFont typeface="Courier New"/>
              <a:buChar char="o"/>
            </a:pPr>
            <a:endParaRPr lang="en-US" dirty="0">
              <a:ea typeface="Calibri"/>
              <a:cs typeface="Calibri"/>
            </a:endParaRPr>
          </a:p>
        </p:txBody>
      </p:sp>
      <p:pic>
        <p:nvPicPr>
          <p:cNvPr id="5" name="Picture 4" descr="Screenshot from NIH NOT-OD-26-100 (linked on the prior slide)">
            <a:extLst>
              <a:ext uri="{FF2B5EF4-FFF2-40B4-BE49-F238E27FC236}">
                <a16:creationId xmlns:a16="http://schemas.microsoft.com/office/drawing/2014/main" id="{7A425152-6733-5D96-1834-BB2C5A67DAB3}"/>
              </a:ext>
            </a:extLst>
          </p:cNvPr>
          <p:cNvPicPr>
            <a:picLocks noChangeAspect="1"/>
          </p:cNvPicPr>
          <p:nvPr/>
        </p:nvPicPr>
        <p:blipFill>
          <a:blip r:embed="rId4"/>
          <a:stretch>
            <a:fillRect/>
          </a:stretch>
        </p:blipFill>
        <p:spPr>
          <a:xfrm>
            <a:off x="457200" y="2201462"/>
            <a:ext cx="8467725" cy="4312450"/>
          </a:xfrm>
          <a:prstGeom prst="rect">
            <a:avLst/>
          </a:prstGeom>
        </p:spPr>
      </p:pic>
    </p:spTree>
    <p:extLst>
      <p:ext uri="{BB962C8B-B14F-4D97-AF65-F5344CB8AC3E}">
        <p14:creationId xmlns:p14="http://schemas.microsoft.com/office/powerpoint/2010/main" val="875380149"/>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027FB-F795-5E92-4A53-4ED5640DAB38}"/>
              </a:ext>
            </a:extLst>
          </p:cNvPr>
          <p:cNvSpPr>
            <a:spLocks noGrp="1"/>
          </p:cNvSpPr>
          <p:nvPr>
            <p:ph type="title"/>
          </p:nvPr>
        </p:nvSpPr>
        <p:spPr/>
        <p:txBody>
          <a:bodyPr/>
          <a:lstStyle/>
          <a:p>
            <a:r>
              <a:rPr lang="en-US" dirty="0">
                <a:ea typeface="Calibri"/>
                <a:cs typeface="Calibri"/>
              </a:rPr>
              <a:t>Grants Team – RPPR Reminders</a:t>
            </a:r>
            <a:endParaRPr lang="en-US" dirty="0"/>
          </a:p>
        </p:txBody>
      </p:sp>
      <p:sp>
        <p:nvSpPr>
          <p:cNvPr id="3" name="Content Placeholder 2">
            <a:extLst>
              <a:ext uri="{FF2B5EF4-FFF2-40B4-BE49-F238E27FC236}">
                <a16:creationId xmlns:a16="http://schemas.microsoft.com/office/drawing/2014/main" id="{60C3032F-B40E-049E-5F98-D16DE193B1CA}"/>
              </a:ext>
            </a:extLst>
          </p:cNvPr>
          <p:cNvSpPr>
            <a:spLocks noGrp="1"/>
          </p:cNvSpPr>
          <p:nvPr>
            <p:ph idx="1"/>
          </p:nvPr>
        </p:nvSpPr>
        <p:spPr/>
        <p:txBody>
          <a:bodyPr vert="horz" lIns="91440" tIns="45720" rIns="91440" bIns="45720" rtlCol="0" anchor="t">
            <a:normAutofit fontScale="77500" lnSpcReduction="20000"/>
          </a:bodyPr>
          <a:lstStyle/>
          <a:p>
            <a:pPr marL="0" indent="0">
              <a:buNone/>
            </a:pPr>
            <a:r>
              <a:rPr lang="en-US" b="1" dirty="0">
                <a:ea typeface="Calibri"/>
                <a:cs typeface="Calibri"/>
              </a:rPr>
              <a:t>RPPR Reminders</a:t>
            </a:r>
          </a:p>
          <a:p>
            <a:r>
              <a:rPr lang="en-US" i="1" dirty="0">
                <a:ea typeface="Calibri"/>
                <a:cs typeface="Calibri"/>
              </a:rPr>
              <a:t>Section D. Participants</a:t>
            </a:r>
            <a:r>
              <a:rPr lang="en-US" dirty="0">
                <a:ea typeface="Calibri"/>
                <a:cs typeface="Calibri"/>
              </a:rPr>
              <a:t>-Remind participants to complete their </a:t>
            </a:r>
            <a:r>
              <a:rPr lang="en-US" dirty="0" err="1">
                <a:ea typeface="Calibri"/>
                <a:cs typeface="Calibri"/>
              </a:rPr>
              <a:t>eRA</a:t>
            </a:r>
            <a:r>
              <a:rPr lang="en-US" dirty="0">
                <a:ea typeface="Calibri"/>
                <a:cs typeface="Calibri"/>
              </a:rPr>
              <a:t> Commons Profiles with demographic and degree information. This includes individuals with </a:t>
            </a:r>
            <a:r>
              <a:rPr lang="en-US" dirty="0"/>
              <a:t>postdoctoral, graduate or undergraduate roles.  </a:t>
            </a:r>
          </a:p>
          <a:p>
            <a:r>
              <a:rPr lang="en-US" i="1" dirty="0">
                <a:ea typeface="Calibri"/>
                <a:cs typeface="Calibri"/>
              </a:rPr>
              <a:t>Section D. Participants</a:t>
            </a:r>
            <a:r>
              <a:rPr lang="en-US" dirty="0">
                <a:ea typeface="Calibri"/>
                <a:cs typeface="Calibri"/>
              </a:rPr>
              <a:t>-Review Other Support to ensure Active effort does not exceed 12 Calendar Months. </a:t>
            </a:r>
          </a:p>
          <a:p>
            <a:r>
              <a:rPr lang="en-US" i="1" dirty="0">
                <a:ea typeface="Calibri"/>
                <a:cs typeface="Calibri"/>
              </a:rPr>
              <a:t>Section G.1 Special Reporting Requirements</a:t>
            </a:r>
            <a:r>
              <a:rPr lang="en-US" dirty="0">
                <a:ea typeface="Calibri"/>
                <a:cs typeface="Calibri"/>
              </a:rPr>
              <a:t>-Ensure that MFTRP Certifications are uploaded under G.1 if the Key Person's </a:t>
            </a:r>
            <a:r>
              <a:rPr lang="en-US" b="1" dirty="0">
                <a:ea typeface="Calibri"/>
                <a:cs typeface="Calibri"/>
              </a:rPr>
              <a:t>2026 </a:t>
            </a:r>
            <a:r>
              <a:rPr lang="en-US" dirty="0">
                <a:ea typeface="Calibri"/>
                <a:cs typeface="Calibri"/>
              </a:rPr>
              <a:t>OS or </a:t>
            </a:r>
            <a:r>
              <a:rPr lang="en-US" dirty="0" err="1">
                <a:ea typeface="Calibri"/>
                <a:cs typeface="Calibri"/>
              </a:rPr>
              <a:t>Biosketch</a:t>
            </a:r>
            <a:r>
              <a:rPr lang="en-US" dirty="0">
                <a:ea typeface="Calibri"/>
                <a:cs typeface="Calibri"/>
              </a:rPr>
              <a:t> were not uploaded under D.1.  </a:t>
            </a:r>
          </a:p>
          <a:p>
            <a:r>
              <a:rPr lang="en-US" b="1" dirty="0">
                <a:ea typeface="Calibri"/>
                <a:cs typeface="Calibri"/>
                <a:hlinkClick r:id="rId3"/>
              </a:rPr>
              <a:t>UMB Federal RPPR Resources Page Link</a:t>
            </a:r>
            <a:endParaRPr lang="en-US" b="1" dirty="0">
              <a:ea typeface="Calibri"/>
              <a:cs typeface="Calibri"/>
            </a:endParaRPr>
          </a:p>
          <a:p>
            <a:pPr marL="457200" lvl="1" indent="0">
              <a:buNone/>
            </a:pPr>
            <a:endParaRPr lang="en-US" b="1" dirty="0">
              <a:highlight>
                <a:srgbClr val="FFFF00"/>
              </a:highlight>
              <a:ea typeface="Calibri"/>
              <a:cs typeface="Calibri"/>
            </a:endParaRPr>
          </a:p>
          <a:p>
            <a:pPr marL="0" indent="0">
              <a:buNone/>
            </a:pPr>
            <a:endParaRPr lang="en-US" b="1" dirty="0">
              <a:ea typeface="Calibri"/>
              <a:cs typeface="Calibri"/>
            </a:endParaRPr>
          </a:p>
          <a:p>
            <a:endParaRPr lang="en-US" b="1" dirty="0">
              <a:ea typeface="Calibri"/>
              <a:cs typeface="Calibri"/>
            </a:endParaRPr>
          </a:p>
          <a:p>
            <a:endParaRPr lang="en-US" b="1" dirty="0">
              <a:ea typeface="Calibri"/>
              <a:cs typeface="Calibri"/>
            </a:endParaRPr>
          </a:p>
        </p:txBody>
      </p:sp>
    </p:spTree>
    <p:extLst>
      <p:ext uri="{BB962C8B-B14F-4D97-AF65-F5344CB8AC3E}">
        <p14:creationId xmlns:p14="http://schemas.microsoft.com/office/powerpoint/2010/main" val="3041316846"/>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CADCA-83F7-89BB-EB6F-E6F45F261F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8BA35E-E44E-27B7-DE62-554CE5298EAE}"/>
              </a:ext>
            </a:extLst>
          </p:cNvPr>
          <p:cNvSpPr>
            <a:spLocks noGrp="1"/>
          </p:cNvSpPr>
          <p:nvPr>
            <p:ph type="title"/>
          </p:nvPr>
        </p:nvSpPr>
        <p:spPr/>
        <p:txBody>
          <a:bodyPr/>
          <a:lstStyle/>
          <a:p>
            <a:r>
              <a:rPr lang="en-US" dirty="0">
                <a:ea typeface="Calibri"/>
                <a:cs typeface="Calibri"/>
              </a:rPr>
              <a:t>Grants Team - NoAs</a:t>
            </a:r>
            <a:endParaRPr lang="en-US" dirty="0"/>
          </a:p>
        </p:txBody>
      </p:sp>
      <p:sp>
        <p:nvSpPr>
          <p:cNvPr id="3" name="Content Placeholder 2">
            <a:extLst>
              <a:ext uri="{FF2B5EF4-FFF2-40B4-BE49-F238E27FC236}">
                <a16:creationId xmlns:a16="http://schemas.microsoft.com/office/drawing/2014/main" id="{93A2DB80-D7C6-38AA-DE07-97032132A48B}"/>
              </a:ext>
            </a:extLst>
          </p:cNvPr>
          <p:cNvSpPr>
            <a:spLocks noGrp="1"/>
          </p:cNvSpPr>
          <p:nvPr>
            <p:ph idx="1"/>
          </p:nvPr>
        </p:nvSpPr>
        <p:spPr>
          <a:xfrm>
            <a:off x="165785" y="1516071"/>
            <a:ext cx="8521015" cy="5341929"/>
          </a:xfrm>
        </p:spPr>
        <p:txBody>
          <a:bodyPr vert="horz" lIns="91440" tIns="45720" rIns="91440" bIns="45720" rtlCol="0" anchor="t">
            <a:normAutofit fontScale="92500" lnSpcReduction="20000"/>
          </a:bodyPr>
          <a:lstStyle/>
          <a:p>
            <a:pPr marL="0" indent="0">
              <a:buNone/>
            </a:pPr>
            <a:endParaRPr lang="en-US">
              <a:solidFill>
                <a:srgbClr val="212121"/>
              </a:solidFill>
              <a:latin typeface="Times New Roman"/>
              <a:ea typeface="Calibri"/>
              <a:cs typeface="Times New Roman"/>
            </a:endParaRPr>
          </a:p>
          <a:p>
            <a:r>
              <a:rPr lang="en-US">
                <a:solidFill>
                  <a:srgbClr val="212121"/>
                </a:solidFill>
                <a:latin typeface="Calibri"/>
                <a:ea typeface="Calibri"/>
                <a:cs typeface="Calibri"/>
              </a:rPr>
              <a:t>Federal Notice of Awards are processed by the SPA Grants Team.</a:t>
            </a:r>
          </a:p>
          <a:p>
            <a:r>
              <a:rPr lang="en-US">
                <a:solidFill>
                  <a:srgbClr val="212121"/>
                </a:solidFill>
                <a:latin typeface="Calibri"/>
                <a:ea typeface="Calibri"/>
                <a:cs typeface="Calibri"/>
              </a:rPr>
              <a:t>The award notification is emailed to SPAC, the PI, and Grants Department email address via an Action Form. </a:t>
            </a:r>
          </a:p>
          <a:p>
            <a:r>
              <a:rPr lang="en-US">
                <a:solidFill>
                  <a:srgbClr val="212121"/>
                </a:solidFill>
                <a:latin typeface="Calibri"/>
                <a:ea typeface="Calibri"/>
                <a:cs typeface="Calibri"/>
              </a:rPr>
              <a:t>Please review the </a:t>
            </a:r>
            <a:r>
              <a:rPr lang="en-US" err="1">
                <a:solidFill>
                  <a:srgbClr val="212121"/>
                </a:solidFill>
                <a:latin typeface="Calibri"/>
                <a:ea typeface="Calibri"/>
                <a:cs typeface="Calibri"/>
              </a:rPr>
              <a:t>NoA</a:t>
            </a:r>
            <a:r>
              <a:rPr lang="en-US">
                <a:solidFill>
                  <a:srgbClr val="212121"/>
                </a:solidFill>
                <a:latin typeface="Calibri"/>
                <a:ea typeface="Calibri"/>
                <a:cs typeface="Calibri"/>
              </a:rPr>
              <a:t> in full and ensure that the highlighted terms and restrictions are particularly noted. </a:t>
            </a:r>
          </a:p>
          <a:p>
            <a:r>
              <a:rPr lang="en-US">
                <a:solidFill>
                  <a:srgbClr val="212121"/>
                </a:solidFill>
                <a:latin typeface="Calibri"/>
                <a:ea typeface="Calibri"/>
                <a:cs typeface="Calibri"/>
              </a:rPr>
              <a:t>Contact SPA Grants if you are unsure how to respond to or address a restriction. </a:t>
            </a:r>
            <a:r>
              <a:rPr lang="en-US">
                <a:solidFill>
                  <a:srgbClr val="212121"/>
                </a:solidFill>
                <a:latin typeface="Calibri"/>
                <a:ea typeface="Calibri"/>
                <a:cs typeface="Calibri"/>
                <a:hlinkClick r:id="rId3"/>
              </a:rPr>
              <a:t>SPA-Grants@umaryland.edu</a:t>
            </a:r>
            <a:r>
              <a:rPr lang="en-US">
                <a:solidFill>
                  <a:srgbClr val="212121"/>
                </a:solidFill>
                <a:latin typeface="Calibri"/>
                <a:ea typeface="Calibri"/>
                <a:cs typeface="Calibri"/>
              </a:rPr>
              <a:t>. </a:t>
            </a:r>
          </a:p>
          <a:p>
            <a:endParaRPr lang="en-US">
              <a:solidFill>
                <a:srgbClr val="212121"/>
              </a:solidFill>
              <a:latin typeface="Calibri"/>
              <a:ea typeface="Calibri"/>
              <a:cs typeface="Calibri"/>
            </a:endParaRPr>
          </a:p>
        </p:txBody>
      </p:sp>
    </p:spTree>
    <p:extLst>
      <p:ext uri="{BB962C8B-B14F-4D97-AF65-F5344CB8AC3E}">
        <p14:creationId xmlns:p14="http://schemas.microsoft.com/office/powerpoint/2010/main" val="309618264"/>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A558C-9483-2674-F391-C4E99B94A85B}"/>
              </a:ext>
            </a:extLst>
          </p:cNvPr>
          <p:cNvSpPr>
            <a:spLocks noGrp="1"/>
          </p:cNvSpPr>
          <p:nvPr>
            <p:ph type="title"/>
          </p:nvPr>
        </p:nvSpPr>
        <p:spPr/>
        <p:txBody>
          <a:bodyPr/>
          <a:lstStyle/>
          <a:p>
            <a:r>
              <a:rPr lang="en-US">
                <a:ea typeface="Calibri"/>
                <a:cs typeface="Calibri"/>
              </a:rPr>
              <a:t>Incoming Contracts Team</a:t>
            </a:r>
            <a:endParaRPr lang="en-US"/>
          </a:p>
        </p:txBody>
      </p:sp>
      <p:pic>
        <p:nvPicPr>
          <p:cNvPr id="4" name="Content Placeholder 3">
            <a:extLst>
              <a:ext uri="{FF2B5EF4-FFF2-40B4-BE49-F238E27FC236}">
                <a16:creationId xmlns:a16="http://schemas.microsoft.com/office/drawing/2014/main" id="{3B8A4FBD-CF43-36D0-44E0-8D22E190627A}"/>
              </a:ext>
              <a:ext uri="{C183D7F6-B498-43B3-948B-1728B52AA6E4}">
                <adec:decorative xmlns:adec="http://schemas.microsoft.com/office/drawing/2017/decorative" val="1"/>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1177528" y="1600200"/>
            <a:ext cx="6788944" cy="4525963"/>
          </a:xfrm>
        </p:spPr>
      </p:pic>
      <p:sp>
        <p:nvSpPr>
          <p:cNvPr id="5" name="TextBox 4">
            <a:extLst>
              <a:ext uri="{FF2B5EF4-FFF2-40B4-BE49-F238E27FC236}">
                <a16:creationId xmlns:a16="http://schemas.microsoft.com/office/drawing/2014/main" id="{0CF357A5-619A-94EB-C657-7A3E23EC426A}"/>
              </a:ext>
            </a:extLst>
          </p:cNvPr>
          <p:cNvSpPr txBox="1"/>
          <p:nvPr/>
        </p:nvSpPr>
        <p:spPr>
          <a:xfrm>
            <a:off x="1177925" y="6126163"/>
            <a:ext cx="6788150" cy="317500"/>
          </a:xfrm>
          <a:prstGeom prst="rect">
            <a:avLst/>
          </a:prstGeom>
        </p:spPr>
        <p:txBody>
          <a:bodyPr>
            <a:normAutofit fontScale="92500" lnSpcReduction="20000"/>
          </a:bodyPr>
          <a:lstStyle/>
          <a:p>
            <a:r>
              <a:rPr lang="en-US"/>
              <a:t>ThePhoto by PhotoAuthor is licensed under CCYYSA.</a:t>
            </a:r>
          </a:p>
        </p:txBody>
      </p:sp>
    </p:spTree>
    <p:extLst>
      <p:ext uri="{BB962C8B-B14F-4D97-AF65-F5344CB8AC3E}">
        <p14:creationId xmlns:p14="http://schemas.microsoft.com/office/powerpoint/2010/main" val="146734213"/>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471FB-1C02-A4EE-62E5-12157F2ECA2D}"/>
              </a:ext>
            </a:extLst>
          </p:cNvPr>
          <p:cNvSpPr>
            <a:spLocks noGrp="1"/>
          </p:cNvSpPr>
          <p:nvPr>
            <p:ph type="title"/>
          </p:nvPr>
        </p:nvSpPr>
        <p:spPr>
          <a:xfrm>
            <a:off x="457200" y="701"/>
            <a:ext cx="8229600" cy="693295"/>
          </a:xfrm>
        </p:spPr>
        <p:txBody>
          <a:bodyPr>
            <a:normAutofit fontScale="90000"/>
          </a:bodyPr>
          <a:lstStyle/>
          <a:p>
            <a:pPr algn="l"/>
            <a:r>
              <a:rPr lang="en-US" sz="2000" b="1" dirty="0">
                <a:solidFill>
                  <a:srgbClr val="00B050"/>
                </a:solidFill>
                <a:ea typeface="+mj-lt"/>
                <a:cs typeface="+mj-lt"/>
              </a:rPr>
              <a:t>ANSWERS TO OUR CROSSWORD PUZZLE FROM Q3</a:t>
            </a:r>
            <a:r>
              <a:rPr lang="en-US" sz="2000" b="1" dirty="0">
                <a:solidFill>
                  <a:srgbClr val="00B050"/>
                </a:solidFill>
                <a:ea typeface="Calibri"/>
                <a:cs typeface="Calibri"/>
              </a:rPr>
              <a:t> SPA EXPRESS NEWSLETTER</a:t>
            </a:r>
            <a:endParaRPr lang="en-US" dirty="0">
              <a:ea typeface="Calibri"/>
              <a:cs typeface="Calibri"/>
            </a:endParaRPr>
          </a:p>
        </p:txBody>
      </p:sp>
      <p:sp>
        <p:nvSpPr>
          <p:cNvPr id="5" name="Content Placeholder 4">
            <a:extLst>
              <a:ext uri="{FF2B5EF4-FFF2-40B4-BE49-F238E27FC236}">
                <a16:creationId xmlns:a16="http://schemas.microsoft.com/office/drawing/2014/main" id="{EE53A8E3-9CF0-0AE4-441A-151C9BE88F28}"/>
              </a:ext>
            </a:extLst>
          </p:cNvPr>
          <p:cNvSpPr>
            <a:spLocks noGrp="1"/>
          </p:cNvSpPr>
          <p:nvPr>
            <p:ph idx="1"/>
          </p:nvPr>
        </p:nvSpPr>
        <p:spPr>
          <a:xfrm>
            <a:off x="282247" y="611380"/>
            <a:ext cx="8591862" cy="6249830"/>
          </a:xfrm>
        </p:spPr>
        <p:txBody>
          <a:bodyPr vert="horz" lIns="91440" tIns="45720" rIns="91440" bIns="45720" rtlCol="0" anchor="t">
            <a:normAutofit/>
          </a:bodyPr>
          <a:lstStyle/>
          <a:p>
            <a:pPr marL="0" indent="0">
              <a:buNone/>
            </a:pPr>
            <a:r>
              <a:rPr lang="en-US" sz="1800" b="1">
                <a:ea typeface="+mn-lt"/>
                <a:cs typeface="+mn-lt"/>
              </a:rPr>
              <a:t>How did you do?</a:t>
            </a:r>
            <a:endParaRPr lang="en-US" b="1">
              <a:ea typeface="Calibri"/>
              <a:cs typeface="Calibri"/>
            </a:endParaRPr>
          </a:p>
          <a:p>
            <a:pPr marL="0" indent="0" algn="ctr">
              <a:buNone/>
            </a:pPr>
            <a:r>
              <a:rPr lang="en-US" sz="1200">
                <a:latin typeface="Baloo Bhaijaan"/>
              </a:rPr>
              <a:t>These are items that you would include in your agreement request/routing</a:t>
            </a:r>
            <a:endParaRPr lang="en-US" sz="1200">
              <a:ea typeface="Calibri"/>
              <a:cs typeface="Calibri"/>
            </a:endParaRPr>
          </a:p>
          <a:p>
            <a:pPr marL="0" indent="0">
              <a:buNone/>
            </a:pPr>
            <a:endParaRPr lang="en-US">
              <a:ea typeface="Calibri"/>
              <a:cs typeface="Calibri"/>
            </a:endParaRPr>
          </a:p>
          <a:p>
            <a:pPr marL="0" indent="0">
              <a:buNone/>
            </a:pPr>
            <a:endParaRPr lang="en-US">
              <a:latin typeface="Calibri"/>
              <a:ea typeface="Calibri"/>
              <a:cs typeface="Calibri"/>
            </a:endParaRPr>
          </a:p>
          <a:p>
            <a:pPr marL="0" indent="0">
              <a:buNone/>
            </a:pPr>
            <a:endParaRPr lang="en-US">
              <a:latin typeface="Calibri"/>
              <a:ea typeface="Calibri"/>
              <a:cs typeface="Calibri"/>
            </a:endParaRPr>
          </a:p>
          <a:p>
            <a:pPr marL="0" indent="0">
              <a:buNone/>
            </a:pPr>
            <a:endParaRPr lang="en-US">
              <a:latin typeface="Calibri"/>
              <a:ea typeface="Calibri"/>
              <a:cs typeface="Calibri"/>
            </a:endParaRPr>
          </a:p>
          <a:p>
            <a:r>
              <a:rPr lang="en-US" sz="1400" b="1">
                <a:latin typeface="Helvetica Neue"/>
              </a:rPr>
              <a:t>Across</a:t>
            </a:r>
            <a:endParaRPr lang="en-US" sz="1400">
              <a:ea typeface="Calibri"/>
              <a:cs typeface="Calibri"/>
            </a:endParaRPr>
          </a:p>
          <a:p>
            <a:r>
              <a:rPr lang="en-US" sz="1400">
                <a:latin typeface="Helvetica"/>
                <a:cs typeface="Helvetica"/>
              </a:rPr>
              <a:t>2 - This is the breakdown of the funding to be received </a:t>
            </a:r>
            <a:r>
              <a:rPr lang="en-US" sz="1400" b="1">
                <a:solidFill>
                  <a:srgbClr val="00B050"/>
                </a:solidFill>
                <a:latin typeface="Helvetica"/>
                <a:cs typeface="Helvetica"/>
              </a:rPr>
              <a:t>(Budget)</a:t>
            </a:r>
            <a:endParaRPr lang="en-US" sz="1400">
              <a:ea typeface="Calibri"/>
              <a:cs typeface="Calibri"/>
            </a:endParaRPr>
          </a:p>
          <a:p>
            <a:r>
              <a:rPr lang="en-US" sz="1400">
                <a:latin typeface="Helvetica"/>
                <a:cs typeface="Helvetica"/>
              </a:rPr>
              <a:t>3 - This includes verifications, waivers and any information from sponsor or about the project </a:t>
            </a:r>
            <a:r>
              <a:rPr lang="en-US" sz="1400" b="1">
                <a:solidFill>
                  <a:srgbClr val="00B050"/>
                </a:solidFill>
                <a:latin typeface="Helvetica"/>
                <a:cs typeface="Helvetica"/>
              </a:rPr>
              <a:t>(Supplemental)</a:t>
            </a:r>
            <a:endParaRPr lang="en-US" sz="1400">
              <a:ea typeface="Calibri"/>
              <a:cs typeface="Calibri"/>
            </a:endParaRPr>
          </a:p>
          <a:p>
            <a:r>
              <a:rPr lang="en-US" sz="1400">
                <a:latin typeface="Helvetica"/>
                <a:cs typeface="Helvetica"/>
              </a:rPr>
              <a:t>4 - This should always be up-to-date information on regulatory matters </a:t>
            </a:r>
            <a:r>
              <a:rPr lang="en-US" sz="1400" b="1">
                <a:solidFill>
                  <a:srgbClr val="00B050"/>
                </a:solidFill>
                <a:latin typeface="Helvetica"/>
                <a:cs typeface="Helvetica"/>
              </a:rPr>
              <a:t>(Compliance)</a:t>
            </a:r>
            <a:endParaRPr lang="en-US" sz="1400">
              <a:ea typeface="Calibri"/>
              <a:cs typeface="Calibri"/>
            </a:endParaRPr>
          </a:p>
          <a:p>
            <a:r>
              <a:rPr lang="en-US" sz="1400">
                <a:latin typeface="Helvetica"/>
                <a:cs typeface="Helvetica"/>
              </a:rPr>
              <a:t>5 - These are referenced in the award mechanism </a:t>
            </a:r>
            <a:r>
              <a:rPr lang="en-US" sz="1400" b="1">
                <a:solidFill>
                  <a:srgbClr val="00B050"/>
                </a:solidFill>
                <a:latin typeface="Helvetica"/>
                <a:cs typeface="Helvetica"/>
              </a:rPr>
              <a:t>(Attachments)</a:t>
            </a:r>
            <a:endParaRPr lang="en-US" sz="1400">
              <a:ea typeface="Calibri"/>
              <a:cs typeface="Calibri"/>
            </a:endParaRPr>
          </a:p>
          <a:p>
            <a:r>
              <a:rPr lang="en-US" sz="1400">
                <a:latin typeface="Helvetica"/>
                <a:cs typeface="Helvetica"/>
              </a:rPr>
              <a:t>7 - This is the award mechanism and contains terms and conditions </a:t>
            </a:r>
            <a:r>
              <a:rPr lang="en-US" sz="1400" b="1">
                <a:solidFill>
                  <a:srgbClr val="00B050"/>
                </a:solidFill>
                <a:latin typeface="Helvetica"/>
                <a:cs typeface="Helvetica"/>
              </a:rPr>
              <a:t>(Agreement)</a:t>
            </a:r>
            <a:endParaRPr lang="en-US" sz="1400">
              <a:ea typeface="Calibri"/>
              <a:cs typeface="Calibri"/>
            </a:endParaRPr>
          </a:p>
          <a:p>
            <a:endParaRPr lang="en-US" sz="1400">
              <a:ea typeface="Calibri"/>
              <a:cs typeface="Calibri"/>
            </a:endParaRPr>
          </a:p>
          <a:p>
            <a:r>
              <a:rPr lang="en-US" sz="1400" b="1">
                <a:latin typeface="Helvetica"/>
                <a:cs typeface="Helvetica"/>
              </a:rPr>
              <a:t>Down</a:t>
            </a:r>
            <a:endParaRPr lang="en-US" sz="1400">
              <a:ea typeface="Calibri"/>
              <a:cs typeface="Calibri"/>
            </a:endParaRPr>
          </a:p>
          <a:p>
            <a:r>
              <a:rPr lang="en-US" sz="1400">
                <a:latin typeface="Helvetica"/>
                <a:cs typeface="Helvetica"/>
              </a:rPr>
              <a:t>1 - This is a form or list that requires responses from PI </a:t>
            </a:r>
            <a:r>
              <a:rPr lang="en-US" sz="1400" b="1">
                <a:solidFill>
                  <a:srgbClr val="00B050"/>
                </a:solidFill>
                <a:latin typeface="Helvetica"/>
                <a:cs typeface="Helvetica"/>
              </a:rPr>
              <a:t>(Questionnaire)</a:t>
            </a:r>
            <a:endParaRPr lang="en-US" sz="1400">
              <a:ea typeface="Calibri"/>
              <a:cs typeface="Calibri"/>
            </a:endParaRPr>
          </a:p>
          <a:p>
            <a:r>
              <a:rPr lang="en-US" sz="1400">
                <a:latin typeface="Helvetica"/>
                <a:cs typeface="Helvetica"/>
              </a:rPr>
              <a:t>6 - This is what the PI and study team proposes or promises to do </a:t>
            </a:r>
            <a:r>
              <a:rPr lang="en-US" sz="1400" b="1">
                <a:solidFill>
                  <a:srgbClr val="00B050"/>
                </a:solidFill>
                <a:latin typeface="Helvetica"/>
                <a:cs typeface="Helvetica"/>
              </a:rPr>
              <a:t>(SOW)</a:t>
            </a:r>
            <a:endParaRPr lang="en-US" sz="1400">
              <a:ea typeface="Calibri"/>
              <a:cs typeface="Calibri"/>
            </a:endParaRPr>
          </a:p>
          <a:p>
            <a:endParaRPr lang="en-US" sz="1400">
              <a:ea typeface="Calibri"/>
              <a:cs typeface="Calibri"/>
            </a:endParaRPr>
          </a:p>
          <a:p>
            <a:endParaRPr lang="en-US">
              <a:ea typeface="Calibri"/>
              <a:cs typeface="Calibri"/>
            </a:endParaRPr>
          </a:p>
        </p:txBody>
      </p:sp>
      <p:pic>
        <p:nvPicPr>
          <p:cNvPr id="6" name="Picture 5" descr="Screenshot of a crossword grid">
            <a:extLst>
              <a:ext uri="{FF2B5EF4-FFF2-40B4-BE49-F238E27FC236}">
                <a16:creationId xmlns:a16="http://schemas.microsoft.com/office/drawing/2014/main" id="{B0F074D8-349B-9374-2062-20E760308640}"/>
              </a:ext>
            </a:extLst>
          </p:cNvPr>
          <p:cNvPicPr>
            <a:picLocks noChangeAspect="1"/>
          </p:cNvPicPr>
          <p:nvPr/>
        </p:nvPicPr>
        <p:blipFill>
          <a:blip r:embed="rId2"/>
          <a:stretch>
            <a:fillRect/>
          </a:stretch>
        </p:blipFill>
        <p:spPr>
          <a:xfrm>
            <a:off x="1723819" y="1170835"/>
            <a:ext cx="4575225" cy="2657882"/>
          </a:xfrm>
          <a:prstGeom prst="rect">
            <a:avLst/>
          </a:prstGeom>
        </p:spPr>
      </p:pic>
    </p:spTree>
    <p:extLst>
      <p:ext uri="{BB962C8B-B14F-4D97-AF65-F5344CB8AC3E}">
        <p14:creationId xmlns:p14="http://schemas.microsoft.com/office/powerpoint/2010/main" val="771933023"/>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94601-C511-11DE-A19D-0C28C99A8780}"/>
              </a:ext>
            </a:extLst>
          </p:cNvPr>
          <p:cNvSpPr>
            <a:spLocks noGrp="1"/>
          </p:cNvSpPr>
          <p:nvPr>
            <p:ph type="title"/>
          </p:nvPr>
        </p:nvSpPr>
        <p:spPr>
          <a:xfrm>
            <a:off x="457200" y="-178731"/>
            <a:ext cx="8229600" cy="1143000"/>
          </a:xfrm>
        </p:spPr>
        <p:txBody>
          <a:bodyPr/>
          <a:lstStyle/>
          <a:p>
            <a:r>
              <a:rPr lang="en-US">
                <a:ea typeface="Calibri"/>
                <a:cs typeface="Calibri"/>
              </a:rPr>
              <a:t>SPA Contracts</a:t>
            </a:r>
            <a:endParaRPr lang="en-US"/>
          </a:p>
        </p:txBody>
      </p:sp>
      <p:sp>
        <p:nvSpPr>
          <p:cNvPr id="3" name="Content Placeholder 2">
            <a:extLst>
              <a:ext uri="{FF2B5EF4-FFF2-40B4-BE49-F238E27FC236}">
                <a16:creationId xmlns:a16="http://schemas.microsoft.com/office/drawing/2014/main" id="{C9129623-A244-5EB6-37DB-132611C9CFDC}"/>
              </a:ext>
            </a:extLst>
          </p:cNvPr>
          <p:cNvSpPr>
            <a:spLocks noGrp="1"/>
          </p:cNvSpPr>
          <p:nvPr>
            <p:ph idx="1"/>
          </p:nvPr>
        </p:nvSpPr>
        <p:spPr>
          <a:xfrm>
            <a:off x="109469" y="964915"/>
            <a:ext cx="8906598" cy="5803057"/>
          </a:xfrm>
        </p:spPr>
        <p:txBody>
          <a:bodyPr vert="horz" lIns="91440" tIns="45720" rIns="91440" bIns="45720" rtlCol="0" anchor="t">
            <a:normAutofit/>
          </a:bodyPr>
          <a:lstStyle/>
          <a:p>
            <a:pPr>
              <a:buNone/>
            </a:pPr>
            <a:r>
              <a:rPr lang="en-US" b="1">
                <a:solidFill>
                  <a:srgbClr val="00B050"/>
                </a:solidFill>
                <a:ea typeface="+mn-lt"/>
                <a:cs typeface="+mn-lt"/>
              </a:rPr>
              <a:t>Action Status of Contracts Team:</a:t>
            </a:r>
            <a:endParaRPr lang="en-US"/>
          </a:p>
          <a:p>
            <a:pPr>
              <a:buNone/>
            </a:pPr>
            <a:r>
              <a:rPr lang="en-US">
                <a:ea typeface="+mn-lt"/>
                <a:cs typeface="+mn-lt"/>
              </a:rPr>
              <a:t>Total # of actions requested for FY26 = </a:t>
            </a:r>
            <a:r>
              <a:rPr lang="en-US" b="1">
                <a:ea typeface="+mn-lt"/>
                <a:cs typeface="+mn-lt"/>
              </a:rPr>
              <a:t>1331</a:t>
            </a:r>
            <a:r>
              <a:rPr lang="en-US">
                <a:ea typeface="+mn-lt"/>
                <a:cs typeface="+mn-lt"/>
              </a:rPr>
              <a:t>  </a:t>
            </a:r>
          </a:p>
          <a:p>
            <a:pPr>
              <a:buNone/>
            </a:pPr>
            <a:r>
              <a:rPr lang="en-US">
                <a:ea typeface="+mn-lt"/>
                <a:cs typeface="+mn-lt"/>
              </a:rPr>
              <a:t>Current # of actions requested by FY27 = </a:t>
            </a:r>
            <a:r>
              <a:rPr lang="en-US" b="1">
                <a:ea typeface="+mn-lt"/>
                <a:cs typeface="+mn-lt"/>
              </a:rPr>
              <a:t>306</a:t>
            </a:r>
            <a:r>
              <a:rPr lang="en-US">
                <a:ea typeface="+mn-lt"/>
                <a:cs typeface="+mn-lt"/>
              </a:rPr>
              <a:t> </a:t>
            </a:r>
          </a:p>
          <a:p>
            <a:pPr>
              <a:buNone/>
            </a:pPr>
            <a:r>
              <a:rPr lang="en-US" sz="1800">
                <a:ea typeface="+mn-lt"/>
                <a:cs typeface="+mn-lt"/>
              </a:rPr>
              <a:t>(July – August)</a:t>
            </a:r>
            <a:endParaRPr lang="en-US">
              <a:ea typeface="+mn-lt"/>
              <a:cs typeface="+mn-lt"/>
            </a:endParaRPr>
          </a:p>
          <a:p>
            <a:pPr>
              <a:buNone/>
            </a:pPr>
            <a:endParaRPr lang="en-US">
              <a:ea typeface="+mn-lt"/>
              <a:cs typeface="+mn-lt"/>
            </a:endParaRPr>
          </a:p>
          <a:p>
            <a:pPr>
              <a:buNone/>
            </a:pPr>
            <a:r>
              <a:rPr lang="en-US">
                <a:ea typeface="+mn-lt"/>
                <a:cs typeface="+mn-lt"/>
              </a:rPr>
              <a:t>FY27 actions still active/in queue = </a:t>
            </a:r>
            <a:r>
              <a:rPr lang="en-US" b="1">
                <a:ea typeface="+mn-lt"/>
                <a:cs typeface="+mn-lt"/>
              </a:rPr>
              <a:t>124</a:t>
            </a:r>
            <a:r>
              <a:rPr lang="en-US">
                <a:ea typeface="+mn-lt"/>
                <a:cs typeface="+mn-lt"/>
              </a:rPr>
              <a:t> </a:t>
            </a:r>
          </a:p>
          <a:p>
            <a:pPr>
              <a:buNone/>
            </a:pPr>
            <a:r>
              <a:rPr lang="en-US">
                <a:ea typeface="+mn-lt"/>
                <a:cs typeface="+mn-lt"/>
              </a:rPr>
              <a:t>(</a:t>
            </a:r>
            <a:r>
              <a:rPr lang="en-US" i="1">
                <a:ea typeface="+mn-lt"/>
                <a:cs typeface="+mn-lt"/>
              </a:rPr>
              <a:t>completed 182</a:t>
            </a:r>
            <a:r>
              <a:rPr lang="en-US">
                <a:ea typeface="+mn-lt"/>
                <a:cs typeface="+mn-lt"/>
              </a:rPr>
              <a:t>)</a:t>
            </a:r>
            <a:endParaRPr lang="en-US">
              <a:ea typeface="Calibri"/>
              <a:cs typeface="Calibri"/>
            </a:endParaRPr>
          </a:p>
          <a:p>
            <a:pPr>
              <a:buNone/>
            </a:pPr>
            <a:r>
              <a:rPr lang="en-US">
                <a:ea typeface="+mn-lt"/>
                <a:cs typeface="+mn-lt"/>
              </a:rPr>
              <a:t> FY26 actions still active/in queue = </a:t>
            </a:r>
            <a:r>
              <a:rPr lang="en-US" b="1">
                <a:ea typeface="+mn-lt"/>
                <a:cs typeface="+mn-lt"/>
              </a:rPr>
              <a:t>113</a:t>
            </a:r>
            <a:r>
              <a:rPr lang="en-US">
                <a:ea typeface="+mn-lt"/>
                <a:cs typeface="+mn-lt"/>
              </a:rPr>
              <a:t> </a:t>
            </a:r>
          </a:p>
          <a:p>
            <a:pPr>
              <a:buNone/>
            </a:pPr>
            <a:r>
              <a:rPr lang="en-US">
                <a:ea typeface="+mn-lt"/>
                <a:cs typeface="+mn-lt"/>
              </a:rPr>
              <a:t>(</a:t>
            </a:r>
            <a:r>
              <a:rPr lang="en-US" i="1">
                <a:ea typeface="+mn-lt"/>
                <a:cs typeface="+mn-lt"/>
              </a:rPr>
              <a:t>completed 1218</a:t>
            </a:r>
            <a:r>
              <a:rPr lang="en-US">
                <a:ea typeface="+mn-lt"/>
                <a:cs typeface="+mn-lt"/>
              </a:rPr>
              <a:t>)</a:t>
            </a:r>
            <a:endParaRPr lang="en-US">
              <a:ea typeface="Calibri"/>
              <a:cs typeface="Calibri"/>
            </a:endParaRPr>
          </a:p>
          <a:p>
            <a:pPr marL="0" indent="0">
              <a:buNone/>
            </a:pPr>
            <a:endParaRPr lang="en-US" sz="3200" i="1">
              <a:ea typeface="Calibri"/>
              <a:cs typeface="Calibri"/>
            </a:endParaRPr>
          </a:p>
          <a:p>
            <a:pPr lvl="1">
              <a:buFont typeface="Courier New"/>
              <a:buChar char="o"/>
            </a:pPr>
            <a:endParaRPr lang="en-US" sz="3100">
              <a:ea typeface="Calibri"/>
              <a:cs typeface="Calibri"/>
            </a:endParaRPr>
          </a:p>
          <a:p>
            <a:pPr lvl="1">
              <a:buFont typeface="Courier New"/>
              <a:buChar char="o"/>
            </a:pPr>
            <a:endParaRPr lang="en-US">
              <a:ea typeface="Calibri"/>
              <a:cs typeface="Calibri"/>
            </a:endParaRPr>
          </a:p>
          <a:p>
            <a:pPr lvl="1">
              <a:buFont typeface="Courier New"/>
              <a:buChar char="o"/>
            </a:pPr>
            <a:endParaRPr lang="en-US">
              <a:ea typeface="Calibri"/>
              <a:cs typeface="Calibri"/>
            </a:endParaRPr>
          </a:p>
          <a:p>
            <a:pPr lvl="1">
              <a:buFont typeface="Courier New"/>
              <a:buChar char="o"/>
            </a:pPr>
            <a:endParaRPr lang="en-US">
              <a:ea typeface="Calibri"/>
              <a:cs typeface="Calibri"/>
            </a:endParaRPr>
          </a:p>
          <a:p>
            <a:pPr lvl="1">
              <a:buFont typeface="Courier New"/>
              <a:buChar char="o"/>
            </a:pPr>
            <a:endParaRPr lang="en-US">
              <a:ea typeface="Calibri"/>
              <a:cs typeface="Calibri"/>
            </a:endParaRPr>
          </a:p>
          <a:p>
            <a:pPr marL="457200" lvl="1" indent="0">
              <a:buNone/>
            </a:pPr>
            <a:endParaRPr lang="en-US">
              <a:ea typeface="Calibri"/>
              <a:cs typeface="Calibri"/>
            </a:endParaRPr>
          </a:p>
          <a:p>
            <a:pPr lvl="1">
              <a:buFont typeface="Courier New"/>
              <a:buChar char="o"/>
            </a:pPr>
            <a:endParaRPr lang="en-US">
              <a:ea typeface="Calibri"/>
              <a:cs typeface="Calibri"/>
            </a:endParaRPr>
          </a:p>
        </p:txBody>
      </p:sp>
    </p:spTree>
    <p:extLst>
      <p:ext uri="{BB962C8B-B14F-4D97-AF65-F5344CB8AC3E}">
        <p14:creationId xmlns:p14="http://schemas.microsoft.com/office/powerpoint/2010/main" val="2019364085"/>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4D1EB-CBDC-E230-32D9-609FF206D0FC}"/>
              </a:ext>
            </a:extLst>
          </p:cNvPr>
          <p:cNvSpPr>
            <a:spLocks noGrp="1"/>
          </p:cNvSpPr>
          <p:nvPr>
            <p:ph type="title"/>
          </p:nvPr>
        </p:nvSpPr>
        <p:spPr>
          <a:xfrm>
            <a:off x="457200" y="125551"/>
            <a:ext cx="8229600" cy="844827"/>
          </a:xfrm>
        </p:spPr>
        <p:txBody>
          <a:bodyPr/>
          <a:lstStyle/>
          <a:p>
            <a:r>
              <a:rPr lang="en-US" dirty="0">
                <a:ea typeface="Calibri"/>
                <a:cs typeface="Calibri"/>
              </a:rPr>
              <a:t>SPA Contracts - Reminders</a:t>
            </a:r>
            <a:endParaRPr lang="en-US" dirty="0"/>
          </a:p>
        </p:txBody>
      </p:sp>
      <p:sp>
        <p:nvSpPr>
          <p:cNvPr id="3" name="Content Placeholder 2">
            <a:extLst>
              <a:ext uri="{FF2B5EF4-FFF2-40B4-BE49-F238E27FC236}">
                <a16:creationId xmlns:a16="http://schemas.microsoft.com/office/drawing/2014/main" id="{212C754F-0193-48FF-8FD5-8D7B84BABBFE}"/>
              </a:ext>
            </a:extLst>
          </p:cNvPr>
          <p:cNvSpPr>
            <a:spLocks noGrp="1"/>
          </p:cNvSpPr>
          <p:nvPr>
            <p:ph idx="1"/>
          </p:nvPr>
        </p:nvSpPr>
        <p:spPr>
          <a:xfrm>
            <a:off x="182381" y="1075545"/>
            <a:ext cx="9079041" cy="5787634"/>
          </a:xfrm>
        </p:spPr>
        <p:txBody>
          <a:bodyPr vert="horz" lIns="91440" tIns="45720" rIns="91440" bIns="45720" rtlCol="0" anchor="t">
            <a:normAutofit fontScale="92500" lnSpcReduction="20000"/>
          </a:bodyPr>
          <a:lstStyle/>
          <a:p>
            <a:pPr marL="0" indent="0">
              <a:buNone/>
            </a:pPr>
            <a:r>
              <a:rPr lang="en-US" b="1" i="1">
                <a:solidFill>
                  <a:srgbClr val="00B050"/>
                </a:solidFill>
                <a:ea typeface="Calibri"/>
                <a:cs typeface="Calibri"/>
              </a:rPr>
              <a:t>Don't forget . . .</a:t>
            </a:r>
            <a:endParaRPr lang="en-US" b="1">
              <a:ea typeface="Calibri"/>
              <a:cs typeface="Calibri"/>
            </a:endParaRPr>
          </a:p>
          <a:p>
            <a:pPr marL="0" indent="0">
              <a:buNone/>
            </a:pPr>
            <a:r>
              <a:rPr lang="en-US">
                <a:ea typeface="Calibri"/>
                <a:cs typeface="Calibri"/>
              </a:rPr>
              <a:t>To contact and communicate with the central SPA contracts team use the </a:t>
            </a:r>
            <a:r>
              <a:rPr lang="en-US" b="1" i="1" u="sng">
                <a:ea typeface="Calibri"/>
                <a:cs typeface="Calibri"/>
              </a:rPr>
              <a:t>ONLY</a:t>
            </a:r>
            <a:r>
              <a:rPr lang="en-US">
                <a:ea typeface="Calibri"/>
                <a:cs typeface="Calibri"/>
              </a:rPr>
              <a:t> email the team will receive and reply to email messages: </a:t>
            </a:r>
            <a:endParaRPr lang="en-US">
              <a:solidFill>
                <a:srgbClr val="000000"/>
              </a:solidFill>
              <a:ea typeface="Calibri"/>
              <a:cs typeface="Calibri"/>
            </a:endParaRPr>
          </a:p>
          <a:p>
            <a:pPr marL="0" indent="0">
              <a:buNone/>
            </a:pPr>
            <a:endParaRPr lang="en-US">
              <a:solidFill>
                <a:srgbClr val="000000"/>
              </a:solidFill>
              <a:ea typeface="Calibri"/>
              <a:cs typeface="Calibri"/>
            </a:endParaRPr>
          </a:p>
          <a:p>
            <a:pPr marL="0" indent="0" algn="ctr">
              <a:buNone/>
            </a:pPr>
            <a:r>
              <a:rPr lang="en-US" sz="4000" b="1">
                <a:solidFill>
                  <a:srgbClr val="00B050"/>
                </a:solidFill>
                <a:ea typeface="Calibri"/>
                <a:cs typeface="Calibri"/>
                <a:hlinkClick r:id="rId3">
                  <a:extLst>
                    <a:ext uri="{A12FA001-AC4F-418D-AE19-62706E023703}">
                      <ahyp:hlinkClr xmlns:ahyp="http://schemas.microsoft.com/office/drawing/2018/hyperlinkcolor" val="tx"/>
                    </a:ext>
                  </a:extLst>
                </a:hlinkClick>
              </a:rPr>
              <a:t>SPA-Contracts@umaryland.edu</a:t>
            </a:r>
            <a:endParaRPr lang="en-US" sz="4000">
              <a:ea typeface="Calibri"/>
              <a:cs typeface="Calibri"/>
            </a:endParaRPr>
          </a:p>
          <a:p>
            <a:pPr marL="0" indent="0" algn="ctr">
              <a:buNone/>
            </a:pPr>
            <a:endParaRPr lang="en-US" sz="4800" b="1" i="1">
              <a:solidFill>
                <a:srgbClr val="FF0000"/>
              </a:solidFill>
              <a:ea typeface="Calibri"/>
              <a:cs typeface="Calibri"/>
            </a:endParaRPr>
          </a:p>
          <a:p>
            <a:pPr marL="0" indent="0" algn="ctr">
              <a:buNone/>
            </a:pPr>
            <a:r>
              <a:rPr lang="en-US" sz="4800" b="1" i="1">
                <a:solidFill>
                  <a:srgbClr val="FF0000"/>
                </a:solidFill>
                <a:ea typeface="Calibri"/>
                <a:cs typeface="Calibri"/>
              </a:rPr>
              <a:t>DO NOT USE:</a:t>
            </a:r>
            <a:endParaRPr lang="en-US"/>
          </a:p>
          <a:p>
            <a:pPr marL="0" indent="0" algn="ctr">
              <a:buNone/>
            </a:pPr>
            <a:r>
              <a:rPr lang="en-US" sz="2400" b="1">
                <a:solidFill>
                  <a:srgbClr val="FF0000"/>
                </a:solidFill>
                <a:ea typeface="Calibri"/>
                <a:cs typeface="Calibri"/>
              </a:rPr>
              <a:t>SPA-Contracts-Shared-Services@umaryland.edu</a:t>
            </a:r>
          </a:p>
          <a:p>
            <a:pPr marL="0" indent="0">
              <a:buNone/>
            </a:pPr>
            <a:endParaRPr lang="en-US">
              <a:ea typeface="Calibri"/>
              <a:cs typeface="Calibri"/>
            </a:endParaRPr>
          </a:p>
          <a:p>
            <a:pPr marL="0" indent="0">
              <a:buNone/>
            </a:pPr>
            <a:r>
              <a:rPr lang="en-US">
                <a:ea typeface="Calibri"/>
                <a:cs typeface="Calibri"/>
              </a:rPr>
              <a:t> </a:t>
            </a:r>
          </a:p>
        </p:txBody>
      </p:sp>
    </p:spTree>
    <p:extLst>
      <p:ext uri="{BB962C8B-B14F-4D97-AF65-F5344CB8AC3E}">
        <p14:creationId xmlns:p14="http://schemas.microsoft.com/office/powerpoint/2010/main" val="3692931011"/>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F3FFF-966E-E120-D3D6-F007D034AC04}"/>
              </a:ext>
            </a:extLst>
          </p:cNvPr>
          <p:cNvSpPr>
            <a:spLocks noGrp="1"/>
          </p:cNvSpPr>
          <p:nvPr>
            <p:ph type="title"/>
          </p:nvPr>
        </p:nvSpPr>
        <p:spPr>
          <a:xfrm>
            <a:off x="457200" y="-204273"/>
            <a:ext cx="8229600" cy="1143000"/>
          </a:xfrm>
        </p:spPr>
        <p:txBody>
          <a:bodyPr/>
          <a:lstStyle/>
          <a:p>
            <a:r>
              <a:rPr lang="en-US" dirty="0">
                <a:ea typeface="Calibri"/>
                <a:cs typeface="Calibri"/>
              </a:rPr>
              <a:t>SPA Contracts – Reminders 2 </a:t>
            </a:r>
            <a:endParaRPr lang="en-US" dirty="0"/>
          </a:p>
        </p:txBody>
      </p:sp>
      <p:sp>
        <p:nvSpPr>
          <p:cNvPr id="3" name="Content Placeholder 2">
            <a:extLst>
              <a:ext uri="{FF2B5EF4-FFF2-40B4-BE49-F238E27FC236}">
                <a16:creationId xmlns:a16="http://schemas.microsoft.com/office/drawing/2014/main" id="{3C2EA59A-C04C-53CE-273F-D0F5CAF2FEBD}"/>
              </a:ext>
            </a:extLst>
          </p:cNvPr>
          <p:cNvSpPr>
            <a:spLocks noGrp="1"/>
          </p:cNvSpPr>
          <p:nvPr>
            <p:ph idx="1"/>
          </p:nvPr>
        </p:nvSpPr>
        <p:spPr>
          <a:xfrm>
            <a:off x="345385" y="698877"/>
            <a:ext cx="8229600" cy="6155021"/>
          </a:xfrm>
        </p:spPr>
        <p:txBody>
          <a:bodyPr vert="horz" lIns="91440" tIns="45720" rIns="91440" bIns="45720" rtlCol="0" anchor="t">
            <a:normAutofit fontScale="55000" lnSpcReduction="20000"/>
          </a:bodyPr>
          <a:lstStyle/>
          <a:p>
            <a:pPr>
              <a:buNone/>
            </a:pPr>
            <a:r>
              <a:rPr lang="en-US" b="1" i="1" dirty="0">
                <a:solidFill>
                  <a:srgbClr val="00B050"/>
                </a:solidFill>
                <a:ea typeface="+mn-lt"/>
                <a:cs typeface="+mn-lt"/>
              </a:rPr>
              <a:t>Do you know . . .</a:t>
            </a:r>
          </a:p>
          <a:p>
            <a:pPr>
              <a:buNone/>
            </a:pPr>
            <a:r>
              <a:rPr lang="en-US" b="1" dirty="0">
                <a:solidFill>
                  <a:srgbClr val="00B050"/>
                </a:solidFill>
                <a:ea typeface="+mn-lt"/>
                <a:cs typeface="+mn-lt"/>
              </a:rPr>
              <a:t>What happens with Actions in progress or not at SPA level:</a:t>
            </a:r>
            <a:endParaRPr lang="en-US" dirty="0">
              <a:solidFill>
                <a:srgbClr val="00B050"/>
              </a:solidFill>
              <a:ea typeface="Calibri"/>
              <a:cs typeface="Calibri"/>
            </a:endParaRPr>
          </a:p>
          <a:p>
            <a:pPr>
              <a:buNone/>
            </a:pPr>
            <a:endParaRPr lang="en-US" dirty="0">
              <a:ea typeface="+mn-lt"/>
              <a:cs typeface="+mn-lt"/>
            </a:endParaRPr>
          </a:p>
          <a:p>
            <a:pPr>
              <a:buNone/>
            </a:pPr>
            <a:r>
              <a:rPr lang="en-US" dirty="0">
                <a:ea typeface="+mn-lt"/>
                <a:cs typeface="+mn-lt"/>
              </a:rPr>
              <a:t> </a:t>
            </a:r>
            <a:r>
              <a:rPr lang="en-US" b="1" dirty="0">
                <a:ea typeface="+mn-lt"/>
                <a:cs typeface="+mn-lt"/>
              </a:rPr>
              <a:t>What does in progress or not at SPA level mean?</a:t>
            </a:r>
            <a:endParaRPr lang="en-US" dirty="0">
              <a:ea typeface="Calibri"/>
              <a:cs typeface="Calibri"/>
            </a:endParaRPr>
          </a:p>
          <a:p>
            <a:pPr>
              <a:buNone/>
            </a:pPr>
            <a:r>
              <a:rPr lang="en-US" dirty="0">
                <a:ea typeface="+mn-lt"/>
                <a:cs typeface="+mn-lt"/>
              </a:rPr>
              <a:t>       These are actions being submitting through a SPA submission system that has not reached SPA level for triage and assignment</a:t>
            </a:r>
            <a:endParaRPr lang="en-US" dirty="0"/>
          </a:p>
          <a:p>
            <a:pPr>
              <a:buNone/>
            </a:pPr>
            <a:r>
              <a:rPr lang="en-US" dirty="0">
                <a:ea typeface="+mn-lt"/>
                <a:cs typeface="+mn-lt"/>
              </a:rPr>
              <a:t> </a:t>
            </a:r>
            <a:r>
              <a:rPr lang="en-US" b="1" dirty="0">
                <a:ea typeface="+mn-lt"/>
                <a:cs typeface="+mn-lt"/>
              </a:rPr>
              <a:t>What happens when submission is in progress?</a:t>
            </a:r>
            <a:endParaRPr lang="en-US" dirty="0"/>
          </a:p>
          <a:p>
            <a:pPr>
              <a:buNone/>
            </a:pPr>
            <a:r>
              <a:rPr lang="en-US" dirty="0">
                <a:ea typeface="+mn-lt"/>
                <a:cs typeface="+mn-lt"/>
              </a:rPr>
              <a:t>       If it has enough information to identify which team it is to be triaged to, it will be triaged to that team.  A triage email will be received by team, and the team will send a notification that they have been triaged the submission; but it will not be assigned to a team member until it reaches SPA level.  </a:t>
            </a:r>
            <a:r>
              <a:rPr lang="en-US" b="1" dirty="0">
                <a:ea typeface="+mn-lt"/>
                <a:cs typeface="+mn-lt"/>
              </a:rPr>
              <a:t>NOTE:</a:t>
            </a:r>
            <a:r>
              <a:rPr lang="en-US" dirty="0">
                <a:ea typeface="+mn-lt"/>
                <a:cs typeface="+mn-lt"/>
              </a:rPr>
              <a:t>  If a submission is in progress when it is triaged to the contracts team this is the ONLY notification the team will receive regarding status of submission</a:t>
            </a:r>
            <a:endParaRPr lang="en-US" dirty="0"/>
          </a:p>
          <a:p>
            <a:pPr>
              <a:buNone/>
            </a:pPr>
            <a:r>
              <a:rPr lang="en-US" b="1" dirty="0">
                <a:ea typeface="+mn-lt"/>
                <a:cs typeface="+mn-lt"/>
              </a:rPr>
              <a:t>What to do to make sure it gets assigned?</a:t>
            </a:r>
            <a:endParaRPr lang="en-US" dirty="0"/>
          </a:p>
          <a:p>
            <a:pPr>
              <a:buNone/>
            </a:pPr>
            <a:r>
              <a:rPr lang="en-US" dirty="0">
                <a:ea typeface="+mn-lt"/>
                <a:cs typeface="+mn-lt"/>
              </a:rPr>
              <a:t>       </a:t>
            </a:r>
            <a:r>
              <a:rPr lang="en-US" b="1" dirty="0">
                <a:solidFill>
                  <a:srgbClr val="EE0000"/>
                </a:solidFill>
                <a:ea typeface="+mn-lt"/>
                <a:cs typeface="+mn-lt"/>
              </a:rPr>
              <a:t>NOTIFY THE SPA TEAM THE SUBMISSION IS AT SPA LEVEL</a:t>
            </a:r>
            <a:r>
              <a:rPr lang="en-US" dirty="0">
                <a:solidFill>
                  <a:srgbClr val="EE0000"/>
                </a:solidFill>
                <a:ea typeface="+mn-lt"/>
                <a:cs typeface="+mn-lt"/>
              </a:rPr>
              <a:t> </a:t>
            </a:r>
            <a:r>
              <a:rPr lang="en-US" dirty="0">
                <a:ea typeface="+mn-lt"/>
                <a:cs typeface="+mn-lt"/>
              </a:rPr>
              <a:t>via email to</a:t>
            </a:r>
          </a:p>
          <a:p>
            <a:pPr>
              <a:buNone/>
            </a:pPr>
            <a:r>
              <a:rPr lang="en-US" dirty="0">
                <a:ea typeface="+mn-lt"/>
                <a:cs typeface="+mn-lt"/>
              </a:rPr>
              <a:t>    </a:t>
            </a:r>
            <a:r>
              <a:rPr lang="en-US" dirty="0">
                <a:ea typeface="+mn-lt"/>
                <a:cs typeface="+mn-lt"/>
                <a:hlinkClick r:id="rId3"/>
              </a:rPr>
              <a:t>SPA-Contracts@umaryland.edu</a:t>
            </a:r>
            <a:endParaRPr lang="en-US" dirty="0">
              <a:ea typeface="Calibri"/>
              <a:cs typeface="Calibri"/>
            </a:endParaRPr>
          </a:p>
          <a:p>
            <a:pPr>
              <a:buNone/>
            </a:pPr>
            <a:r>
              <a:rPr lang="en-US" b="1" dirty="0">
                <a:ea typeface="+mn-lt"/>
                <a:cs typeface="+mn-lt"/>
              </a:rPr>
              <a:t>When does the clock start?</a:t>
            </a:r>
            <a:r>
              <a:rPr lang="en-US" dirty="0">
                <a:ea typeface="+mn-lt"/>
                <a:cs typeface="+mn-lt"/>
              </a:rPr>
              <a:t> </a:t>
            </a:r>
            <a:endParaRPr lang="en-US" dirty="0"/>
          </a:p>
          <a:p>
            <a:pPr>
              <a:buFont typeface="Wingdings"/>
              <a:buChar char="ü"/>
            </a:pPr>
            <a:r>
              <a:rPr lang="en-US" dirty="0">
                <a:ea typeface="+mn-lt"/>
                <a:cs typeface="+mn-lt"/>
              </a:rPr>
              <a:t>Date triaged to SPA contracts if submission is at SPA level at time of triage; or </a:t>
            </a:r>
            <a:endParaRPr lang="en-US" dirty="0">
              <a:ea typeface="Calibri"/>
              <a:cs typeface="Calibri"/>
            </a:endParaRPr>
          </a:p>
          <a:p>
            <a:pPr>
              <a:buFont typeface="Wingdings"/>
              <a:buChar char="ü"/>
            </a:pPr>
            <a:r>
              <a:rPr lang="en-US" dirty="0">
                <a:ea typeface="+mn-lt"/>
                <a:cs typeface="+mn-lt"/>
              </a:rPr>
              <a:t>Date department notifies contracts team via email to</a:t>
            </a:r>
          </a:p>
          <a:p>
            <a:pPr marL="0" indent="0">
              <a:buNone/>
            </a:pPr>
            <a:r>
              <a:rPr lang="en-US" dirty="0">
                <a:ea typeface="+mn-lt"/>
                <a:cs typeface="+mn-lt"/>
              </a:rPr>
              <a:t>       </a:t>
            </a:r>
            <a:r>
              <a:rPr lang="en-US" dirty="0">
                <a:ea typeface="+mn-lt"/>
                <a:cs typeface="+mn-lt"/>
                <a:hlinkClick r:id="rId3"/>
              </a:rPr>
              <a:t>SPA-Contracts@umaryland.edu</a:t>
            </a:r>
            <a:r>
              <a:rPr lang="en-US" dirty="0">
                <a:ea typeface="+mn-lt"/>
                <a:cs typeface="+mn-lt"/>
              </a:rPr>
              <a:t> the routing has reached SPA level </a:t>
            </a:r>
          </a:p>
          <a:p>
            <a:pPr marL="0" indent="0">
              <a:buNone/>
            </a:pPr>
            <a:endParaRPr lang="en-US" dirty="0">
              <a:ea typeface="+mn-lt"/>
              <a:cs typeface="+mn-lt"/>
            </a:endParaRPr>
          </a:p>
          <a:p>
            <a:pPr marL="0" indent="0">
              <a:buNone/>
            </a:pPr>
            <a:r>
              <a:rPr lang="en-US" dirty="0">
                <a:ea typeface="+mn-lt"/>
                <a:cs typeface="+mn-lt"/>
              </a:rPr>
              <a:t>(NOTE:  This ONLY needs to be done if the submission was not at SPA level when it was triaged to team)</a:t>
            </a:r>
            <a:endParaRPr lang="en-US" dirty="0">
              <a:ea typeface="Calibri"/>
              <a:cs typeface="Calibri"/>
            </a:endParaRPr>
          </a:p>
          <a:p>
            <a:pPr marL="0" indent="0">
              <a:buNone/>
            </a:pPr>
            <a:endParaRPr lang="en-US" dirty="0">
              <a:ea typeface="Calibri"/>
              <a:cs typeface="Calibri"/>
            </a:endParaRPr>
          </a:p>
          <a:p>
            <a:pPr>
              <a:buFont typeface="Wingdings"/>
              <a:buChar char="ü"/>
            </a:pPr>
            <a:endParaRPr lang="en-US" dirty="0">
              <a:ea typeface="Calibri"/>
              <a:cs typeface="Calibri"/>
            </a:endParaRPr>
          </a:p>
        </p:txBody>
      </p:sp>
    </p:spTree>
    <p:extLst>
      <p:ext uri="{BB962C8B-B14F-4D97-AF65-F5344CB8AC3E}">
        <p14:creationId xmlns:p14="http://schemas.microsoft.com/office/powerpoint/2010/main" val="3608528494"/>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F793E-4990-E57F-1519-B7F43174ADAC}"/>
              </a:ext>
            </a:extLst>
          </p:cNvPr>
          <p:cNvSpPr>
            <a:spLocks noGrp="1"/>
          </p:cNvSpPr>
          <p:nvPr>
            <p:ph type="title"/>
          </p:nvPr>
        </p:nvSpPr>
        <p:spPr>
          <a:xfrm>
            <a:off x="457200" y="-108490"/>
            <a:ext cx="8229600" cy="583924"/>
          </a:xfrm>
        </p:spPr>
        <p:txBody>
          <a:bodyPr>
            <a:normAutofit/>
          </a:bodyPr>
          <a:lstStyle/>
          <a:p>
            <a:pPr algn="r"/>
            <a:r>
              <a:rPr lang="en-US" sz="2000" b="1" dirty="0">
                <a:ea typeface="Calibri"/>
                <a:cs typeface="Calibri"/>
              </a:rPr>
              <a:t>SPA Contracts – Reminders 3</a:t>
            </a:r>
            <a:endParaRPr lang="en-US" dirty="0"/>
          </a:p>
        </p:txBody>
      </p:sp>
      <p:sp>
        <p:nvSpPr>
          <p:cNvPr id="3" name="Content Placeholder 2">
            <a:extLst>
              <a:ext uri="{FF2B5EF4-FFF2-40B4-BE49-F238E27FC236}">
                <a16:creationId xmlns:a16="http://schemas.microsoft.com/office/drawing/2014/main" id="{89A2C2CC-1F9D-86FC-A947-D0C91DF26DA8}"/>
              </a:ext>
            </a:extLst>
          </p:cNvPr>
          <p:cNvSpPr>
            <a:spLocks noGrp="1"/>
          </p:cNvSpPr>
          <p:nvPr>
            <p:ph idx="1"/>
          </p:nvPr>
        </p:nvSpPr>
        <p:spPr>
          <a:xfrm>
            <a:off x="196298" y="361001"/>
            <a:ext cx="8838371" cy="6413842"/>
          </a:xfrm>
        </p:spPr>
        <p:txBody>
          <a:bodyPr vert="horz" lIns="91440" tIns="45720" rIns="91440" bIns="45720" rtlCol="0" anchor="t">
            <a:normAutofit fontScale="85000" lnSpcReduction="10000"/>
          </a:bodyPr>
          <a:lstStyle/>
          <a:p>
            <a:pPr marL="0" indent="0">
              <a:buNone/>
            </a:pPr>
            <a:r>
              <a:rPr lang="en-US" sz="2400" i="1" dirty="0">
                <a:solidFill>
                  <a:srgbClr val="00B050"/>
                </a:solidFill>
                <a:ea typeface="Calibri"/>
                <a:cs typeface="Calibri"/>
              </a:rPr>
              <a:t>We want you to avoid delays or kickbacks . . . so remember . . .</a:t>
            </a:r>
          </a:p>
          <a:p>
            <a:pPr marL="0" indent="0">
              <a:buNone/>
            </a:pPr>
            <a:r>
              <a:rPr lang="en-US" sz="2400" b="1" dirty="0">
                <a:ea typeface="Calibri"/>
                <a:cs typeface="Calibri"/>
              </a:rPr>
              <a:t>Data Integrity!</a:t>
            </a:r>
          </a:p>
          <a:p>
            <a:pPr marL="0" indent="0">
              <a:buNone/>
            </a:pPr>
            <a:endParaRPr lang="en-US" sz="2400" dirty="0">
              <a:ea typeface="Calibri"/>
              <a:cs typeface="Calibri"/>
            </a:endParaRPr>
          </a:p>
          <a:p>
            <a:pPr marL="0" indent="0">
              <a:buNone/>
            </a:pPr>
            <a:r>
              <a:rPr lang="en-US" sz="2400" b="1" dirty="0">
                <a:ea typeface="Calibri"/>
                <a:cs typeface="Calibri"/>
              </a:rPr>
              <a:t>Here are some friendly KR reminders:</a:t>
            </a:r>
          </a:p>
          <a:p>
            <a:pPr>
              <a:buFont typeface="Wingdings"/>
              <a:buChar char="Ø"/>
            </a:pPr>
            <a:r>
              <a:rPr lang="en-US" sz="2400" dirty="0">
                <a:ea typeface="+mn-lt"/>
                <a:cs typeface="+mn-lt"/>
              </a:rPr>
              <a:t>Include the prime agency of NIH</a:t>
            </a:r>
            <a:endParaRPr lang="en-US" dirty="0">
              <a:ea typeface="Calibri"/>
              <a:cs typeface="Calibri"/>
            </a:endParaRPr>
          </a:p>
          <a:p>
            <a:pPr>
              <a:buFont typeface="Wingdings"/>
              <a:buChar char="Ø"/>
            </a:pPr>
            <a:r>
              <a:rPr lang="en-US" sz="2400" dirty="0">
                <a:ea typeface="+mn-lt"/>
                <a:cs typeface="+mn-lt"/>
              </a:rPr>
              <a:t>Ensure your sponsor’s name is accurate &amp; correct (should match the agreement)</a:t>
            </a:r>
            <a:endParaRPr lang="en-US" dirty="0">
              <a:ea typeface="Calibri"/>
              <a:cs typeface="Calibri"/>
            </a:endParaRPr>
          </a:p>
          <a:p>
            <a:pPr>
              <a:buFont typeface="Wingdings"/>
              <a:buChar char="Ø"/>
            </a:pPr>
            <a:r>
              <a:rPr lang="en-US" sz="2400" dirty="0">
                <a:ea typeface="+mn-lt"/>
                <a:cs typeface="+mn-lt"/>
              </a:rPr>
              <a:t>Project title should be full &amp; accurate (any other reference e.g., “DUA”, should be in parenthesis before the full and accurate project title</a:t>
            </a:r>
            <a:endParaRPr lang="en-US" dirty="0">
              <a:ea typeface="Calibri"/>
              <a:cs typeface="Calibri"/>
            </a:endParaRPr>
          </a:p>
          <a:p>
            <a:pPr>
              <a:buFont typeface="Wingdings"/>
              <a:buChar char="Ø"/>
            </a:pPr>
            <a:r>
              <a:rPr lang="en-US" sz="2400" dirty="0">
                <a:ea typeface="+mn-lt"/>
                <a:cs typeface="+mn-lt"/>
              </a:rPr>
              <a:t>Provide up-to-date compliance information</a:t>
            </a:r>
            <a:endParaRPr lang="en-US" dirty="0">
              <a:ea typeface="Calibri"/>
              <a:cs typeface="Calibri"/>
            </a:endParaRPr>
          </a:p>
          <a:p>
            <a:pPr>
              <a:buFont typeface="Wingdings"/>
              <a:buChar char="Ø"/>
            </a:pPr>
            <a:r>
              <a:rPr lang="en-US" sz="2400" dirty="0">
                <a:ea typeface="+mn-lt"/>
                <a:cs typeface="+mn-lt"/>
              </a:rPr>
              <a:t>Proposal type is correct for agreements &amp; contracts (NOT SAME AS GRANTS/S2S)</a:t>
            </a:r>
            <a:endParaRPr lang="en-US" dirty="0">
              <a:ea typeface="Calibri"/>
              <a:cs typeface="Calibri"/>
            </a:endParaRPr>
          </a:p>
          <a:p>
            <a:pPr marL="0" indent="0">
              <a:buNone/>
            </a:pPr>
            <a:endParaRPr lang="en-US" sz="2400" b="1" dirty="0">
              <a:ea typeface="+mn-lt"/>
              <a:cs typeface="+mn-lt"/>
            </a:endParaRPr>
          </a:p>
          <a:p>
            <a:pPr>
              <a:buNone/>
            </a:pPr>
            <a:r>
              <a:rPr lang="en-US" sz="2400" b="1" dirty="0">
                <a:ea typeface="+mn-lt"/>
                <a:cs typeface="+mn-lt"/>
              </a:rPr>
              <a:t>Here are some friendly KB reminders:</a:t>
            </a:r>
            <a:endParaRPr lang="en-US" b="1" dirty="0">
              <a:ea typeface="Calibri"/>
              <a:cs typeface="Calibri"/>
            </a:endParaRPr>
          </a:p>
          <a:p>
            <a:pPr>
              <a:buFont typeface="Wingdings"/>
              <a:buChar char="Ø"/>
            </a:pPr>
            <a:r>
              <a:rPr lang="en-US" sz="2400" dirty="0">
                <a:ea typeface="+mn-lt"/>
                <a:cs typeface="+mn-lt"/>
              </a:rPr>
              <a:t>Use the correct proposal development# that covers funding</a:t>
            </a:r>
            <a:endParaRPr lang="en-US" dirty="0">
              <a:ea typeface="Calibri"/>
              <a:cs typeface="Calibri"/>
            </a:endParaRPr>
          </a:p>
          <a:p>
            <a:pPr>
              <a:buFont typeface="Wingdings"/>
              <a:buChar char="Ø"/>
            </a:pPr>
            <a:r>
              <a:rPr lang="en-US" sz="2400" dirty="0">
                <a:ea typeface="+mn-lt"/>
                <a:cs typeface="+mn-lt"/>
              </a:rPr>
              <a:t>The proposal development being used for a TEMP is approved &amp; submitted</a:t>
            </a:r>
            <a:endParaRPr lang="en-US" dirty="0">
              <a:ea typeface="Calibri"/>
              <a:cs typeface="Calibri"/>
            </a:endParaRPr>
          </a:p>
          <a:p>
            <a:pPr>
              <a:buFont typeface="Wingdings"/>
              <a:buChar char="Ø"/>
            </a:pPr>
            <a:r>
              <a:rPr lang="en-US" sz="2400" dirty="0">
                <a:ea typeface="+mn-lt"/>
                <a:cs typeface="+mn-lt"/>
              </a:rPr>
              <a:t>Have you answered YES to: </a:t>
            </a:r>
            <a:endParaRPr lang="en-US" dirty="0">
              <a:ea typeface="+mn-lt"/>
              <a:cs typeface="+mn-lt"/>
            </a:endParaRPr>
          </a:p>
          <a:p>
            <a:pPr>
              <a:buNone/>
            </a:pPr>
            <a:r>
              <a:rPr lang="en-US" sz="2400" dirty="0">
                <a:ea typeface="+mn-lt"/>
                <a:cs typeface="+mn-lt"/>
              </a:rPr>
              <a:t>  Change in SOW</a:t>
            </a:r>
            <a:endParaRPr lang="en-US" dirty="0">
              <a:ea typeface="+mn-lt"/>
              <a:cs typeface="+mn-lt"/>
            </a:endParaRPr>
          </a:p>
          <a:p>
            <a:pPr>
              <a:buNone/>
            </a:pPr>
            <a:r>
              <a:rPr lang="en-US" sz="2400" dirty="0">
                <a:ea typeface="+mn-lt"/>
                <a:cs typeface="+mn-lt"/>
              </a:rPr>
              <a:t>  Change in PII</a:t>
            </a:r>
            <a:endParaRPr lang="en-US" dirty="0">
              <a:ea typeface="Calibri"/>
              <a:cs typeface="Calibri"/>
            </a:endParaRPr>
          </a:p>
          <a:p>
            <a:pPr>
              <a:buNone/>
            </a:pPr>
            <a:r>
              <a:rPr lang="en-US" sz="2400" dirty="0">
                <a:ea typeface="+mn-lt"/>
                <a:cs typeface="+mn-lt"/>
              </a:rPr>
              <a:t>    </a:t>
            </a:r>
            <a:r>
              <a:rPr lang="en-US" sz="2400" dirty="0">
                <a:solidFill>
                  <a:srgbClr val="FF0000"/>
                </a:solidFill>
                <a:ea typeface="+mn-lt"/>
                <a:cs typeface="+mn-lt"/>
              </a:rPr>
              <a:t> DO NOT CONTINUE SUBMISSION IN KB; Route in KR</a:t>
            </a:r>
            <a:endParaRPr lang="en-US" dirty="0">
              <a:solidFill>
                <a:srgbClr val="FF0000"/>
              </a:solidFill>
              <a:ea typeface="Calibri"/>
              <a:cs typeface="Calibri"/>
            </a:endParaRPr>
          </a:p>
          <a:p>
            <a:pPr marL="0" indent="0">
              <a:buNone/>
            </a:pPr>
            <a:endParaRPr lang="en-US" sz="2400" dirty="0">
              <a:ea typeface="Calibri"/>
              <a:cs typeface="Calibri"/>
            </a:endParaRPr>
          </a:p>
          <a:p>
            <a:pPr marL="0" indent="0">
              <a:buNone/>
            </a:pPr>
            <a:endParaRPr lang="en-US" sz="2400" dirty="0">
              <a:ea typeface="Calibri"/>
              <a:cs typeface="Calibri"/>
            </a:endParaRPr>
          </a:p>
          <a:p>
            <a:pPr marL="0" indent="0">
              <a:buNone/>
            </a:pPr>
            <a:endParaRPr lang="en-US" sz="2400" dirty="0">
              <a:ea typeface="Calibri"/>
              <a:cs typeface="Calibri"/>
            </a:endParaRPr>
          </a:p>
        </p:txBody>
      </p:sp>
    </p:spTree>
    <p:extLst>
      <p:ext uri="{BB962C8B-B14F-4D97-AF65-F5344CB8AC3E}">
        <p14:creationId xmlns:p14="http://schemas.microsoft.com/office/powerpoint/2010/main" val="525343096"/>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196B87B-C7AF-E7EE-633F-102E27CA0B46}"/>
              </a:ext>
            </a:extLst>
          </p:cNvPr>
          <p:cNvSpPr>
            <a:spLocks noGrp="1"/>
          </p:cNvSpPr>
          <p:nvPr>
            <p:ph idx="1"/>
          </p:nvPr>
        </p:nvSpPr>
        <p:spPr>
          <a:xfrm>
            <a:off x="332961" y="808891"/>
            <a:ext cx="8813523" cy="6137249"/>
          </a:xfrm>
        </p:spPr>
        <p:txBody>
          <a:bodyPr vert="horz" lIns="91440" tIns="45720" rIns="91440" bIns="45720" rtlCol="0" anchor="t">
            <a:normAutofit fontScale="92500" lnSpcReduction="10000"/>
          </a:bodyPr>
          <a:lstStyle/>
          <a:p>
            <a:pPr marL="0" indent="0">
              <a:buNone/>
            </a:pPr>
            <a:endParaRPr lang="en-US" sz="1800" dirty="0">
              <a:ea typeface="+mn-lt"/>
              <a:cs typeface="+mn-lt"/>
            </a:endParaRPr>
          </a:p>
          <a:p>
            <a:pPr marL="0" indent="0">
              <a:buNone/>
            </a:pPr>
            <a:r>
              <a:rPr lang="en-US" sz="1800" b="1" dirty="0">
                <a:ea typeface="+mn-lt"/>
                <a:cs typeface="+mn-lt"/>
              </a:rPr>
              <a:t>But here’s one QUICK RUNDOWN:</a:t>
            </a:r>
            <a:endParaRPr lang="en-US" sz="1800" b="1" dirty="0">
              <a:ea typeface="Calibri"/>
              <a:cs typeface="Calibri"/>
            </a:endParaRPr>
          </a:p>
          <a:p>
            <a:pPr marL="0" indent="0">
              <a:lnSpc>
                <a:spcPct val="120000"/>
              </a:lnSpc>
              <a:spcBef>
                <a:spcPts val="100"/>
              </a:spcBef>
              <a:spcAft>
                <a:spcPts val="100"/>
              </a:spcAft>
              <a:buNone/>
            </a:pPr>
            <a:r>
              <a:rPr lang="en-US" sz="1600" b="1" dirty="0">
                <a:solidFill>
                  <a:srgbClr val="00B050"/>
                </a:solidFill>
                <a:ea typeface="+mn-lt"/>
                <a:cs typeface="+mn-lt"/>
              </a:rPr>
              <a:t>Will your PI externally send Data owned by UMMS?</a:t>
            </a:r>
            <a:endParaRPr lang="en-US" dirty="0">
              <a:solidFill>
                <a:srgbClr val="00B050"/>
              </a:solidFill>
              <a:ea typeface="+mn-lt"/>
              <a:cs typeface="+mn-lt"/>
            </a:endParaRPr>
          </a:p>
          <a:p>
            <a:pPr marL="0" indent="0">
              <a:lnSpc>
                <a:spcPct val="120000"/>
              </a:lnSpc>
              <a:spcBef>
                <a:spcPts val="100"/>
              </a:spcBef>
              <a:spcAft>
                <a:spcPts val="100"/>
              </a:spcAft>
              <a:buNone/>
            </a:pPr>
            <a:r>
              <a:rPr lang="en-US" sz="1600" b="1" dirty="0">
                <a:ea typeface="+mn-lt"/>
                <a:cs typeface="+mn-lt"/>
              </a:rPr>
              <a:t>Here’s few things we will share with UMMS </a:t>
            </a:r>
            <a:r>
              <a:rPr lang="en-US" sz="1600" b="1" i="1" dirty="0">
                <a:ea typeface="+mn-lt"/>
                <a:cs typeface="+mn-lt"/>
              </a:rPr>
              <a:t>before</a:t>
            </a:r>
            <a:r>
              <a:rPr lang="en-US" sz="1600" b="1" dirty="0">
                <a:ea typeface="+mn-lt"/>
                <a:cs typeface="+mn-lt"/>
              </a:rPr>
              <a:t> we can approve – </a:t>
            </a:r>
            <a:endParaRPr lang="en-US" dirty="0">
              <a:ea typeface="+mn-lt"/>
              <a:cs typeface="+mn-lt"/>
            </a:endParaRPr>
          </a:p>
          <a:p>
            <a:pPr marL="0" indent="0">
              <a:lnSpc>
                <a:spcPct val="120000"/>
              </a:lnSpc>
              <a:spcBef>
                <a:spcPts val="100"/>
              </a:spcBef>
              <a:spcAft>
                <a:spcPts val="100"/>
              </a:spcAft>
              <a:buNone/>
            </a:pPr>
            <a:r>
              <a:rPr lang="en-US" sz="1100" b="1" dirty="0">
                <a:ea typeface="+mn-lt"/>
                <a:cs typeface="+mn-lt"/>
              </a:rPr>
              <a:t>  </a:t>
            </a:r>
          </a:p>
          <a:p>
            <a:pPr marL="0" indent="0">
              <a:lnSpc>
                <a:spcPct val="120000"/>
              </a:lnSpc>
              <a:spcBef>
                <a:spcPts val="100"/>
              </a:spcBef>
              <a:spcAft>
                <a:spcPts val="100"/>
              </a:spcAft>
              <a:buNone/>
            </a:pPr>
            <a:r>
              <a:rPr lang="en-US" sz="1600" b="1" dirty="0">
                <a:ea typeface="+mn-lt"/>
                <a:cs typeface="+mn-lt"/>
              </a:rPr>
              <a:t>Will any of the following UMMS resources be used?</a:t>
            </a:r>
            <a:endParaRPr lang="en-US" dirty="0">
              <a:ea typeface="+mn-lt"/>
              <a:cs typeface="+mn-lt"/>
            </a:endParaRPr>
          </a:p>
          <a:p>
            <a:r>
              <a:rPr lang="en-US" sz="1600" b="1" dirty="0">
                <a:ea typeface="+mn-lt"/>
                <a:cs typeface="+mn-lt"/>
              </a:rPr>
              <a:t>UMMS facility </a:t>
            </a:r>
            <a:r>
              <a:rPr lang="en-US" sz="1600" b="1" i="1" dirty="0">
                <a:ea typeface="+mn-lt"/>
                <a:cs typeface="+mn-lt"/>
              </a:rPr>
              <a:t>(e.g., if UMMS will be providing the location for the research)</a:t>
            </a:r>
            <a:endParaRPr lang="en-US" sz="1600" b="1" dirty="0">
              <a:ea typeface="Calibri"/>
              <a:cs typeface="Calibri"/>
            </a:endParaRPr>
          </a:p>
          <a:p>
            <a:r>
              <a:rPr lang="en-US" sz="1600" b="1" dirty="0">
                <a:ea typeface="+mn-lt"/>
                <a:cs typeface="+mn-lt"/>
              </a:rPr>
              <a:t>UMMS medical / electronic health records </a:t>
            </a:r>
            <a:endParaRPr lang="en-US" sz="1600" b="1" dirty="0">
              <a:ea typeface="Calibri"/>
              <a:cs typeface="Calibri"/>
            </a:endParaRPr>
          </a:p>
          <a:p>
            <a:r>
              <a:rPr lang="en-US" sz="1600" b="1" dirty="0">
                <a:ea typeface="+mn-lt"/>
                <a:cs typeface="+mn-lt"/>
              </a:rPr>
              <a:t>Existing data from UMMS medical records </a:t>
            </a:r>
            <a:endParaRPr lang="en-US" sz="1600" b="1" dirty="0">
              <a:ea typeface="Calibri"/>
              <a:cs typeface="Calibri"/>
            </a:endParaRPr>
          </a:p>
          <a:p>
            <a:r>
              <a:rPr lang="en-US" sz="1600" b="1" dirty="0">
                <a:ea typeface="+mn-lt"/>
                <a:cs typeface="+mn-lt"/>
              </a:rPr>
              <a:t>Research Informatics Core (RIC) team </a:t>
            </a:r>
            <a:r>
              <a:rPr lang="en-US" sz="1600" b="1" i="1" dirty="0">
                <a:ea typeface="+mn-lt"/>
                <a:cs typeface="+mn-lt"/>
              </a:rPr>
              <a:t>(e.g., if RIC or other UMMS resource will de-identify data, check this box)</a:t>
            </a:r>
            <a:endParaRPr lang="en-US" sz="1600" b="1" dirty="0">
              <a:ea typeface="Calibri"/>
              <a:cs typeface="Calibri"/>
            </a:endParaRPr>
          </a:p>
          <a:p>
            <a:r>
              <a:rPr lang="en-US" sz="1600" b="1" dirty="0">
                <a:ea typeface="+mn-lt"/>
                <a:cs typeface="+mn-lt"/>
              </a:rPr>
              <a:t>Will any funds from project go to UMMS for work performed?  </a:t>
            </a:r>
          </a:p>
          <a:p>
            <a:r>
              <a:rPr lang="en-US" sz="1600" b="1" dirty="0">
                <a:ea typeface="+mn-lt"/>
                <a:cs typeface="+mn-lt"/>
              </a:rPr>
              <a:t>UMMS employees involved </a:t>
            </a:r>
            <a:r>
              <a:rPr lang="en-US" sz="1600" i="1" dirty="0">
                <a:ea typeface="+mn-lt"/>
                <a:cs typeface="+mn-lt"/>
              </a:rPr>
              <a:t>(NOTE:  This must be determined by UMB Dept and if individuals involved in project are UMB or UMMS/UMMC employees)</a:t>
            </a:r>
            <a:endParaRPr lang="en-US" sz="1600" dirty="0">
              <a:ea typeface="Calibri"/>
              <a:cs typeface="Calibri"/>
            </a:endParaRPr>
          </a:p>
          <a:p>
            <a:pPr lvl="1"/>
            <a:r>
              <a:rPr lang="en-US" sz="1600" dirty="0">
                <a:ea typeface="+mn-lt"/>
                <a:cs typeface="+mn-lt"/>
              </a:rPr>
              <a:t>in collection of Data</a:t>
            </a:r>
            <a:endParaRPr lang="en-US" sz="1600" dirty="0">
              <a:ea typeface="Calibri"/>
              <a:cs typeface="Calibri"/>
            </a:endParaRPr>
          </a:p>
          <a:p>
            <a:pPr lvl="1"/>
            <a:r>
              <a:rPr lang="en-US" sz="1600" dirty="0">
                <a:ea typeface="+mn-lt"/>
                <a:cs typeface="+mn-lt"/>
              </a:rPr>
              <a:t>in maintaining Data</a:t>
            </a:r>
            <a:endParaRPr lang="en-US" sz="1600" dirty="0">
              <a:ea typeface="Calibri"/>
              <a:cs typeface="Calibri"/>
            </a:endParaRPr>
          </a:p>
          <a:p>
            <a:pPr lvl="1"/>
            <a:r>
              <a:rPr lang="en-US" sz="1600" dirty="0">
                <a:ea typeface="+mn-lt"/>
                <a:cs typeface="+mn-lt"/>
              </a:rPr>
              <a:t>in research activities</a:t>
            </a:r>
            <a:endParaRPr lang="en-US" sz="1600" dirty="0">
              <a:ea typeface="Calibri"/>
              <a:cs typeface="Calibri"/>
            </a:endParaRPr>
          </a:p>
          <a:p>
            <a:pPr lvl="1"/>
            <a:r>
              <a:rPr lang="en-US" sz="1600" dirty="0">
                <a:ea typeface="+mn-lt"/>
                <a:cs typeface="+mn-lt"/>
              </a:rPr>
              <a:t>in clinical activities</a:t>
            </a:r>
            <a:endParaRPr lang="en-US" sz="1600" dirty="0">
              <a:ea typeface="Calibri"/>
              <a:cs typeface="Calibri"/>
            </a:endParaRPr>
          </a:p>
          <a:p>
            <a:pPr lvl="1"/>
            <a:r>
              <a:rPr lang="en-US" sz="1600" dirty="0">
                <a:ea typeface="+mn-lt"/>
                <a:cs typeface="+mn-lt"/>
              </a:rPr>
              <a:t>Other</a:t>
            </a:r>
          </a:p>
          <a:p>
            <a:pPr lvl="1"/>
            <a:r>
              <a:rPr lang="en-US" sz="1600" dirty="0">
                <a:ea typeface="+mn-lt"/>
                <a:cs typeface="+mn-lt"/>
              </a:rPr>
              <a:t>None of the above</a:t>
            </a:r>
          </a:p>
          <a:p>
            <a:r>
              <a:rPr lang="en-US" sz="1600" b="1" dirty="0">
                <a:ea typeface="+mn-lt"/>
                <a:cs typeface="+mn-lt"/>
              </a:rPr>
              <a:t>Patient or study subjects billing involved? </a:t>
            </a:r>
            <a:endParaRPr lang="en-US" sz="1600" dirty="0">
              <a:ea typeface="+mn-lt"/>
              <a:cs typeface="+mn-lt"/>
            </a:endParaRPr>
          </a:p>
          <a:p>
            <a:pPr marL="0" indent="0">
              <a:buNone/>
            </a:pPr>
            <a:r>
              <a:rPr lang="en-US" sz="1200" dirty="0">
                <a:ea typeface="+mn-lt"/>
                <a:cs typeface="+mn-lt"/>
              </a:rPr>
              <a:t>   To study subject’s insurance</a:t>
            </a:r>
            <a:endParaRPr lang="en-US" sz="1200" dirty="0">
              <a:ea typeface="Calibri"/>
              <a:cs typeface="Calibri"/>
            </a:endParaRPr>
          </a:p>
          <a:p>
            <a:pPr marL="457200" lvl="1" indent="0">
              <a:buNone/>
            </a:pPr>
            <a:r>
              <a:rPr lang="en-US" sz="1200" dirty="0">
                <a:ea typeface="+mn-lt"/>
                <a:cs typeface="+mn-lt"/>
              </a:rPr>
              <a:t>Participant compensation? If yes; explain:</a:t>
            </a:r>
          </a:p>
          <a:p>
            <a:pPr marL="457200" lvl="1" indent="0">
              <a:buNone/>
            </a:pPr>
            <a:r>
              <a:rPr lang="en-US" sz="1200" dirty="0">
                <a:ea typeface="+mn-lt"/>
                <a:cs typeface="+mn-lt"/>
              </a:rPr>
              <a:t>Other: </a:t>
            </a:r>
            <a:endParaRPr lang="en-US" sz="1200" dirty="0">
              <a:ea typeface="Calibri"/>
              <a:cs typeface="Calibri"/>
            </a:endParaRPr>
          </a:p>
          <a:p>
            <a:pPr marL="457200" lvl="1" indent="0">
              <a:buNone/>
            </a:pPr>
            <a:r>
              <a:rPr lang="en-US" sz="1200" dirty="0">
                <a:ea typeface="+mn-lt"/>
                <a:cs typeface="+mn-lt"/>
              </a:rPr>
              <a:t>If yes to any of the above; source or origination of funding </a:t>
            </a:r>
            <a:r>
              <a:rPr lang="en-US" sz="1200" i="1" dirty="0">
                <a:ea typeface="+mn-lt"/>
                <a:cs typeface="+mn-lt"/>
              </a:rPr>
              <a:t>(if none, enter “none”)</a:t>
            </a:r>
            <a:r>
              <a:rPr lang="en-US" sz="1200" dirty="0">
                <a:ea typeface="+mn-lt"/>
                <a:cs typeface="+mn-lt"/>
              </a:rPr>
              <a:t>? </a:t>
            </a:r>
            <a:endParaRPr lang="en-US" sz="1200" dirty="0">
              <a:ea typeface="Calibri"/>
              <a:cs typeface="Calibri"/>
            </a:endParaRPr>
          </a:p>
        </p:txBody>
      </p:sp>
      <p:sp>
        <p:nvSpPr>
          <p:cNvPr id="2" name="Title 1">
            <a:extLst>
              <a:ext uri="{FF2B5EF4-FFF2-40B4-BE49-F238E27FC236}">
                <a16:creationId xmlns:a16="http://schemas.microsoft.com/office/drawing/2014/main" id="{A85D5CBA-D3ED-2C00-72E3-DA4113CF130E}"/>
              </a:ext>
            </a:extLst>
          </p:cNvPr>
          <p:cNvSpPr>
            <a:spLocks noGrp="1"/>
          </p:cNvSpPr>
          <p:nvPr>
            <p:ph type="title"/>
          </p:nvPr>
        </p:nvSpPr>
        <p:spPr>
          <a:xfrm>
            <a:off x="457200" y="274638"/>
            <a:ext cx="8229600" cy="768716"/>
          </a:xfrm>
        </p:spPr>
        <p:txBody>
          <a:bodyPr>
            <a:noAutofit/>
          </a:bodyPr>
          <a:lstStyle/>
          <a:p>
            <a:pPr algn="l"/>
            <a:r>
              <a:rPr lang="en-US" sz="2400" b="1" dirty="0">
                <a:ea typeface="+mn-lt"/>
                <a:cs typeface="+mn-lt"/>
              </a:rPr>
              <a:t>YOU ARE ON OUR INVITATION LIST!! </a:t>
            </a:r>
            <a:br>
              <a:rPr lang="en-US" sz="2400" dirty="0">
                <a:ea typeface="Calibri"/>
                <a:cs typeface="Calibri"/>
              </a:rPr>
            </a:br>
            <a:r>
              <a:rPr lang="en-US" sz="2400" b="1" dirty="0">
                <a:ea typeface="+mn-lt"/>
                <a:cs typeface="+mn-lt"/>
              </a:rPr>
              <a:t>Data Use Agreements</a:t>
            </a:r>
            <a:r>
              <a:rPr lang="en-US" sz="2400" dirty="0">
                <a:ea typeface="+mn-lt"/>
                <a:cs typeface="+mn-lt"/>
              </a:rPr>
              <a:t> – </a:t>
            </a:r>
            <a:r>
              <a:rPr lang="en-US" sz="1800" i="1" dirty="0">
                <a:solidFill>
                  <a:srgbClr val="00B050"/>
                </a:solidFill>
                <a:ea typeface="+mn-lt"/>
                <a:cs typeface="+mn-lt"/>
              </a:rPr>
              <a:t>stay tuned for an upcoming SPARKS session!</a:t>
            </a:r>
            <a:endParaRPr lang="en-US" sz="2400" dirty="0"/>
          </a:p>
        </p:txBody>
      </p:sp>
    </p:spTree>
    <p:extLst>
      <p:ext uri="{BB962C8B-B14F-4D97-AF65-F5344CB8AC3E}">
        <p14:creationId xmlns:p14="http://schemas.microsoft.com/office/powerpoint/2010/main" val="1297762275"/>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71D41-849A-6571-7DE0-B9CF8EA5AB7F}"/>
              </a:ext>
            </a:extLst>
          </p:cNvPr>
          <p:cNvSpPr>
            <a:spLocks noGrp="1"/>
          </p:cNvSpPr>
          <p:nvPr>
            <p:ph type="title"/>
          </p:nvPr>
        </p:nvSpPr>
        <p:spPr>
          <a:xfrm>
            <a:off x="457200" y="324605"/>
            <a:ext cx="8229600" cy="518410"/>
          </a:xfrm>
        </p:spPr>
        <p:txBody>
          <a:bodyPr>
            <a:normAutofit fontScale="90000"/>
          </a:bodyPr>
          <a:lstStyle/>
          <a:p>
            <a:pPr algn="r"/>
            <a:r>
              <a:rPr lang="en-US" sz="1800" dirty="0">
                <a:ea typeface="Calibri"/>
                <a:cs typeface="Calibri"/>
              </a:rPr>
              <a:t>SPA-Contracts</a:t>
            </a:r>
            <a:endParaRPr lang="en-US" dirty="0"/>
          </a:p>
          <a:p>
            <a:pPr algn="r"/>
            <a:r>
              <a:rPr lang="en-US" sz="2000" dirty="0">
                <a:ea typeface="Calibri"/>
                <a:cs typeface="Calibri"/>
              </a:rPr>
              <a:t>UMMS Resources Q&amp;A cont'd</a:t>
            </a:r>
            <a:br>
              <a:rPr lang="en-US" sz="2000" dirty="0">
                <a:ea typeface="Calibri"/>
                <a:cs typeface="Calibri"/>
              </a:rPr>
            </a:br>
            <a:endParaRPr lang="en-US" sz="2000" dirty="0">
              <a:ea typeface="Calibri"/>
              <a:cs typeface="Calibri"/>
            </a:endParaRPr>
          </a:p>
        </p:txBody>
      </p:sp>
      <p:sp>
        <p:nvSpPr>
          <p:cNvPr id="3" name="Content Placeholder 2">
            <a:extLst>
              <a:ext uri="{FF2B5EF4-FFF2-40B4-BE49-F238E27FC236}">
                <a16:creationId xmlns:a16="http://schemas.microsoft.com/office/drawing/2014/main" id="{3B92194A-7417-990F-8BD9-9C75182CB748}"/>
              </a:ext>
            </a:extLst>
          </p:cNvPr>
          <p:cNvSpPr>
            <a:spLocks noGrp="1"/>
          </p:cNvSpPr>
          <p:nvPr>
            <p:ph idx="1"/>
          </p:nvPr>
        </p:nvSpPr>
        <p:spPr>
          <a:xfrm>
            <a:off x="457200" y="838201"/>
            <a:ext cx="8229600" cy="5812616"/>
          </a:xfrm>
        </p:spPr>
        <p:txBody>
          <a:bodyPr vert="horz" lIns="91440" tIns="45720" rIns="91440" bIns="45720" rtlCol="0" anchor="t">
            <a:noAutofit/>
          </a:bodyPr>
          <a:lstStyle/>
          <a:p>
            <a:r>
              <a:rPr lang="en-US" sz="1600" b="1">
                <a:ea typeface="Calibri"/>
                <a:cs typeface="Calibri"/>
              </a:rPr>
              <a:t>List all UMMS owned facilities involved where work will be performed and role of facility</a:t>
            </a:r>
            <a:r>
              <a:rPr lang="en-US" sz="1600">
                <a:ea typeface="Calibri"/>
                <a:cs typeface="Calibri"/>
              </a:rPr>
              <a:t>; or,</a:t>
            </a:r>
          </a:p>
          <a:p>
            <a:pPr marL="0" indent="0">
              <a:buNone/>
            </a:pPr>
            <a:r>
              <a:rPr lang="en-US" sz="1600">
                <a:ea typeface="Calibri"/>
                <a:cs typeface="Calibri"/>
              </a:rPr>
              <a:t>         Indicate NOT APPLICABLE</a:t>
            </a:r>
          </a:p>
          <a:p>
            <a:pPr marL="0" indent="0">
              <a:buNone/>
            </a:pPr>
            <a:r>
              <a:rPr lang="en-US" sz="1600">
                <a:ea typeface="Calibri"/>
                <a:cs typeface="Calibri"/>
              </a:rPr>
              <a:t>                  We will request name(s) of UMMS facility(</a:t>
            </a:r>
            <a:r>
              <a:rPr lang="en-US" sz="1600" err="1">
                <a:ea typeface="Calibri"/>
                <a:cs typeface="Calibri"/>
              </a:rPr>
              <a:t>ies</a:t>
            </a:r>
            <a:r>
              <a:rPr lang="en-US" sz="1600">
                <a:ea typeface="Calibri"/>
                <a:cs typeface="Calibri"/>
              </a:rPr>
              <a:t>) and the role / action facility will play</a:t>
            </a:r>
          </a:p>
          <a:p>
            <a:pPr marL="0" indent="0">
              <a:buNone/>
            </a:pPr>
            <a:r>
              <a:rPr lang="en-US" sz="1600">
                <a:ea typeface="Calibri"/>
                <a:cs typeface="Calibri"/>
              </a:rPr>
              <a:t>              </a:t>
            </a:r>
          </a:p>
          <a:p>
            <a:r>
              <a:rPr lang="en-US" sz="1600" b="1">
                <a:ea typeface="Calibri"/>
                <a:cs typeface="Calibri"/>
              </a:rPr>
              <a:t>We will also request answers to the following:</a:t>
            </a:r>
            <a:endParaRPr lang="en-US" sz="1600">
              <a:ea typeface="Calibri"/>
              <a:cs typeface="Calibri"/>
            </a:endParaRPr>
          </a:p>
          <a:p>
            <a:r>
              <a:rPr lang="en-US" sz="1600">
                <a:ea typeface="Calibri"/>
                <a:cs typeface="Calibri"/>
              </a:rPr>
              <a:t>What type of UMMS data will be accessed for this project (i.e., please provide the specific data elements)? </a:t>
            </a:r>
          </a:p>
          <a:p>
            <a:r>
              <a:rPr lang="en-US" sz="1600">
                <a:ea typeface="Calibri"/>
                <a:cs typeface="Calibri"/>
              </a:rPr>
              <a:t>Are both UMMS and UMB </a:t>
            </a:r>
            <a:r>
              <a:rPr lang="en-US" sz="1600" u="sng">
                <a:ea typeface="Calibri"/>
                <a:cs typeface="Calibri"/>
              </a:rPr>
              <a:t>each</a:t>
            </a:r>
            <a:r>
              <a:rPr lang="en-US" sz="1600">
                <a:ea typeface="Calibri"/>
                <a:cs typeface="Calibri"/>
              </a:rPr>
              <a:t> providing data to collaborator?</a:t>
            </a:r>
          </a:p>
          <a:p>
            <a:r>
              <a:rPr lang="en-US" sz="1600">
                <a:ea typeface="Calibri"/>
                <a:cs typeface="Calibri"/>
              </a:rPr>
              <a:t>Who will access the UMMS data (e.g., review of medical charts by provider? Or large data pull by data team)?</a:t>
            </a:r>
          </a:p>
          <a:p>
            <a:r>
              <a:rPr lang="en-US" sz="1600">
                <a:ea typeface="Calibri"/>
                <a:cs typeface="Calibri"/>
              </a:rPr>
              <a:t>Will the data be de-identified by UMB? If yes, how, using what method? Or will another entity (the data services team) de-identify for the UMB team?</a:t>
            </a:r>
          </a:p>
          <a:p>
            <a:r>
              <a:rPr lang="en-US" sz="1600">
                <a:ea typeface="Calibri"/>
                <a:cs typeface="Calibri"/>
              </a:rPr>
              <a:t>What is the method of data transfer to collaborator?</a:t>
            </a:r>
          </a:p>
          <a:p>
            <a:r>
              <a:rPr lang="en-US" sz="1600">
                <a:ea typeface="Calibri"/>
                <a:cs typeface="Calibri"/>
              </a:rPr>
              <a:t>Is UMB participating in the project, other than UMB extracting data from the UMMS medical record and sharing it with collaborator?</a:t>
            </a:r>
          </a:p>
          <a:p>
            <a:r>
              <a:rPr lang="en-US" sz="1600">
                <a:ea typeface="Calibri"/>
                <a:cs typeface="Calibri"/>
              </a:rPr>
              <a:t>Does UMB expect to have access to resulting research developed using this data?</a:t>
            </a:r>
          </a:p>
          <a:p>
            <a:r>
              <a:rPr lang="en-US" sz="1600">
                <a:ea typeface="Calibri"/>
                <a:cs typeface="Calibri"/>
              </a:rPr>
              <a:t>If UMMS will be providing “facility for the research”, please provide additional details and/or if study team will be “maintaining Data in UMMS facility repository; biobank, etc.” what exactly is UMMS doing in those roles? </a:t>
            </a:r>
          </a:p>
          <a:p>
            <a:endParaRPr lang="en-US" sz="1400">
              <a:ea typeface="Calibri"/>
              <a:cs typeface="Calibri"/>
            </a:endParaRPr>
          </a:p>
          <a:p>
            <a:endParaRPr lang="en-US" sz="1400">
              <a:ea typeface="Calibri"/>
              <a:cs typeface="Calibri"/>
            </a:endParaRPr>
          </a:p>
        </p:txBody>
      </p:sp>
    </p:spTree>
    <p:extLst>
      <p:ext uri="{BB962C8B-B14F-4D97-AF65-F5344CB8AC3E}">
        <p14:creationId xmlns:p14="http://schemas.microsoft.com/office/powerpoint/2010/main" val="2955215566"/>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B6C5A-00AA-976D-FF93-F8441E820E6B}"/>
              </a:ext>
            </a:extLst>
          </p:cNvPr>
          <p:cNvSpPr>
            <a:spLocks noGrp="1"/>
          </p:cNvSpPr>
          <p:nvPr>
            <p:ph type="title"/>
          </p:nvPr>
        </p:nvSpPr>
        <p:spPr>
          <a:xfrm>
            <a:off x="457200" y="349590"/>
            <a:ext cx="8229600" cy="1018081"/>
          </a:xfrm>
        </p:spPr>
        <p:txBody>
          <a:bodyPr>
            <a:normAutofit fontScale="90000"/>
          </a:bodyPr>
          <a:lstStyle/>
          <a:p>
            <a:pPr marL="342900" indent="-342900" algn="l">
              <a:spcBef>
                <a:spcPct val="20000"/>
              </a:spcBef>
            </a:pPr>
            <a:br>
              <a:rPr lang="en-US" sz="3000">
                <a:ea typeface="Calibri"/>
                <a:cs typeface="Calibri"/>
              </a:rPr>
            </a:br>
            <a:r>
              <a:rPr lang="en-US" sz="3000" b="1" i="1">
                <a:solidFill>
                  <a:srgbClr val="00B050"/>
                </a:solidFill>
                <a:ea typeface="Calibri"/>
                <a:cs typeface="Calibri"/>
              </a:rPr>
              <a:t>Need to request a DUA?</a:t>
            </a:r>
            <a:br>
              <a:rPr lang="en-US" sz="3000" b="1" i="1">
                <a:solidFill>
                  <a:srgbClr val="00B050"/>
                </a:solidFill>
                <a:ea typeface="Calibri"/>
                <a:cs typeface="Calibri"/>
              </a:rPr>
            </a:br>
            <a:r>
              <a:rPr lang="en-US" sz="3000" b="1" i="1">
                <a:solidFill>
                  <a:srgbClr val="00B050"/>
                </a:solidFill>
                <a:ea typeface="Calibri"/>
                <a:cs typeface="Calibri"/>
              </a:rPr>
              <a:t>REMINDERS:</a:t>
            </a:r>
          </a:p>
          <a:p>
            <a:endParaRPr lang="en-US">
              <a:ea typeface="Calibri"/>
              <a:cs typeface="Calibri"/>
            </a:endParaRPr>
          </a:p>
        </p:txBody>
      </p:sp>
      <p:sp>
        <p:nvSpPr>
          <p:cNvPr id="3" name="Content Placeholder 2">
            <a:extLst>
              <a:ext uri="{FF2B5EF4-FFF2-40B4-BE49-F238E27FC236}">
                <a16:creationId xmlns:a16="http://schemas.microsoft.com/office/drawing/2014/main" id="{DD356406-8BCA-43B3-8A5A-C4B7E98C00C3}"/>
              </a:ext>
            </a:extLst>
          </p:cNvPr>
          <p:cNvSpPr>
            <a:spLocks noGrp="1"/>
          </p:cNvSpPr>
          <p:nvPr>
            <p:ph idx="1"/>
          </p:nvPr>
        </p:nvSpPr>
        <p:spPr>
          <a:xfrm>
            <a:off x="457200" y="1175479"/>
            <a:ext cx="8229600" cy="6137403"/>
          </a:xfrm>
        </p:spPr>
        <p:txBody>
          <a:bodyPr vert="horz" lIns="91440" tIns="45720" rIns="91440" bIns="45720" rtlCol="0" anchor="t">
            <a:noAutofit/>
          </a:bodyPr>
          <a:lstStyle/>
          <a:p>
            <a:r>
              <a:rPr lang="en-US" sz="2400" b="1">
                <a:ea typeface="Calibri"/>
                <a:cs typeface="Calibri"/>
              </a:rPr>
              <a:t>New request?</a:t>
            </a:r>
            <a:r>
              <a:rPr lang="en-US" sz="2400">
                <a:ea typeface="Calibri"/>
                <a:cs typeface="Calibri"/>
              </a:rPr>
              <a:t> Submit in Kuali Research</a:t>
            </a:r>
          </a:p>
          <a:p>
            <a:r>
              <a:rPr lang="en-US" sz="2400" b="1">
                <a:ea typeface="Calibri"/>
                <a:cs typeface="Calibri"/>
              </a:rPr>
              <a:t>Modification to an existing DUA?</a:t>
            </a:r>
            <a:r>
              <a:rPr lang="en-US" sz="2400">
                <a:ea typeface="Calibri"/>
                <a:cs typeface="Calibri"/>
              </a:rPr>
              <a:t> Submit via KB Award Modification system using KR Award ID# assigned to original agreement</a:t>
            </a:r>
          </a:p>
          <a:p>
            <a:r>
              <a:rPr lang="en-US" sz="2400" b="1">
                <a:ea typeface="Calibri"/>
                <a:cs typeface="Calibri"/>
              </a:rPr>
              <a:t>Have a funded agreement that has a DUA associated?</a:t>
            </a:r>
            <a:r>
              <a:rPr lang="en-US" sz="2400">
                <a:ea typeface="Calibri"/>
                <a:cs typeface="Calibri"/>
              </a:rPr>
              <a:t>  Each agreement must be submitted via applicable submission system separately</a:t>
            </a:r>
          </a:p>
          <a:p>
            <a:r>
              <a:rPr lang="en-US" sz="2400" b="1">
                <a:ea typeface="Calibri"/>
                <a:cs typeface="Calibri"/>
              </a:rPr>
              <a:t>Are there DUA terms and conditions incorporated in agreement or referenced as an attachment?</a:t>
            </a:r>
            <a:r>
              <a:rPr lang="en-US" sz="2400">
                <a:ea typeface="Calibri"/>
                <a:cs typeface="Calibri"/>
              </a:rPr>
              <a:t>  This only requires one submission to SPA</a:t>
            </a:r>
          </a:p>
          <a:p>
            <a:r>
              <a:rPr lang="en-US" sz="2400" b="1">
                <a:ea typeface="Calibri"/>
                <a:cs typeface="Calibri"/>
              </a:rPr>
              <a:t>Multi-sites?</a:t>
            </a:r>
            <a:r>
              <a:rPr lang="en-US" sz="2400">
                <a:ea typeface="Calibri"/>
                <a:cs typeface="Calibri"/>
              </a:rPr>
              <a:t> Each must be submitted to SPA </a:t>
            </a:r>
          </a:p>
          <a:p>
            <a:r>
              <a:rPr lang="en-US" sz="2400" b="1">
                <a:ea typeface="Calibri"/>
                <a:cs typeface="Calibri"/>
              </a:rPr>
              <a:t>Is a DUA needed if data is de-identified and publicly available?</a:t>
            </a:r>
            <a:r>
              <a:rPr lang="en-US" sz="2400">
                <a:ea typeface="Calibri"/>
                <a:cs typeface="Calibri"/>
              </a:rPr>
              <a:t>  </a:t>
            </a:r>
            <a:r>
              <a:rPr lang="en-US" sz="2400" b="1" i="1">
                <a:solidFill>
                  <a:srgbClr val="0070C0"/>
                </a:solidFill>
                <a:ea typeface="Calibri"/>
                <a:cs typeface="Calibri"/>
              </a:rPr>
              <a:t>This will be answered in SPA's next issue of the SPA Express</a:t>
            </a:r>
          </a:p>
          <a:p>
            <a:pPr marL="0" indent="0">
              <a:buNone/>
            </a:pPr>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3148693397"/>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48269-31C2-01D8-F0B7-6C92163DFEF5}"/>
              </a:ext>
            </a:extLst>
          </p:cNvPr>
          <p:cNvSpPr>
            <a:spLocks noGrp="1"/>
          </p:cNvSpPr>
          <p:nvPr>
            <p:ph type="title"/>
          </p:nvPr>
        </p:nvSpPr>
        <p:spPr>
          <a:xfrm>
            <a:off x="457200" y="274638"/>
            <a:ext cx="8229600" cy="1675660"/>
          </a:xfrm>
        </p:spPr>
        <p:txBody>
          <a:bodyPr>
            <a:normAutofit fontScale="90000"/>
          </a:bodyPr>
          <a:lstStyle/>
          <a:p>
            <a:r>
              <a:rPr lang="en-US">
                <a:ea typeface="Calibri"/>
                <a:cs typeface="Calibri"/>
              </a:rPr>
              <a:t>Outgoing Subaward Team</a:t>
            </a:r>
            <a:br>
              <a:rPr lang="en-US">
                <a:ea typeface="Calibri"/>
                <a:cs typeface="Calibri"/>
              </a:rPr>
            </a:br>
            <a:br>
              <a:rPr lang="en-US">
                <a:ea typeface="Calibri"/>
                <a:cs typeface="Calibri"/>
              </a:rPr>
            </a:br>
            <a:r>
              <a:rPr lang="en-US">
                <a:solidFill>
                  <a:srgbClr val="FF0000"/>
                </a:solidFill>
                <a:ea typeface="Calibri"/>
                <a:cs typeface="Calibri"/>
              </a:rPr>
              <a:t>Obligated and Anticipated</a:t>
            </a:r>
          </a:p>
        </p:txBody>
      </p:sp>
      <p:pic>
        <p:nvPicPr>
          <p:cNvPr id="4" name="Content Placeholder 3" descr="A close-up of a stack of money">
            <a:extLst>
              <a:ext uri="{FF2B5EF4-FFF2-40B4-BE49-F238E27FC236}">
                <a16:creationId xmlns:a16="http://schemas.microsoft.com/office/drawing/2014/main" id="{1D066DEB-1D99-12C6-B85C-53DAAC275F11}"/>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3048000" y="2720181"/>
            <a:ext cx="3048000" cy="2286000"/>
          </a:xfrm>
        </p:spPr>
      </p:pic>
      <p:sp>
        <p:nvSpPr>
          <p:cNvPr id="5" name="TextBox 4">
            <a:extLst>
              <a:ext uri="{FF2B5EF4-FFF2-40B4-BE49-F238E27FC236}">
                <a16:creationId xmlns:a16="http://schemas.microsoft.com/office/drawing/2014/main" id="{6A39B7FD-C37E-4A71-7831-9E5DF90D81FD}"/>
              </a:ext>
            </a:extLst>
          </p:cNvPr>
          <p:cNvSpPr txBox="1"/>
          <p:nvPr/>
        </p:nvSpPr>
        <p:spPr>
          <a:xfrm>
            <a:off x="3048000" y="5005388"/>
            <a:ext cx="3048000" cy="317500"/>
          </a:xfrm>
          <a:prstGeom prst="rect">
            <a:avLst/>
          </a:prstGeom>
        </p:spPr>
        <p:txBody>
          <a:bodyPr>
            <a:normAutofit fontScale="55000" lnSpcReduction="20000"/>
          </a:bodyPr>
          <a:lstStyle/>
          <a:p>
            <a:r>
              <a:rPr lang="en-US"/>
              <a:t>ThePhoto by PhotoAuthor is licensed under CCYYSA.</a:t>
            </a:r>
          </a:p>
        </p:txBody>
      </p:sp>
    </p:spTree>
    <p:extLst>
      <p:ext uri="{BB962C8B-B14F-4D97-AF65-F5344CB8AC3E}">
        <p14:creationId xmlns:p14="http://schemas.microsoft.com/office/powerpoint/2010/main" val="1112510457"/>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4F711-D4B7-CA25-E036-FDFCA5D46DC6}"/>
              </a:ext>
            </a:extLst>
          </p:cNvPr>
          <p:cNvSpPr>
            <a:spLocks noGrp="1"/>
          </p:cNvSpPr>
          <p:nvPr>
            <p:ph type="title"/>
          </p:nvPr>
        </p:nvSpPr>
        <p:spPr/>
        <p:txBody>
          <a:bodyPr/>
          <a:lstStyle/>
          <a:p>
            <a:r>
              <a:rPr lang="en-US" sz="3600" b="1">
                <a:solidFill>
                  <a:srgbClr val="1F4E78"/>
                </a:solidFill>
                <a:ea typeface="Calibri"/>
                <a:cs typeface="Calibri"/>
              </a:rPr>
              <a:t>Obligated Amount</a:t>
            </a:r>
            <a:endParaRPr lang="en-US"/>
          </a:p>
          <a:p>
            <a:endParaRPr lang="en-US">
              <a:ea typeface="Calibri"/>
              <a:cs typeface="Calibri"/>
            </a:endParaRPr>
          </a:p>
        </p:txBody>
      </p:sp>
      <p:sp>
        <p:nvSpPr>
          <p:cNvPr id="3" name="Content Placeholder 2">
            <a:extLst>
              <a:ext uri="{FF2B5EF4-FFF2-40B4-BE49-F238E27FC236}">
                <a16:creationId xmlns:a16="http://schemas.microsoft.com/office/drawing/2014/main" id="{C4704C29-EBA4-9F68-8B72-E269BE4A1D7D}"/>
              </a:ext>
            </a:extLst>
          </p:cNvPr>
          <p:cNvSpPr>
            <a:spLocks noGrp="1"/>
          </p:cNvSpPr>
          <p:nvPr>
            <p:ph idx="1"/>
          </p:nvPr>
        </p:nvSpPr>
        <p:spPr>
          <a:xfrm>
            <a:off x="457200" y="883100"/>
            <a:ext cx="8229600" cy="5243063"/>
          </a:xfrm>
        </p:spPr>
        <p:txBody>
          <a:bodyPr vert="horz" lIns="91440" tIns="45720" rIns="91440" bIns="45720" rtlCol="0" anchor="t">
            <a:normAutofit/>
          </a:bodyPr>
          <a:lstStyle/>
          <a:p>
            <a:pPr marL="0" indent="0">
              <a:buNone/>
            </a:pPr>
            <a:r>
              <a:rPr lang="en-US" sz="2400" b="1">
                <a:solidFill>
                  <a:srgbClr val="FF0000"/>
                </a:solidFill>
                <a:ea typeface="Calibri"/>
                <a:cs typeface="Calibri"/>
              </a:rPr>
              <a:t>What it means:</a:t>
            </a:r>
            <a:br>
              <a:rPr lang="en-US" sz="2400" b="1">
                <a:ea typeface="Calibri"/>
                <a:cs typeface="Calibri"/>
              </a:rPr>
            </a:br>
            <a:r>
              <a:rPr lang="en-US" sz="2400">
                <a:ea typeface="Calibri"/>
                <a:cs typeface="Calibri"/>
              </a:rPr>
              <a:t>This is the amount of funding that has been </a:t>
            </a:r>
            <a:r>
              <a:rPr lang="en-US" sz="2400" b="1" i="1" u="sng">
                <a:ea typeface="Calibri"/>
                <a:cs typeface="Calibri"/>
              </a:rPr>
              <a:t>officially</a:t>
            </a:r>
            <a:r>
              <a:rPr lang="en-US" sz="2400" i="1" u="sng">
                <a:ea typeface="Calibri"/>
                <a:cs typeface="Calibri"/>
              </a:rPr>
              <a:t> </a:t>
            </a:r>
            <a:r>
              <a:rPr lang="en-US" sz="2400" b="1" i="1" u="sng">
                <a:ea typeface="Calibri"/>
                <a:cs typeface="Calibri"/>
              </a:rPr>
              <a:t>approved and awarded to the </a:t>
            </a:r>
            <a:r>
              <a:rPr lang="en-US" sz="2400" b="1" i="1" u="sng" err="1">
                <a:ea typeface="Calibri"/>
                <a:cs typeface="Calibri"/>
              </a:rPr>
              <a:t>Subawardee</a:t>
            </a:r>
            <a:r>
              <a:rPr lang="en-US" sz="2400" u="sng">
                <a:ea typeface="Calibri"/>
                <a:cs typeface="Calibri"/>
              </a:rPr>
              <a:t>.</a:t>
            </a:r>
            <a:r>
              <a:rPr lang="en-US" sz="2400">
                <a:ea typeface="Calibri"/>
                <a:cs typeface="Calibri"/>
              </a:rPr>
              <a:t>  The subaward agreement must be fully executed by UMB and the </a:t>
            </a:r>
            <a:r>
              <a:rPr lang="en-US" sz="2400" err="1">
                <a:ea typeface="Calibri"/>
                <a:cs typeface="Calibri"/>
              </a:rPr>
              <a:t>Subawardee</a:t>
            </a:r>
            <a:r>
              <a:rPr lang="en-US" sz="2400">
                <a:ea typeface="Calibri"/>
                <a:cs typeface="Calibri"/>
              </a:rPr>
              <a:t>.</a:t>
            </a:r>
          </a:p>
          <a:p>
            <a:pPr marL="0" indent="0">
              <a:buNone/>
            </a:pPr>
            <a:r>
              <a:rPr lang="en-US" sz="2400" b="1">
                <a:solidFill>
                  <a:srgbClr val="FF0000"/>
                </a:solidFill>
                <a:ea typeface="Calibri"/>
                <a:cs typeface="Calibri"/>
              </a:rPr>
              <a:t>Why it matters:</a:t>
            </a:r>
            <a:br>
              <a:rPr lang="en-US" sz="2400" b="1">
                <a:ea typeface="Calibri"/>
                <a:cs typeface="Calibri"/>
              </a:rPr>
            </a:br>
            <a:r>
              <a:rPr lang="en-US" sz="2400">
                <a:ea typeface="Calibri"/>
                <a:cs typeface="Calibri"/>
              </a:rPr>
              <a:t>This is the money that can be </a:t>
            </a:r>
            <a:r>
              <a:rPr lang="en-US" sz="2400" b="1" i="1" u="sng">
                <a:ea typeface="Calibri"/>
                <a:cs typeface="Calibri"/>
              </a:rPr>
              <a:t>spent right now</a:t>
            </a:r>
            <a:r>
              <a:rPr lang="en-US" sz="2400">
                <a:ea typeface="Calibri"/>
                <a:cs typeface="Calibri"/>
              </a:rPr>
              <a:t> because it has been formally authorized by the Sponsor and UMB. It shows how much money is </a:t>
            </a:r>
            <a:r>
              <a:rPr lang="en-US" sz="2400" b="1" i="1" u="sng">
                <a:ea typeface="Calibri"/>
                <a:cs typeface="Calibri"/>
              </a:rPr>
              <a:t>currently available</a:t>
            </a:r>
            <a:r>
              <a:rPr lang="en-US" sz="2400">
                <a:ea typeface="Calibri"/>
                <a:cs typeface="Calibri"/>
              </a:rPr>
              <a:t> to the </a:t>
            </a:r>
            <a:r>
              <a:rPr lang="en-US" sz="2400" err="1">
                <a:ea typeface="Calibri"/>
                <a:cs typeface="Calibri"/>
              </a:rPr>
              <a:t>Subawardee</a:t>
            </a:r>
            <a:r>
              <a:rPr lang="en-US" sz="2400">
                <a:ea typeface="Calibri"/>
                <a:cs typeface="Calibri"/>
              </a:rPr>
              <a:t> for work on the project.</a:t>
            </a:r>
          </a:p>
          <a:p>
            <a:pPr marL="0" indent="0">
              <a:buNone/>
            </a:pPr>
            <a:r>
              <a:rPr lang="en-US" sz="2400" b="1">
                <a:solidFill>
                  <a:srgbClr val="FF0000"/>
                </a:solidFill>
                <a:ea typeface="Calibri"/>
                <a:cs typeface="Calibri"/>
              </a:rPr>
              <a:t>Review Check for modifications:</a:t>
            </a:r>
            <a:r>
              <a:rPr lang="en-US" sz="2400">
                <a:ea typeface="Calibri"/>
                <a:cs typeface="Calibri"/>
              </a:rPr>
              <a:t> </a:t>
            </a:r>
          </a:p>
          <a:p>
            <a:pPr marL="0" indent="0">
              <a:buNone/>
            </a:pPr>
            <a:r>
              <a:rPr lang="en-US" sz="2400">
                <a:ea typeface="Calibri"/>
                <a:cs typeface="Calibri"/>
              </a:rPr>
              <a:t>Make sure the new request fits within the approved funding after considering money that has already been promised or spent.</a:t>
            </a:r>
          </a:p>
          <a:p>
            <a:endParaRPr lang="en-US">
              <a:ea typeface="Calibri"/>
              <a:cs typeface="Calibri"/>
            </a:endParaRPr>
          </a:p>
        </p:txBody>
      </p:sp>
    </p:spTree>
    <p:extLst>
      <p:ext uri="{BB962C8B-B14F-4D97-AF65-F5344CB8AC3E}">
        <p14:creationId xmlns:p14="http://schemas.microsoft.com/office/powerpoint/2010/main" val="2007787201"/>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999DC-6DB9-5EE2-D855-EA5F2E1B4918}"/>
              </a:ext>
            </a:extLst>
          </p:cNvPr>
          <p:cNvSpPr>
            <a:spLocks noGrp="1"/>
          </p:cNvSpPr>
          <p:nvPr>
            <p:ph type="title"/>
          </p:nvPr>
        </p:nvSpPr>
        <p:spPr/>
        <p:txBody>
          <a:bodyPr/>
          <a:lstStyle/>
          <a:p>
            <a:r>
              <a:rPr lang="en-US">
                <a:solidFill>
                  <a:srgbClr val="002060"/>
                </a:solidFill>
                <a:ea typeface="Calibri"/>
                <a:cs typeface="Calibri"/>
              </a:rPr>
              <a:t>Anticipated Amount</a:t>
            </a:r>
          </a:p>
        </p:txBody>
      </p:sp>
      <p:sp>
        <p:nvSpPr>
          <p:cNvPr id="3" name="Content Placeholder 2">
            <a:extLst>
              <a:ext uri="{FF2B5EF4-FFF2-40B4-BE49-F238E27FC236}">
                <a16:creationId xmlns:a16="http://schemas.microsoft.com/office/drawing/2014/main" id="{DBE76D1B-9660-088A-A007-5C2C8A889BB2}"/>
              </a:ext>
            </a:extLst>
          </p:cNvPr>
          <p:cNvSpPr>
            <a:spLocks noGrp="1"/>
          </p:cNvSpPr>
          <p:nvPr>
            <p:ph idx="1"/>
          </p:nvPr>
        </p:nvSpPr>
        <p:spPr>
          <a:xfrm>
            <a:off x="457200" y="1278385"/>
            <a:ext cx="8229600" cy="4980943"/>
          </a:xfrm>
        </p:spPr>
        <p:txBody>
          <a:bodyPr vert="horz" lIns="91440" tIns="45720" rIns="91440" bIns="45720" rtlCol="0" anchor="t">
            <a:normAutofit fontScale="85000" lnSpcReduction="20000"/>
          </a:bodyPr>
          <a:lstStyle/>
          <a:p>
            <a:pPr marL="0" indent="0">
              <a:buNone/>
            </a:pPr>
            <a:r>
              <a:rPr lang="en-US" sz="2800" b="1">
                <a:solidFill>
                  <a:srgbClr val="FF0000"/>
                </a:solidFill>
                <a:ea typeface="Calibri"/>
                <a:cs typeface="Calibri"/>
              </a:rPr>
              <a:t>Definition:</a:t>
            </a:r>
            <a:endParaRPr lang="en-US">
              <a:ea typeface="Calibri"/>
              <a:cs typeface="Calibri"/>
            </a:endParaRPr>
          </a:p>
          <a:p>
            <a:pPr marL="0" indent="0">
              <a:buNone/>
            </a:pPr>
            <a:r>
              <a:rPr lang="en-US" sz="2800">
                <a:ea typeface="Calibri"/>
                <a:cs typeface="Calibri"/>
              </a:rPr>
              <a:t>Funding that is </a:t>
            </a:r>
            <a:r>
              <a:rPr lang="en-US" sz="2800" b="1" i="1" u="sng">
                <a:ea typeface="Calibri"/>
                <a:cs typeface="Calibri"/>
              </a:rPr>
              <a:t>expected </a:t>
            </a:r>
            <a:r>
              <a:rPr lang="en-US" sz="2800">
                <a:ea typeface="Calibri"/>
                <a:cs typeface="Calibri"/>
              </a:rPr>
              <a:t>to be received in the future but   has </a:t>
            </a:r>
            <a:r>
              <a:rPr lang="en-US" sz="2800" b="1" i="1" u="sng">
                <a:ea typeface="Calibri"/>
                <a:cs typeface="Calibri"/>
              </a:rPr>
              <a:t>not yet been officially awarded or committed </a:t>
            </a:r>
            <a:r>
              <a:rPr lang="en-US" sz="2800">
                <a:ea typeface="Calibri"/>
                <a:cs typeface="Calibri"/>
              </a:rPr>
              <a:t>to the </a:t>
            </a:r>
            <a:r>
              <a:rPr lang="en-US" sz="2800" err="1">
                <a:ea typeface="Calibri"/>
                <a:cs typeface="Calibri"/>
              </a:rPr>
              <a:t>Subawardee</a:t>
            </a:r>
            <a:r>
              <a:rPr lang="en-US" sz="2800">
                <a:ea typeface="Calibri"/>
                <a:cs typeface="Calibri"/>
              </a:rPr>
              <a:t>.</a:t>
            </a:r>
            <a:endParaRPr lang="en-US">
              <a:ea typeface="Calibri"/>
              <a:cs typeface="Calibri"/>
            </a:endParaRPr>
          </a:p>
          <a:p>
            <a:pPr marL="0" indent="0">
              <a:buNone/>
            </a:pPr>
            <a:endParaRPr lang="en-US" sz="2800" b="1">
              <a:solidFill>
                <a:srgbClr val="FF0000"/>
              </a:solidFill>
              <a:ea typeface="Calibri"/>
              <a:cs typeface="Calibri"/>
            </a:endParaRPr>
          </a:p>
          <a:p>
            <a:pPr marL="0" indent="0">
              <a:buNone/>
            </a:pPr>
            <a:r>
              <a:rPr lang="en-US" sz="2800" b="1">
                <a:solidFill>
                  <a:srgbClr val="FF0000"/>
                </a:solidFill>
                <a:ea typeface="Calibri"/>
                <a:cs typeface="Calibri"/>
              </a:rPr>
              <a:t>Purpose:</a:t>
            </a:r>
            <a:br>
              <a:rPr lang="en-US" sz="2800" b="1">
                <a:solidFill>
                  <a:srgbClr val="FF0000"/>
                </a:solidFill>
                <a:ea typeface="Calibri"/>
                <a:cs typeface="Calibri"/>
              </a:rPr>
            </a:br>
            <a:r>
              <a:rPr lang="en-US" sz="2800">
                <a:solidFill>
                  <a:srgbClr val="002060"/>
                </a:solidFill>
                <a:ea typeface="Calibri"/>
                <a:cs typeface="Calibri"/>
              </a:rPr>
              <a:t>Helps institutions</a:t>
            </a:r>
            <a:r>
              <a:rPr lang="en-US" sz="2800" b="1">
                <a:solidFill>
                  <a:srgbClr val="FF0000"/>
                </a:solidFill>
                <a:ea typeface="Calibri"/>
                <a:cs typeface="Calibri"/>
              </a:rPr>
              <a:t> </a:t>
            </a:r>
            <a:r>
              <a:rPr lang="en-US" sz="2800">
                <a:ea typeface="Calibri"/>
                <a:cs typeface="Calibri"/>
              </a:rPr>
              <a:t>plan ahead for future subaward amendments, funding actions, and project activities that may depend on receiving additional funds.</a:t>
            </a:r>
            <a:endParaRPr lang="en-US">
              <a:ea typeface="Calibri"/>
              <a:cs typeface="Calibri"/>
            </a:endParaRPr>
          </a:p>
          <a:p>
            <a:pPr marL="0" indent="0">
              <a:buNone/>
            </a:pPr>
            <a:r>
              <a:rPr lang="en-US" sz="2400" b="1">
                <a:solidFill>
                  <a:srgbClr val="FF0000"/>
                </a:solidFill>
                <a:ea typeface="Calibri"/>
                <a:cs typeface="Calibri"/>
              </a:rPr>
              <a:t> </a:t>
            </a:r>
            <a:endParaRPr lang="en-US" sz="2600">
              <a:solidFill>
                <a:srgbClr val="000000"/>
              </a:solidFill>
              <a:ea typeface="Calibri"/>
              <a:cs typeface="Calibri"/>
            </a:endParaRPr>
          </a:p>
          <a:p>
            <a:pPr marL="0" indent="0">
              <a:buNone/>
            </a:pPr>
            <a:r>
              <a:rPr lang="en-US" sz="2600" b="1">
                <a:solidFill>
                  <a:srgbClr val="FF0000"/>
                </a:solidFill>
                <a:ea typeface="Calibri"/>
                <a:cs typeface="Calibri"/>
              </a:rPr>
              <a:t>Key Review Questions:</a:t>
            </a:r>
            <a:endParaRPr lang="en-US" sz="2600">
              <a:ea typeface="Calibri"/>
              <a:cs typeface="Calibri"/>
            </a:endParaRPr>
          </a:p>
          <a:p>
            <a:pPr lvl="1">
              <a:buFont typeface="Courier New"/>
              <a:buChar char="o"/>
            </a:pPr>
            <a:r>
              <a:rPr lang="en-US" sz="2200">
                <a:ea typeface="Calibri"/>
                <a:cs typeface="Calibri"/>
              </a:rPr>
              <a:t>Is UMB expected to provide more funding?</a:t>
            </a:r>
          </a:p>
          <a:p>
            <a:pPr lvl="1">
              <a:buFont typeface="Courier New"/>
              <a:buChar char="o"/>
            </a:pPr>
            <a:r>
              <a:rPr lang="en-US" sz="2200">
                <a:ea typeface="Calibri"/>
                <a:cs typeface="Calibri"/>
              </a:rPr>
              <a:t>When is the additional funding anticipated?</a:t>
            </a:r>
          </a:p>
          <a:p>
            <a:pPr lvl="1">
              <a:buFont typeface="Courier New"/>
              <a:buChar char="o"/>
            </a:pPr>
            <a:r>
              <a:rPr lang="en-US" sz="2200">
                <a:ea typeface="Calibri"/>
                <a:cs typeface="Calibri"/>
              </a:rPr>
              <a:t>How certain is it that the funding will be received?</a:t>
            </a:r>
          </a:p>
          <a:p>
            <a:pPr lvl="1">
              <a:buFont typeface="Courier New"/>
              <a:buChar char="o"/>
            </a:pPr>
            <a:r>
              <a:rPr lang="en-US" sz="2200">
                <a:ea typeface="Calibri"/>
                <a:cs typeface="Calibri"/>
              </a:rPr>
              <a:t>Should future subaward actions be planned based on that expectation?</a:t>
            </a:r>
          </a:p>
          <a:p>
            <a:endParaRPr lang="en-US" sz="3500">
              <a:ea typeface="Calibri"/>
              <a:cs typeface="Calibri"/>
            </a:endParaRPr>
          </a:p>
        </p:txBody>
      </p:sp>
    </p:spTree>
    <p:extLst>
      <p:ext uri="{BB962C8B-B14F-4D97-AF65-F5344CB8AC3E}">
        <p14:creationId xmlns:p14="http://schemas.microsoft.com/office/powerpoint/2010/main" val="3708722417"/>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9B9DC-C2CB-119E-59BE-73EAF14D41EB}"/>
              </a:ext>
            </a:extLst>
          </p:cNvPr>
          <p:cNvSpPr>
            <a:spLocks noGrp="1"/>
          </p:cNvSpPr>
          <p:nvPr>
            <p:ph type="title"/>
          </p:nvPr>
        </p:nvSpPr>
        <p:spPr/>
        <p:txBody>
          <a:bodyPr/>
          <a:lstStyle/>
          <a:p>
            <a:r>
              <a:rPr lang="en-US" sz="3600" b="1">
                <a:solidFill>
                  <a:srgbClr val="1F4E78"/>
                </a:solidFill>
                <a:ea typeface="Calibri"/>
                <a:cs typeface="Calibri"/>
              </a:rPr>
              <a:t>Current Available Amount</a:t>
            </a:r>
            <a:endParaRPr lang="en-US"/>
          </a:p>
          <a:p>
            <a:endParaRPr lang="en-US">
              <a:ea typeface="Calibri"/>
              <a:cs typeface="Calibri"/>
            </a:endParaRPr>
          </a:p>
        </p:txBody>
      </p:sp>
      <p:sp>
        <p:nvSpPr>
          <p:cNvPr id="3" name="Content Placeholder 2">
            <a:extLst>
              <a:ext uri="{FF2B5EF4-FFF2-40B4-BE49-F238E27FC236}">
                <a16:creationId xmlns:a16="http://schemas.microsoft.com/office/drawing/2014/main" id="{FD7E802D-AA5C-11FA-4E2A-375C545F5E7E}"/>
              </a:ext>
            </a:extLst>
          </p:cNvPr>
          <p:cNvSpPr>
            <a:spLocks noGrp="1"/>
          </p:cNvSpPr>
          <p:nvPr>
            <p:ph idx="1"/>
          </p:nvPr>
        </p:nvSpPr>
        <p:spPr>
          <a:xfrm>
            <a:off x="194441" y="877616"/>
            <a:ext cx="8755117" cy="5077754"/>
          </a:xfrm>
        </p:spPr>
        <p:txBody>
          <a:bodyPr vert="horz" lIns="91440" tIns="45720" rIns="91440" bIns="45720" rtlCol="0" anchor="t">
            <a:normAutofit fontScale="92500"/>
          </a:bodyPr>
          <a:lstStyle/>
          <a:p>
            <a:pPr marL="0" indent="0">
              <a:buNone/>
            </a:pPr>
            <a:r>
              <a:rPr lang="en-US" sz="1900" b="1">
                <a:solidFill>
                  <a:srgbClr val="FF0000"/>
                </a:solidFill>
                <a:ea typeface="Calibri"/>
                <a:cs typeface="Calibri"/>
              </a:rPr>
              <a:t>Current Available Amount = Obligated Funding – Amount Already Committed or Expended</a:t>
            </a:r>
            <a:endParaRPr lang="en-US" sz="1900">
              <a:ea typeface="Calibri"/>
              <a:cs typeface="Calibri"/>
            </a:endParaRPr>
          </a:p>
          <a:p>
            <a:endParaRPr lang="en-US" sz="2000" b="1">
              <a:solidFill>
                <a:srgbClr val="FF0000"/>
              </a:solidFill>
              <a:ea typeface="Calibri"/>
              <a:cs typeface="Calibri"/>
            </a:endParaRPr>
          </a:p>
          <a:p>
            <a:pPr marL="0" indent="0">
              <a:buNone/>
            </a:pPr>
            <a:r>
              <a:rPr lang="en-US" sz="2800" b="1">
                <a:solidFill>
                  <a:srgbClr val="FF0000"/>
                </a:solidFill>
                <a:ea typeface="Calibri"/>
                <a:cs typeface="Calibri"/>
              </a:rPr>
              <a:t>Review considerations:</a:t>
            </a:r>
            <a:endParaRPr lang="en-US" sz="2000" b="1">
              <a:solidFill>
                <a:srgbClr val="FF0000"/>
              </a:solidFill>
              <a:ea typeface="Calibri"/>
              <a:cs typeface="Calibri"/>
            </a:endParaRPr>
          </a:p>
          <a:p>
            <a:r>
              <a:rPr lang="en-US" sz="2800">
                <a:solidFill>
                  <a:srgbClr val="000000"/>
                </a:solidFill>
                <a:ea typeface="Calibri"/>
                <a:cs typeface="Calibri"/>
              </a:rPr>
              <a:t>Verify sufficient balance exists before approving a request.</a:t>
            </a:r>
            <a:endParaRPr lang="en-US">
              <a:ea typeface="Calibri"/>
              <a:cs typeface="Calibri"/>
            </a:endParaRPr>
          </a:p>
          <a:p>
            <a:r>
              <a:rPr lang="en-US" sz="2800">
                <a:solidFill>
                  <a:srgbClr val="000000"/>
                </a:solidFill>
                <a:ea typeface="Calibri"/>
                <a:cs typeface="Calibri"/>
              </a:rPr>
              <a:t>Compare requested subaward amount to available funding.</a:t>
            </a:r>
            <a:endParaRPr lang="en-US"/>
          </a:p>
          <a:p>
            <a:r>
              <a:rPr lang="en-US" sz="2800">
                <a:solidFill>
                  <a:srgbClr val="000000"/>
                </a:solidFill>
                <a:ea typeface="Calibri"/>
                <a:cs typeface="Calibri"/>
              </a:rPr>
              <a:t>Consider anticipated funding separately from currently available funds.</a:t>
            </a:r>
            <a:endParaRPr lang="en-US"/>
          </a:p>
          <a:p>
            <a:endParaRPr lang="en-US" sz="2800">
              <a:solidFill>
                <a:srgbClr val="000000"/>
              </a:solidFill>
              <a:ea typeface="Calibri"/>
              <a:cs typeface="Calibri"/>
            </a:endParaRPr>
          </a:p>
          <a:p>
            <a:pPr marL="0" indent="0">
              <a:buNone/>
            </a:pPr>
            <a:r>
              <a:rPr lang="en-US" sz="2800" b="1">
                <a:solidFill>
                  <a:srgbClr val="FF0000"/>
                </a:solidFill>
                <a:ea typeface="Calibri"/>
                <a:cs typeface="Calibri"/>
              </a:rPr>
              <a:t>Decision Focus</a:t>
            </a:r>
            <a:r>
              <a:rPr lang="en-US" sz="2800">
                <a:solidFill>
                  <a:srgbClr val="000000"/>
                </a:solidFill>
                <a:ea typeface="Calibri"/>
                <a:cs typeface="Calibri"/>
              </a:rPr>
              <a:t>: </a:t>
            </a:r>
            <a:endParaRPr lang="en-US">
              <a:solidFill>
                <a:srgbClr val="000000"/>
              </a:solidFill>
              <a:ea typeface="Calibri"/>
              <a:cs typeface="Calibri"/>
            </a:endParaRPr>
          </a:p>
          <a:p>
            <a:pPr marL="0" indent="0">
              <a:buNone/>
            </a:pPr>
            <a:r>
              <a:rPr lang="en-US" sz="2800">
                <a:solidFill>
                  <a:srgbClr val="000000"/>
                </a:solidFill>
                <a:ea typeface="Calibri"/>
                <a:cs typeface="Calibri"/>
              </a:rPr>
              <a:t>Ensure requested subaward funding is supported by available resources and aligns with project funding status.</a:t>
            </a:r>
            <a:endParaRPr lang="en-US">
              <a:ea typeface="Calibri"/>
              <a:cs typeface="Calibri"/>
            </a:endParaRPr>
          </a:p>
          <a:p>
            <a:endParaRPr lang="en-US" sz="2000" b="1">
              <a:solidFill>
                <a:srgbClr val="FF0000"/>
              </a:solidFill>
              <a:ea typeface="Calibri"/>
              <a:cs typeface="Calibri"/>
            </a:endParaRPr>
          </a:p>
          <a:p>
            <a:endParaRPr lang="en-US">
              <a:ea typeface="Calibri"/>
              <a:cs typeface="Calibri"/>
            </a:endParaRPr>
          </a:p>
        </p:txBody>
      </p:sp>
    </p:spTree>
    <p:extLst>
      <p:ext uri="{BB962C8B-B14F-4D97-AF65-F5344CB8AC3E}">
        <p14:creationId xmlns:p14="http://schemas.microsoft.com/office/powerpoint/2010/main" val="1099433032"/>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F8149-36B8-3F91-7318-40C38DFBED5A}"/>
              </a:ext>
            </a:extLst>
          </p:cNvPr>
          <p:cNvSpPr>
            <a:spLocks noGrp="1"/>
          </p:cNvSpPr>
          <p:nvPr>
            <p:ph type="title"/>
          </p:nvPr>
        </p:nvSpPr>
        <p:spPr/>
        <p:txBody>
          <a:bodyPr/>
          <a:lstStyle/>
          <a:p>
            <a:r>
              <a:rPr lang="en-US" sz="2800" b="1">
                <a:solidFill>
                  <a:srgbClr val="002060"/>
                </a:solidFill>
                <a:ea typeface="Calibri"/>
                <a:cs typeface="Calibri"/>
              </a:rPr>
              <a:t>Example:  NIH Award – 5 years for $500,000 Total</a:t>
            </a:r>
            <a:endParaRPr lang="en-US" sz="2800">
              <a:solidFill>
                <a:srgbClr val="002060"/>
              </a:solidFill>
              <a:ea typeface="Calibri"/>
              <a:cs typeface="Calibri"/>
            </a:endParaRPr>
          </a:p>
          <a:p>
            <a:endParaRPr lang="en-US">
              <a:solidFill>
                <a:srgbClr val="002060"/>
              </a:solidFill>
              <a:ea typeface="Calibri"/>
              <a:cs typeface="Calibri"/>
            </a:endParaRPr>
          </a:p>
        </p:txBody>
      </p:sp>
      <p:sp>
        <p:nvSpPr>
          <p:cNvPr id="3" name="Content Placeholder 2">
            <a:extLst>
              <a:ext uri="{FF2B5EF4-FFF2-40B4-BE49-F238E27FC236}">
                <a16:creationId xmlns:a16="http://schemas.microsoft.com/office/drawing/2014/main" id="{BC1A88D4-0664-A4AA-94ED-F61DF0CE1FB2}"/>
              </a:ext>
            </a:extLst>
          </p:cNvPr>
          <p:cNvSpPr>
            <a:spLocks noGrp="1"/>
          </p:cNvSpPr>
          <p:nvPr>
            <p:ph idx="1"/>
          </p:nvPr>
        </p:nvSpPr>
        <p:spPr>
          <a:xfrm>
            <a:off x="457200" y="967667"/>
            <a:ext cx="8229600" cy="5158496"/>
          </a:xfrm>
        </p:spPr>
        <p:txBody>
          <a:bodyPr vert="horz" lIns="91440" tIns="45720" rIns="91440" bIns="45720" rtlCol="0" anchor="t">
            <a:noAutofit/>
          </a:bodyPr>
          <a:lstStyle/>
          <a:p>
            <a:pPr marL="0" indent="0">
              <a:buNone/>
            </a:pPr>
            <a:r>
              <a:rPr lang="en-US" sz="1800">
                <a:ea typeface="Calibri"/>
                <a:cs typeface="Calibri"/>
              </a:rPr>
              <a:t>Only </a:t>
            </a:r>
            <a:r>
              <a:rPr lang="en-US" sz="1800" b="1" i="1" u="sng">
                <a:ea typeface="Calibri"/>
                <a:cs typeface="Calibri"/>
              </a:rPr>
              <a:t>Year 1 </a:t>
            </a:r>
            <a:r>
              <a:rPr lang="en-US" sz="1800" b="1">
                <a:ea typeface="Calibri"/>
                <a:cs typeface="Calibri"/>
              </a:rPr>
              <a:t>funding is being obligated at the time of the new subaward</a:t>
            </a:r>
            <a:r>
              <a:rPr lang="en-US" sz="1800">
                <a:ea typeface="Calibri"/>
                <a:cs typeface="Calibri"/>
              </a:rPr>
              <a:t>.  </a:t>
            </a:r>
            <a:r>
              <a:rPr lang="en-US" sz="1800" b="1" i="1" u="sng">
                <a:ea typeface="Calibri"/>
                <a:cs typeface="Calibri"/>
              </a:rPr>
              <a:t>Years 2-5 are considered Anticipated </a:t>
            </a:r>
            <a:endParaRPr lang="en-US" sz="1800" i="1" u="sng">
              <a:ea typeface="Calibri"/>
              <a:cs typeface="Calibri"/>
            </a:endParaRPr>
          </a:p>
          <a:p>
            <a:pPr marL="0" indent="0">
              <a:buNone/>
            </a:pPr>
            <a:r>
              <a:rPr lang="en-US" sz="1800" b="1">
                <a:solidFill>
                  <a:srgbClr val="FF0000"/>
                </a:solidFill>
                <a:ea typeface="Calibri"/>
                <a:cs typeface="Calibri"/>
              </a:rPr>
              <a:t>  Total Anticipated Amount:</a:t>
            </a:r>
            <a:r>
              <a:rPr lang="en-US" sz="1800">
                <a:solidFill>
                  <a:srgbClr val="FF0000"/>
                </a:solidFill>
                <a:ea typeface="Calibri"/>
                <a:cs typeface="Calibri"/>
              </a:rPr>
              <a:t> </a:t>
            </a:r>
            <a:r>
              <a:rPr lang="en-US" sz="1800">
                <a:ea typeface="Calibri"/>
                <a:cs typeface="Calibri"/>
              </a:rPr>
              <a:t>$500,000</a:t>
            </a:r>
            <a:br>
              <a:rPr lang="en-US" sz="1800">
                <a:ea typeface="Calibri"/>
                <a:cs typeface="Calibri"/>
              </a:rPr>
            </a:br>
            <a:r>
              <a:rPr lang="en-US" sz="1800">
                <a:ea typeface="Calibri"/>
                <a:cs typeface="Calibri"/>
              </a:rPr>
              <a:t>   </a:t>
            </a:r>
            <a:r>
              <a:rPr lang="en-US" sz="1800" b="1">
                <a:solidFill>
                  <a:srgbClr val="FF0000"/>
                </a:solidFill>
                <a:ea typeface="Calibri"/>
                <a:cs typeface="Calibri"/>
              </a:rPr>
              <a:t> Funding Obligated Under This Action:</a:t>
            </a:r>
            <a:r>
              <a:rPr lang="en-US" sz="1800">
                <a:solidFill>
                  <a:srgbClr val="FF0000"/>
                </a:solidFill>
                <a:ea typeface="Calibri"/>
                <a:cs typeface="Calibri"/>
              </a:rPr>
              <a:t> </a:t>
            </a:r>
            <a:r>
              <a:rPr lang="en-US" sz="1800">
                <a:ea typeface="Calibri"/>
                <a:cs typeface="Calibri"/>
              </a:rPr>
              <a:t>$100,000 for the Year 1 budget period.</a:t>
            </a:r>
          </a:p>
          <a:p>
            <a:pPr marL="0" indent="0">
              <a:buNone/>
            </a:pPr>
            <a:r>
              <a:rPr lang="en-US" sz="1800">
                <a:ea typeface="Calibri"/>
                <a:cs typeface="Calibri"/>
              </a:rPr>
              <a:t>The Subrecipient is authorized to incur costs up to </a:t>
            </a:r>
            <a:r>
              <a:rPr lang="en-US" sz="1800" b="1">
                <a:ea typeface="Calibri"/>
                <a:cs typeface="Calibri"/>
              </a:rPr>
              <a:t>$100,000</a:t>
            </a:r>
            <a:r>
              <a:rPr lang="en-US" sz="1800">
                <a:ea typeface="Calibri"/>
                <a:cs typeface="Calibri"/>
              </a:rPr>
              <a:t> for the Year 1  budget period.  The sub is </a:t>
            </a:r>
            <a:r>
              <a:rPr lang="en-US" sz="1800" b="1" i="1" u="sng">
                <a:ea typeface="Calibri"/>
                <a:cs typeface="Calibri"/>
              </a:rPr>
              <a:t>not authorized to incur costs in excess of the obligated amount and beyond the budget period end date</a:t>
            </a:r>
            <a:r>
              <a:rPr lang="en-US" sz="1800">
                <a:ea typeface="Calibri"/>
                <a:cs typeface="Calibri"/>
              </a:rPr>
              <a:t>.  When the Year 2 NOA is received, a KB Subaward Modification Request is submitted to add year 2 funds ($100,000) and extend the budget period dates. </a:t>
            </a:r>
            <a:r>
              <a:rPr lang="en-US" sz="1800" b="1">
                <a:ea typeface="Calibri"/>
                <a:cs typeface="Calibri"/>
              </a:rPr>
              <a:t> </a:t>
            </a:r>
            <a:r>
              <a:rPr lang="en-US" sz="1800" b="1">
                <a:solidFill>
                  <a:srgbClr val="FF0000"/>
                </a:solidFill>
                <a:ea typeface="Calibri"/>
                <a:cs typeface="Calibri"/>
              </a:rPr>
              <a:t>The modification Obligated amount will then be $200,000</a:t>
            </a:r>
            <a:r>
              <a:rPr lang="en-US" sz="1800" b="1">
                <a:ea typeface="Calibri"/>
                <a:cs typeface="Calibri"/>
              </a:rPr>
              <a:t>.</a:t>
            </a:r>
          </a:p>
          <a:p>
            <a:pPr marL="0" indent="0">
              <a:buNone/>
            </a:pPr>
            <a:r>
              <a:rPr lang="en-US" sz="1800">
                <a:ea typeface="Calibri"/>
                <a:cs typeface="Calibri"/>
              </a:rPr>
              <a:t>  </a:t>
            </a:r>
            <a:r>
              <a:rPr lang="en-US" sz="1800" b="1">
                <a:ea typeface="Calibri"/>
                <a:cs typeface="Calibri"/>
              </a:rPr>
              <a:t>Anticipated future funding is as follows</a:t>
            </a:r>
            <a:r>
              <a:rPr lang="en-US" sz="1800">
                <a:ea typeface="Calibri"/>
                <a:cs typeface="Calibri"/>
              </a:rPr>
              <a:t>:</a:t>
            </a:r>
          </a:p>
          <a:p>
            <a:pPr marL="0" indent="0">
              <a:buNone/>
            </a:pPr>
            <a:r>
              <a:rPr lang="en-US" sz="1800">
                <a:solidFill>
                  <a:srgbClr val="FF0000"/>
                </a:solidFill>
                <a:ea typeface="Calibri"/>
                <a:cs typeface="Calibri"/>
              </a:rPr>
              <a:t>  Year 1: $100,000 </a:t>
            </a:r>
            <a:r>
              <a:rPr lang="en-US" sz="1800">
                <a:ea typeface="Calibri"/>
                <a:cs typeface="Calibri"/>
              </a:rPr>
              <a:t>(</a:t>
            </a:r>
            <a:r>
              <a:rPr lang="en-US" sz="1800">
                <a:solidFill>
                  <a:srgbClr val="FF0000"/>
                </a:solidFill>
                <a:ea typeface="Calibri"/>
                <a:cs typeface="Calibri"/>
              </a:rPr>
              <a:t>Obligated)</a:t>
            </a:r>
            <a:endParaRPr lang="en-US" sz="1800">
              <a:ea typeface="Calibri"/>
              <a:cs typeface="Calibri"/>
            </a:endParaRPr>
          </a:p>
          <a:p>
            <a:pPr marL="0" indent="0">
              <a:buNone/>
            </a:pPr>
            <a:r>
              <a:rPr lang="en-US" sz="1800">
                <a:ea typeface="Calibri"/>
                <a:cs typeface="Calibri"/>
              </a:rPr>
              <a:t>  Year 2: $100,000 (</a:t>
            </a:r>
            <a:r>
              <a:rPr lang="en-US" sz="1800" b="1">
                <a:ea typeface="Calibri"/>
                <a:cs typeface="Calibri"/>
              </a:rPr>
              <a:t>Anticipated)</a:t>
            </a:r>
            <a:endParaRPr lang="en-US" sz="1800">
              <a:ea typeface="Calibri"/>
              <a:cs typeface="Calibri"/>
            </a:endParaRPr>
          </a:p>
          <a:p>
            <a:pPr marL="0" indent="0">
              <a:buNone/>
            </a:pPr>
            <a:r>
              <a:rPr lang="en-US" sz="1800">
                <a:ea typeface="Calibri"/>
                <a:cs typeface="Calibri"/>
              </a:rPr>
              <a:t>  Year 3: $100,000 (</a:t>
            </a:r>
            <a:r>
              <a:rPr lang="en-US" sz="1800" b="1">
                <a:ea typeface="Calibri"/>
                <a:cs typeface="Calibri"/>
              </a:rPr>
              <a:t>Anticipated)</a:t>
            </a:r>
            <a:endParaRPr lang="en-US" sz="1800">
              <a:ea typeface="Calibri"/>
              <a:cs typeface="Calibri"/>
            </a:endParaRPr>
          </a:p>
          <a:p>
            <a:pPr marL="0" indent="0">
              <a:buNone/>
            </a:pPr>
            <a:r>
              <a:rPr lang="en-US" sz="1800">
                <a:ea typeface="Calibri"/>
                <a:cs typeface="Calibri"/>
              </a:rPr>
              <a:t>  Year 4: $100,000 (</a:t>
            </a:r>
            <a:r>
              <a:rPr lang="en-US" sz="1800" b="1">
                <a:ea typeface="Calibri"/>
                <a:cs typeface="Calibri"/>
              </a:rPr>
              <a:t>Anticipated)</a:t>
            </a:r>
            <a:endParaRPr lang="en-US" sz="1800">
              <a:ea typeface="Calibri"/>
              <a:cs typeface="Calibri"/>
            </a:endParaRPr>
          </a:p>
          <a:p>
            <a:pPr marL="0" indent="0">
              <a:buNone/>
            </a:pPr>
            <a:r>
              <a:rPr lang="en-US" sz="1800">
                <a:ea typeface="Calibri"/>
                <a:cs typeface="Calibri"/>
              </a:rPr>
              <a:t>  Year 5: $100,000 (</a:t>
            </a:r>
            <a:r>
              <a:rPr lang="en-US" sz="1800" b="1">
                <a:ea typeface="Calibri"/>
                <a:cs typeface="Calibri"/>
              </a:rPr>
              <a:t>Anticipated)</a:t>
            </a:r>
            <a:endParaRPr lang="en-US" sz="1800">
              <a:ea typeface="Calibri"/>
              <a:cs typeface="Calibri"/>
            </a:endParaRPr>
          </a:p>
          <a:p>
            <a:r>
              <a:rPr lang="en-US" sz="1800" b="1">
                <a:ea typeface="Calibri"/>
                <a:cs typeface="Calibri"/>
              </a:rPr>
              <a:t>Total Anticipated Subaward Amount: $500,000</a:t>
            </a:r>
            <a:endParaRPr lang="en-US" sz="1800">
              <a:ea typeface="Calibri"/>
              <a:cs typeface="Calibri"/>
            </a:endParaRPr>
          </a:p>
          <a:p>
            <a:endParaRPr lang="en-US" sz="1800">
              <a:ea typeface="Calibri"/>
              <a:cs typeface="Calibri"/>
            </a:endParaRPr>
          </a:p>
        </p:txBody>
      </p:sp>
    </p:spTree>
    <p:extLst>
      <p:ext uri="{BB962C8B-B14F-4D97-AF65-F5344CB8AC3E}">
        <p14:creationId xmlns:p14="http://schemas.microsoft.com/office/powerpoint/2010/main" val="3409514954"/>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31CB4-87FD-C4CA-ECE7-136289605CA0}"/>
              </a:ext>
            </a:extLst>
          </p:cNvPr>
          <p:cNvSpPr>
            <a:spLocks noGrp="1"/>
          </p:cNvSpPr>
          <p:nvPr>
            <p:ph type="title"/>
          </p:nvPr>
        </p:nvSpPr>
        <p:spPr/>
        <p:txBody>
          <a:bodyPr/>
          <a:lstStyle/>
          <a:p>
            <a:r>
              <a:rPr lang="en-US">
                <a:ea typeface="Calibri"/>
                <a:cs typeface="Calibri"/>
              </a:rPr>
              <a:t>Budget Rounding</a:t>
            </a:r>
            <a:endParaRPr lang="en-US"/>
          </a:p>
        </p:txBody>
      </p:sp>
      <p:sp>
        <p:nvSpPr>
          <p:cNvPr id="3" name="Content Placeholder 2">
            <a:extLst>
              <a:ext uri="{FF2B5EF4-FFF2-40B4-BE49-F238E27FC236}">
                <a16:creationId xmlns:a16="http://schemas.microsoft.com/office/drawing/2014/main" id="{532E2B62-4EFC-77EA-A6B6-F16FAE2310DB}"/>
              </a:ext>
            </a:extLst>
          </p:cNvPr>
          <p:cNvSpPr>
            <a:spLocks noGrp="1"/>
          </p:cNvSpPr>
          <p:nvPr>
            <p:ph idx="1"/>
          </p:nvPr>
        </p:nvSpPr>
        <p:spPr>
          <a:xfrm>
            <a:off x="457200" y="1257556"/>
            <a:ext cx="8229600" cy="5247049"/>
          </a:xfrm>
        </p:spPr>
        <p:txBody>
          <a:bodyPr vert="horz" lIns="91440" tIns="45720" rIns="91440" bIns="45720" rtlCol="0" anchor="t">
            <a:noAutofit/>
          </a:bodyPr>
          <a:lstStyle/>
          <a:p>
            <a:pPr marL="0" indent="0">
              <a:buNone/>
            </a:pPr>
            <a:r>
              <a:rPr lang="en-US" sz="1600">
                <a:latin typeface="Segoe UI"/>
                <a:ea typeface="Calibri"/>
                <a:cs typeface="Segoe UI"/>
              </a:rPr>
              <a:t>When preparing a subcontract budget, rounding to the </a:t>
            </a:r>
            <a:r>
              <a:rPr lang="en-US" sz="1600">
                <a:solidFill>
                  <a:srgbClr val="FF0000"/>
                </a:solidFill>
                <a:latin typeface="Segoe UI"/>
                <a:ea typeface="Calibri"/>
                <a:cs typeface="Segoe UI"/>
              </a:rPr>
              <a:t>nearest whole dollar</a:t>
            </a:r>
            <a:r>
              <a:rPr lang="en-US" sz="1600">
                <a:latin typeface="Segoe UI"/>
                <a:ea typeface="Calibri"/>
                <a:cs typeface="Segoe UI"/>
              </a:rPr>
              <a:t> is important for several reasons:</a:t>
            </a:r>
          </a:p>
          <a:p>
            <a:pPr marL="285750" indent="-285750"/>
            <a:r>
              <a:rPr lang="en-US" sz="1600" b="1" i="1">
                <a:latin typeface="Segoe UI"/>
                <a:ea typeface="Calibri"/>
                <a:cs typeface="Segoe UI"/>
              </a:rPr>
              <a:t>Consistency with Sponsor Requirements</a:t>
            </a:r>
            <a:endParaRPr lang="en-US" sz="1600" i="1">
              <a:ea typeface="Calibri"/>
              <a:cs typeface="Calibri"/>
            </a:endParaRPr>
          </a:p>
          <a:p>
            <a:pPr lvl="1"/>
            <a:r>
              <a:rPr lang="en-US" sz="1600">
                <a:latin typeface="Segoe UI"/>
                <a:ea typeface="Calibri"/>
                <a:cs typeface="Segoe UI"/>
              </a:rPr>
              <a:t>Many federal agencies and institutions require budgets to be submitted in whole dollars. Using cents can create discrepancies when the proposal is entered into electronic systems.</a:t>
            </a:r>
            <a:endParaRPr lang="en-US" sz="1600">
              <a:ea typeface="Calibri"/>
              <a:cs typeface="Calibri"/>
            </a:endParaRPr>
          </a:p>
          <a:p>
            <a:r>
              <a:rPr lang="en-US" sz="1600" b="1" i="1">
                <a:latin typeface="Segoe UI"/>
                <a:ea typeface="Calibri"/>
                <a:cs typeface="Segoe UI"/>
              </a:rPr>
              <a:t>Avoids Calculation and Reconciliation Issues</a:t>
            </a:r>
            <a:endParaRPr lang="en-US" sz="1600" i="1">
              <a:ea typeface="Calibri"/>
              <a:cs typeface="Calibri"/>
            </a:endParaRPr>
          </a:p>
          <a:p>
            <a:pPr lvl="1"/>
            <a:r>
              <a:rPr lang="en-US" sz="1600">
                <a:latin typeface="Segoe UI"/>
                <a:ea typeface="Calibri"/>
                <a:cs typeface="Segoe UI"/>
              </a:rPr>
              <a:t>Subcontract budgets often flow through several systems (subrecipient, prime recipient, and sponsor systems). Rounding eliminates small differences caused by cents that can lead to budget mismatches.</a:t>
            </a:r>
            <a:endParaRPr lang="en-US" sz="1600">
              <a:ea typeface="Calibri"/>
              <a:cs typeface="Calibri"/>
            </a:endParaRPr>
          </a:p>
          <a:p>
            <a:r>
              <a:rPr lang="en-US" sz="1600" b="1">
                <a:latin typeface="Segoe UI"/>
                <a:ea typeface="Calibri"/>
                <a:cs typeface="Segoe UI"/>
              </a:rPr>
              <a:t>Simplifies Budget Review</a:t>
            </a:r>
            <a:endParaRPr lang="en-US" sz="1600">
              <a:ea typeface="Calibri"/>
              <a:cs typeface="Calibri"/>
            </a:endParaRPr>
          </a:p>
          <a:p>
            <a:pPr lvl="1"/>
            <a:r>
              <a:rPr lang="en-US" sz="1600">
                <a:latin typeface="Segoe UI"/>
                <a:ea typeface="Calibri"/>
                <a:cs typeface="Segoe UI"/>
              </a:rPr>
              <a:t>Reviewers focus on the reasonableness of costs, not minor cent-level variations. Whole-dollar amounts make budgets easier to read and verify.</a:t>
            </a:r>
            <a:endParaRPr lang="en-US" sz="1600">
              <a:ea typeface="Calibri"/>
              <a:cs typeface="Calibri"/>
            </a:endParaRPr>
          </a:p>
          <a:p>
            <a:r>
              <a:rPr lang="en-US" sz="1600" b="1" i="1">
                <a:latin typeface="Segoe UI"/>
                <a:ea typeface="Calibri"/>
                <a:cs typeface="Segoe UI"/>
              </a:rPr>
              <a:t>Ensures Budget Totals Match</a:t>
            </a:r>
            <a:endParaRPr lang="en-US" sz="1600" i="1">
              <a:ea typeface="Calibri"/>
              <a:cs typeface="Calibri"/>
            </a:endParaRPr>
          </a:p>
          <a:p>
            <a:pPr lvl="1"/>
            <a:r>
              <a:rPr lang="en-US" sz="1600">
                <a:latin typeface="Segoe UI"/>
                <a:ea typeface="Calibri"/>
                <a:cs typeface="Segoe UI"/>
              </a:rPr>
              <a:t>If individual line items contain cents, totals can differ slightly depending on how each institution rounds calculations. Rounding each line item to the nearest dollar helps prevent differences between detailed budgets and budget summaries.</a:t>
            </a:r>
            <a:endParaRPr lang="en-US" sz="1600">
              <a:ea typeface="Calibri"/>
              <a:cs typeface="Calibri"/>
            </a:endParaRPr>
          </a:p>
          <a:p>
            <a:r>
              <a:rPr lang="en-US" sz="1600" b="1" i="1">
                <a:latin typeface="Segoe UI"/>
                <a:ea typeface="Calibri"/>
                <a:cs typeface="Segoe UI"/>
              </a:rPr>
              <a:t>Facilitates Award Setup and Financial Reporting</a:t>
            </a:r>
            <a:endParaRPr lang="en-US" sz="1600" i="1">
              <a:ea typeface="Calibri"/>
              <a:cs typeface="Calibri"/>
            </a:endParaRPr>
          </a:p>
          <a:p>
            <a:pPr lvl="1"/>
            <a:r>
              <a:rPr lang="en-US" sz="1600">
                <a:latin typeface="Segoe UI"/>
                <a:ea typeface="Calibri"/>
                <a:cs typeface="Segoe UI"/>
              </a:rPr>
              <a:t>Awards are typically established and tracked in whole dollars. Starting with rounded figures reduces administrative adjustments later</a:t>
            </a:r>
            <a:endParaRPr lang="en-US" sz="1600">
              <a:ea typeface="Calibri"/>
              <a:cs typeface="Calibri"/>
            </a:endParaRPr>
          </a:p>
          <a:p>
            <a:endParaRPr lang="en-US">
              <a:latin typeface="Segoe UI"/>
              <a:ea typeface="Calibri"/>
              <a:cs typeface="Segoe UI"/>
            </a:endParaRPr>
          </a:p>
          <a:p>
            <a:endParaRPr lang="en-US">
              <a:ea typeface="Calibri"/>
              <a:cs typeface="Calibri"/>
            </a:endParaRPr>
          </a:p>
        </p:txBody>
      </p:sp>
    </p:spTree>
    <p:extLst>
      <p:ext uri="{BB962C8B-B14F-4D97-AF65-F5344CB8AC3E}">
        <p14:creationId xmlns:p14="http://schemas.microsoft.com/office/powerpoint/2010/main" val="3317122712"/>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C62A8-273E-6AC5-E5E9-7C552841B7A4}"/>
              </a:ext>
            </a:extLst>
          </p:cNvPr>
          <p:cNvSpPr>
            <a:spLocks noGrp="1"/>
          </p:cNvSpPr>
          <p:nvPr>
            <p:ph type="title"/>
          </p:nvPr>
        </p:nvSpPr>
        <p:spPr/>
        <p:txBody>
          <a:bodyPr/>
          <a:lstStyle/>
          <a:p>
            <a:r>
              <a:rPr lang="en-US">
                <a:ea typeface="Calibri"/>
                <a:cs typeface="Calibri"/>
              </a:rPr>
              <a:t>Reminders</a:t>
            </a:r>
            <a:endParaRPr lang="en-US"/>
          </a:p>
        </p:txBody>
      </p:sp>
      <p:sp>
        <p:nvSpPr>
          <p:cNvPr id="3" name="Content Placeholder 2">
            <a:extLst>
              <a:ext uri="{FF2B5EF4-FFF2-40B4-BE49-F238E27FC236}">
                <a16:creationId xmlns:a16="http://schemas.microsoft.com/office/drawing/2014/main" id="{CB380547-4B45-5076-DCA9-515EEB546496}"/>
              </a:ext>
            </a:extLst>
          </p:cNvPr>
          <p:cNvSpPr>
            <a:spLocks noGrp="1"/>
          </p:cNvSpPr>
          <p:nvPr>
            <p:ph idx="1"/>
          </p:nvPr>
        </p:nvSpPr>
        <p:spPr>
          <a:xfrm>
            <a:off x="457200" y="1200286"/>
            <a:ext cx="8229600" cy="5628430"/>
          </a:xfrm>
        </p:spPr>
        <p:txBody>
          <a:bodyPr vert="horz" lIns="91440" tIns="45720" rIns="91440" bIns="45720" rtlCol="0" anchor="t">
            <a:normAutofit/>
          </a:bodyPr>
          <a:lstStyle/>
          <a:p>
            <a:pPr marL="457200" indent="-457200">
              <a:buAutoNum type="arabicPeriod"/>
            </a:pPr>
            <a:r>
              <a:rPr lang="en-US" sz="2800" b="1"/>
              <a:t>NIH Foreign Type 3 Supplements Must Be Processed as “New”</a:t>
            </a:r>
            <a:endParaRPr lang="en-US" sz="1600"/>
          </a:p>
          <a:p>
            <a:pPr marL="457200" indent="-457200">
              <a:buAutoNum type="arabicPeriod"/>
            </a:pPr>
            <a:endParaRPr lang="en-US" sz="2800" b="1"/>
          </a:p>
          <a:p>
            <a:pPr marL="457200" indent="-457200">
              <a:buAutoNum type="arabicPeriod"/>
            </a:pPr>
            <a:r>
              <a:rPr lang="en-US" sz="2800" b="1"/>
              <a:t>Use Unique File Names for All Documents Uploaded to Kuali Research Subaward KB Request </a:t>
            </a:r>
            <a:endParaRPr lang="en-US" sz="1600">
              <a:latin typeface="Calibri"/>
              <a:ea typeface="Calibri"/>
              <a:cs typeface="Calibri"/>
            </a:endParaRPr>
          </a:p>
          <a:p>
            <a:pPr marL="0" indent="0">
              <a:buNone/>
            </a:pPr>
            <a:r>
              <a:rPr lang="en-US" sz="2000">
                <a:latin typeface="Calibri"/>
                <a:ea typeface="Calibri"/>
                <a:cs typeface="Calibri"/>
              </a:rPr>
              <a:t>Each file must have a unique name. Documents with duplicate file names    can cause system upload errors, prevent successful attachment processing, </a:t>
            </a:r>
          </a:p>
          <a:p>
            <a:pPr marL="0" indent="0">
              <a:buNone/>
            </a:pPr>
            <a:endParaRPr lang="en-US" sz="2000">
              <a:latin typeface="Calibri"/>
              <a:ea typeface="Calibri"/>
              <a:cs typeface="Calibri"/>
            </a:endParaRPr>
          </a:p>
          <a:p>
            <a:pPr marL="0" indent="0">
              <a:buNone/>
            </a:pPr>
            <a:r>
              <a:rPr lang="en-US" sz="2000" b="1">
                <a:latin typeface="Calibri"/>
                <a:ea typeface="Calibri"/>
                <a:cs typeface="Calibri"/>
              </a:rPr>
              <a:t>Example: </a:t>
            </a:r>
            <a:r>
              <a:rPr lang="en-US" sz="2000">
                <a:latin typeface="Calibri"/>
                <a:ea typeface="Calibri"/>
                <a:cs typeface="Calibri"/>
              </a:rPr>
              <a:t> Uploading the file named "budget justification".  It should be given another name so it doesn't cause an error.</a:t>
            </a:r>
          </a:p>
          <a:p>
            <a:pPr marL="0" indent="0">
              <a:buNone/>
            </a:pPr>
            <a:endParaRPr lang="en-US" sz="2000">
              <a:latin typeface="Calibri"/>
              <a:ea typeface="Calibri"/>
              <a:cs typeface="Calibri"/>
            </a:endParaRPr>
          </a:p>
          <a:p>
            <a:pPr marL="0" indent="0">
              <a:buNone/>
            </a:pPr>
            <a:r>
              <a:rPr lang="en-US" sz="2000">
                <a:latin typeface="Calibri"/>
                <a:ea typeface="Calibri"/>
                <a:cs typeface="Calibri"/>
              </a:rPr>
              <a:t>Following these practices will help ensure smoother processing, reduce administrative delays</a:t>
            </a:r>
            <a:r>
              <a:rPr lang="en-US" sz="1800">
                <a:latin typeface="Calibri"/>
                <a:ea typeface="Calibri"/>
                <a:cs typeface="Calibri"/>
              </a:rPr>
              <a:t>.</a:t>
            </a:r>
            <a:endParaRPr lang="en-US">
              <a:ea typeface="Calibri"/>
              <a:cs typeface="Calibri"/>
            </a:endParaRPr>
          </a:p>
        </p:txBody>
      </p:sp>
    </p:spTree>
    <p:extLst>
      <p:ext uri="{BB962C8B-B14F-4D97-AF65-F5344CB8AC3E}">
        <p14:creationId xmlns:p14="http://schemas.microsoft.com/office/powerpoint/2010/main" val="2661851868"/>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647FFFB-1BEC-8F71-107C-275FBDF26562}"/>
              </a:ext>
            </a:extLst>
          </p:cNvPr>
          <p:cNvSpPr>
            <a:spLocks noGrp="1"/>
          </p:cNvSpPr>
          <p:nvPr>
            <p:ph type="title"/>
          </p:nvPr>
        </p:nvSpPr>
        <p:spPr>
          <a:xfrm>
            <a:off x="457200" y="-1143000"/>
            <a:ext cx="8229600" cy="1143000"/>
          </a:xfrm>
        </p:spPr>
        <p:txBody>
          <a:bodyPr vert="horz" lIns="91440" tIns="45720" rIns="91440" bIns="45720" rtlCol="0" anchor="b">
            <a:normAutofit/>
          </a:bodyPr>
          <a:lstStyle/>
          <a:p>
            <a:r>
              <a:rPr lang="en-US" dirty="0"/>
              <a:t>Questions</a:t>
            </a:r>
          </a:p>
        </p:txBody>
      </p:sp>
      <p:pic>
        <p:nvPicPr>
          <p:cNvPr id="3" name="Picture 2" descr="A group of question marks around a circle">
            <a:extLst>
              <a:ext uri="{FF2B5EF4-FFF2-40B4-BE49-F238E27FC236}">
                <a16:creationId xmlns:a16="http://schemas.microsoft.com/office/drawing/2014/main" id="{D4D19722-E6C8-7AFA-A95B-29CBEB24BEA2}"/>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485900" y="342900"/>
            <a:ext cx="6172200" cy="6172200"/>
          </a:xfrm>
          <a:prstGeom prst="rect">
            <a:avLst/>
          </a:prstGeom>
        </p:spPr>
      </p:pic>
      <p:sp>
        <p:nvSpPr>
          <p:cNvPr id="4" name="TextBox 3">
            <a:extLst>
              <a:ext uri="{FF2B5EF4-FFF2-40B4-BE49-F238E27FC236}">
                <a16:creationId xmlns:a16="http://schemas.microsoft.com/office/drawing/2014/main" id="{48639102-B2EE-6B07-BF23-3EC48E5D2A06}"/>
              </a:ext>
            </a:extLst>
          </p:cNvPr>
          <p:cNvSpPr txBox="1"/>
          <p:nvPr/>
        </p:nvSpPr>
        <p:spPr>
          <a:xfrm>
            <a:off x="1485900" y="6515100"/>
            <a:ext cx="6172200" cy="317500"/>
          </a:xfrm>
          <a:prstGeom prst="rect">
            <a:avLst/>
          </a:prstGeom>
        </p:spPr>
        <p:txBody>
          <a:bodyPr>
            <a:normAutofit fontScale="92500" lnSpcReduction="20000"/>
          </a:bodyPr>
          <a:lstStyle/>
          <a:p>
            <a:r>
              <a:rPr lang="en-US"/>
              <a:t>ThePhoto by PhotoAuthor is licensed under CCYYSA.</a:t>
            </a:r>
          </a:p>
        </p:txBody>
      </p:sp>
    </p:spTree>
    <p:extLst>
      <p:ext uri="{BB962C8B-B14F-4D97-AF65-F5344CB8AC3E}">
        <p14:creationId xmlns:p14="http://schemas.microsoft.com/office/powerpoint/2010/main" val="975015503"/>
      </p:ext>
    </p:extLst>
  </p:cSld>
  <p:clrMapOvr>
    <a:masterClrMapping/>
  </p:clrMapOvr>
  <p:transition spd="slow">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860E572802230438272A9146C90E865" ma:contentTypeVersion="4" ma:contentTypeDescription="Create a new document." ma:contentTypeScope="" ma:versionID="63e0c9fc851033106afc9b615a0ff584">
  <xsd:schema xmlns:xsd="http://www.w3.org/2001/XMLSchema" xmlns:xs="http://www.w3.org/2001/XMLSchema" xmlns:p="http://schemas.microsoft.com/office/2006/metadata/properties" xmlns:ns2="983488eb-36b5-4f77-9b08-f4ce5e9bbdab" targetNamespace="http://schemas.microsoft.com/office/2006/metadata/properties" ma:root="true" ma:fieldsID="51ee9a6cbbb878fbf0e08aa2902bf37d" ns2:_="">
    <xsd:import namespace="983488eb-36b5-4f77-9b08-f4ce5e9bbda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3488eb-36b5-4f77-9b08-f4ce5e9bbd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A84713-40C5-472E-B16E-B1732509803C}">
  <ds:schemaRefs>
    <ds:schemaRef ds:uri="983488eb-36b5-4f77-9b08-f4ce5e9bbda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B8C5740-D64F-43C1-92F0-71AEB580227B}">
  <ds:schemaRefs>
    <ds:schemaRef ds:uri="983488eb-36b5-4f77-9b08-f4ce5e9bbda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A0B9E75-7063-4411-B5BB-DDD5D98B77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TotalTime>
  <Words>3685</Words>
  <Application>Microsoft Macintosh PowerPoint</Application>
  <PresentationFormat>On-screen Show (4:3)</PresentationFormat>
  <Paragraphs>358</Paragraphs>
  <Slides>45</Slides>
  <Notes>16</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45</vt:i4>
      </vt:variant>
    </vt:vector>
  </HeadingPairs>
  <TitlesOfParts>
    <vt:vector size="58" baseType="lpstr">
      <vt:lpstr>Aptos</vt:lpstr>
      <vt:lpstr>Arial</vt:lpstr>
      <vt:lpstr>Baloo Bhaijaan</vt:lpstr>
      <vt:lpstr>Calibri</vt:lpstr>
      <vt:lpstr>Calibri Light</vt:lpstr>
      <vt:lpstr>Courier New</vt:lpstr>
      <vt:lpstr>Courier New,monospace</vt:lpstr>
      <vt:lpstr>Helvetica</vt:lpstr>
      <vt:lpstr>Helvetica Neue</vt:lpstr>
      <vt:lpstr>Segoe UI</vt:lpstr>
      <vt:lpstr>Times New Roman</vt:lpstr>
      <vt:lpstr>Wingdings</vt:lpstr>
      <vt:lpstr>Office Theme</vt:lpstr>
      <vt:lpstr>SPA Updates SPA/SPAC Meeting </vt:lpstr>
      <vt:lpstr>SPA Agenda</vt:lpstr>
      <vt:lpstr>SPA Personnel Updates</vt:lpstr>
      <vt:lpstr>KR – new supplemental field</vt:lpstr>
      <vt:lpstr>Kuali Build UMB "Space"</vt:lpstr>
      <vt:lpstr>Kuali Build UMB Space</vt:lpstr>
      <vt:lpstr>KB UMB Space</vt:lpstr>
      <vt:lpstr>KR: Canceling or Deleting a Proposal</vt:lpstr>
      <vt:lpstr>KR Proposal Clean Up</vt:lpstr>
      <vt:lpstr>Federal Updates</vt:lpstr>
      <vt:lpstr>SPA Training Updates</vt:lpstr>
      <vt:lpstr>Reminder: RAC Listserv</vt:lpstr>
      <vt:lpstr>Team Updates</vt:lpstr>
      <vt:lpstr>Research Security Team</vt:lpstr>
      <vt:lpstr>Research Security</vt:lpstr>
      <vt:lpstr>Proposal Team</vt:lpstr>
      <vt:lpstr>Proposal Team Members</vt:lpstr>
      <vt:lpstr>DOD Refresher</vt:lpstr>
      <vt:lpstr>DOD Refresher 2</vt:lpstr>
      <vt:lpstr>DOD Refresher 3</vt:lpstr>
      <vt:lpstr>Proposal Reminders</vt:lpstr>
      <vt:lpstr>Proposal Reminders 2</vt:lpstr>
      <vt:lpstr>Reference: Late Applications and Continuous Submission</vt:lpstr>
      <vt:lpstr>Grants Team</vt:lpstr>
      <vt:lpstr>Grants Team - DMS Plans</vt:lpstr>
      <vt:lpstr>Grants Team – DMS Transition</vt:lpstr>
      <vt:lpstr>Grants Team – RPPR Reminders</vt:lpstr>
      <vt:lpstr>Grants Team - NoAs</vt:lpstr>
      <vt:lpstr>Incoming Contracts Team</vt:lpstr>
      <vt:lpstr>ANSWERS TO OUR CROSSWORD PUZZLE FROM Q3 SPA EXPRESS NEWSLETTER</vt:lpstr>
      <vt:lpstr>SPA Contracts</vt:lpstr>
      <vt:lpstr>SPA Contracts - Reminders</vt:lpstr>
      <vt:lpstr>SPA Contracts – Reminders 2 </vt:lpstr>
      <vt:lpstr>SPA Contracts – Reminders 3</vt:lpstr>
      <vt:lpstr>YOU ARE ON OUR INVITATION LIST!!  Data Use Agreements – stay tuned for an upcoming SPARKS session!</vt:lpstr>
      <vt:lpstr>SPA-Contracts UMMS Resources Q&amp;A cont'd </vt:lpstr>
      <vt:lpstr> Need to request a DUA? REMINDERS: </vt:lpstr>
      <vt:lpstr>Outgoing Subaward Team  Obligated and Anticipated</vt:lpstr>
      <vt:lpstr>Obligated Amount </vt:lpstr>
      <vt:lpstr>Anticipated Amount</vt:lpstr>
      <vt:lpstr>Current Available Amount </vt:lpstr>
      <vt:lpstr>Example:  NIH Award – 5 years for $500,000 Total </vt:lpstr>
      <vt:lpstr>Budget Rounding</vt:lpstr>
      <vt:lpstr>Reminders</vt:lpstr>
      <vt:lpstr>Questions</vt:lpstr>
    </vt:vector>
  </TitlesOfParts>
  <Company>Univ of Maryland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Jenna Meol</dc:creator>
  <cp:lastModifiedBy>Simons, Janet</cp:lastModifiedBy>
  <cp:revision>5</cp:revision>
  <dcterms:created xsi:type="dcterms:W3CDTF">2011-07-11T15:55:14Z</dcterms:created>
  <dcterms:modified xsi:type="dcterms:W3CDTF">2026-09-22T17:50:40Z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0x010100E860E572802230438272A9146C90E865</vt:lpwstr>
  </property>
</Properties>
</file>