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amp;ehk=vRMxllqAKzwyEQLH1YWh3Q&amp;r=0&amp;pid=OfficeInsert"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315"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284" r:id="rId23"/>
    <p:sldId id="285" r:id="rId24"/>
    <p:sldId id="286" r:id="rId25"/>
    <p:sldId id="287" r:id="rId26"/>
    <p:sldId id="308" r:id="rId27"/>
    <p:sldId id="307" r:id="rId28"/>
    <p:sldId id="309" r:id="rId29"/>
    <p:sldId id="310" r:id="rId30"/>
    <p:sldId id="311" r:id="rId31"/>
    <p:sldId id="312" r:id="rId32"/>
    <p:sldId id="313"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3" r:id="rId49"/>
    <p:sldId id="259" r:id="rId50"/>
    <p:sldId id="264" r:id="rId51"/>
    <p:sldId id="262" r:id="rId52"/>
    <p:sldId id="265" r:id="rId53"/>
    <p:sldId id="266" r:id="rId54"/>
    <p:sldId id="263"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1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6804B-AEFA-4EA3-8176-1E8259545289}" type="datetimeFigureOut">
              <a:rPr lang="en-US" smtClean="0"/>
              <a:t>3/31/2021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BBF43-2A61-48A6-B3FE-2E65D1B4E1E0}" type="slidenum">
              <a:rPr lang="en-US" smtClean="0"/>
              <a:t>‹#›</a:t>
            </a:fld>
            <a:endParaRPr lang="en-US" dirty="0"/>
          </a:p>
        </p:txBody>
      </p:sp>
    </p:spTree>
    <p:extLst>
      <p:ext uri="{BB962C8B-B14F-4D97-AF65-F5344CB8AC3E}">
        <p14:creationId xmlns:p14="http://schemas.microsoft.com/office/powerpoint/2010/main" val="189554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dirty="0"/>
          </a:p>
        </p:txBody>
      </p:sp>
    </p:spTree>
    <p:extLst>
      <p:ext uri="{BB962C8B-B14F-4D97-AF65-F5344CB8AC3E}">
        <p14:creationId xmlns:p14="http://schemas.microsoft.com/office/powerpoint/2010/main" val="133794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25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You can include the title of the project where the data or CI was created/obtained or the RFP</a:t>
            </a:r>
          </a:p>
          <a:p>
            <a:r>
              <a:rPr lang="en-US" dirty="0"/>
              <a:t>-External entity contact information – ensure to include the administrative person’s NAME and EMAIL</a:t>
            </a:r>
          </a:p>
          <a:p>
            <a:r>
              <a:rPr lang="en-US" dirty="0"/>
              <a:t>-CSS – Although Stacey is the main person managing CSS continue to send emails to the correct team mailboxes unless it has already been triaged to a contracts team member. – we’ve ironed out some issues and still addressing other issues as they arise – e.g. SPA not receiving some emails – two emails 1. when it was routed – CSS is only reviewing the proposals; 2. whom the agreement is triaged at which point, you can contact that team member directly</a:t>
            </a:r>
          </a:p>
          <a:p>
            <a:r>
              <a:rPr lang="en-US" dirty="0"/>
              <a:t>*For those sub requests where you’ve not received any correspondence from a sub team member. </a:t>
            </a:r>
            <a:r>
              <a:rPr lang="en-US"/>
              <a:t>– if you have a sub request that is out of compliance and have not received any correspondence from the subs team, please send us an email</a:t>
            </a:r>
          </a:p>
          <a:p>
            <a:endParaRPr lang="en-US"/>
          </a:p>
        </p:txBody>
      </p:sp>
    </p:spTree>
    <p:extLst>
      <p:ext uri="{BB962C8B-B14F-4D97-AF65-F5344CB8AC3E}">
        <p14:creationId xmlns:p14="http://schemas.microsoft.com/office/powerpoint/2010/main" val="401889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18</a:t>
            </a:fld>
            <a:endParaRPr lang="en-US" dirty="0"/>
          </a:p>
        </p:txBody>
      </p:sp>
    </p:spTree>
    <p:extLst>
      <p:ext uri="{BB962C8B-B14F-4D97-AF65-F5344CB8AC3E}">
        <p14:creationId xmlns:p14="http://schemas.microsoft.com/office/powerpoint/2010/main" val="106866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44</a:t>
            </a:fld>
            <a:endParaRPr lang="en-US" dirty="0"/>
          </a:p>
        </p:txBody>
      </p:sp>
    </p:spTree>
    <p:extLst>
      <p:ext uri="{BB962C8B-B14F-4D97-AF65-F5344CB8AC3E}">
        <p14:creationId xmlns:p14="http://schemas.microsoft.com/office/powerpoint/2010/main" val="189208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519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8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3240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extLst>
      <p:ext uri="{BB962C8B-B14F-4D97-AF65-F5344CB8AC3E}">
        <p14:creationId xmlns:p14="http://schemas.microsoft.com/office/powerpoint/2010/main" val="268002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3EC3B5-87F4-4771-9EF4-FFAB6CC084FA}" type="datetimeFigureOut">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D56F8-6CC3-473E-8875-F786D5BF1E99}" type="slidenum">
              <a:rPr lang="en-US" smtClean="0"/>
              <a:t>‹#›</a:t>
            </a:fld>
            <a:endParaRPr lang="en-US" dirty="0"/>
          </a:p>
        </p:txBody>
      </p:sp>
      <p:sp>
        <p:nvSpPr>
          <p:cNvPr id="7" name="Title Placeholder 1"/>
          <p:cNvSpPr>
            <a:spLocks noGrp="1"/>
          </p:cNvSpPr>
          <p:nvPr>
            <p:ph type="title"/>
          </p:nvPr>
        </p:nvSpPr>
        <p:spPr>
          <a:xfrm>
            <a:off x="609600" y="1066800"/>
            <a:ext cx="10972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78335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extLst>
      <p:ext uri="{BB962C8B-B14F-4D97-AF65-F5344CB8AC3E}">
        <p14:creationId xmlns:p14="http://schemas.microsoft.com/office/powerpoint/2010/main" val="2541961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maryland.webex.com/umaryland/onstage/g.php?MTID=e33c98a295311d67a5d260c4cc29be58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esearchmatters.umaryland.edu/" TargetMode="External"/><Relationship Id="rId2" Type="http://schemas.openxmlformats.org/officeDocument/2006/relationships/hyperlink" Target="http://www.umaryland.edu/kualicoeus/user-resources-and-help/" TargetMode="External"/><Relationship Id="rId1" Type="http://schemas.openxmlformats.org/officeDocument/2006/relationships/slideLayout" Target="../slideLayouts/slideLayout2.xml"/><Relationship Id="rId4" Type="http://schemas.openxmlformats.org/officeDocument/2006/relationships/hyperlink" Target="mailto:DLKualiResearchHelp@umaryland.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mjgwrites.wordpress.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maryland.edu/policies-and-procedures/library/financial-affairs/policies/viii-9907a.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maryland.edu/spac/sponsored-projects-accounting-and-compliance-spac/policies-and-procedur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maryland.edu/media/umb/af/spac/AWARD-AND-PROJECT-NUMBERING_121119_FINAL.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umaryland.edu/media/umb/af/spac/Volume-Based-Billing-Credit-and-Rebills_101620.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umaryland.edu/media/umb/af/spac/procedures/Advance-Draws-or-Request-for-Advance-Payment-Invoice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maryland.edu/media/umb/af/cost/FY2022-Planning-Rates-Announcement.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effort@umaryland.edu" TargetMode="External"/><Relationship Id="rId2" Type="http://schemas.openxmlformats.org/officeDocument/2006/relationships/hyperlink" Target="https://cf.umaryland.edu/eumb-direct-retro/Instructions%20for%20Direct%20Retro%20Form.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ih.gov/institutes-nih/list-nih-institutes-centers-offices" TargetMode="External"/><Relationship Id="rId2" Type="http://schemas.openxmlformats.org/officeDocument/2006/relationships/hyperlink" Target="https://www.hhs.gov/grants/grants-business-contacts/grant-officials/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rants.nih.gov/grants/policy/salcap_summary.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umaryland.edu/media/umb/af/cost/effort-help/certificationquickreference.pdf" TargetMode="External"/><Relationship Id="rId2" Type="http://schemas.openxmlformats.org/officeDocument/2006/relationships/hyperlink" Target="https://www.umaryland.edu/media/umb/af/cost/Effort-Reporting-Policy.pdf" TargetMode="External"/><Relationship Id="rId1" Type="http://schemas.openxmlformats.org/officeDocument/2006/relationships/slideLayout" Target="../slideLayouts/slideLayout2.xml"/><Relationship Id="rId5" Type="http://schemas.openxmlformats.org/officeDocument/2006/relationships/hyperlink" Target="https://www.umaryland.edu/media/umb/af/cost/effort-help/Kawardguidelines.pdf" TargetMode="External"/><Relationship Id="rId4" Type="http://schemas.openxmlformats.org/officeDocument/2006/relationships/hyperlink" Target="https://www.umaryland.edu/media/umb/af/cost/effort-help/VAFAQ.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jpg&amp;ehk=vRMxllqAKzwyEQLH1YWh3Q&amp;r=0&amp;pid=OfficeInsert"/><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maryland.edu/spac/external-communication-plan-for-spac/" TargetMode="External"/><Relationship Id="rId2" Type="http://schemas.openxmlformats.org/officeDocument/2006/relationships/hyperlink" Target="https://www.umaryland.edu/spac/sponsored-projects-accounting-and-compliance-spac/about-the-office/spac-banking-informatio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hyperlink" Target="mailto:Spacsponsored_ar@umaryland.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spaccollections@umaryland.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umaryland.edu/spac/external-communication-plan-for-spa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umaryland.edu/media/umb/af/spac/forms/BudgetMod.pdf" TargetMode="External"/><Relationship Id="rId2" Type="http://schemas.openxmlformats.org/officeDocument/2006/relationships/hyperlink" Target="https://www.umaryland.edu/spac/external-communication-plan-for-spac/" TargetMode="External"/><Relationship Id="rId1" Type="http://schemas.openxmlformats.org/officeDocument/2006/relationships/slideLayout" Target="../slideLayouts/slideLayout2.xml"/><Relationship Id="rId6" Type="http://schemas.openxmlformats.org/officeDocument/2006/relationships/hyperlink" Target="https://www.umaryland.edu/quantum/quantum-bytes-publications/" TargetMode="External"/><Relationship Id="rId5" Type="http://schemas.openxmlformats.org/officeDocument/2006/relationships/hyperlink" Target="http://cf.umaryland.edu/upk/quantum/PlayerPackage/data/toc.html" TargetMode="External"/><Relationship Id="rId4" Type="http://schemas.openxmlformats.org/officeDocument/2006/relationships/hyperlink" Target="https://www.umaryland.edu/quantum/training-and-support/"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SPA/SPAC Updates</a:t>
            </a:r>
            <a:br>
              <a:rPr lang="en-US" b="1" dirty="0"/>
            </a:br>
            <a:endParaRPr lang="en-US" b="1" dirty="0"/>
          </a:p>
        </p:txBody>
      </p:sp>
      <p:sp>
        <p:nvSpPr>
          <p:cNvPr id="3" name="Subtitle 2"/>
          <p:cNvSpPr>
            <a:spLocks noGrp="1"/>
          </p:cNvSpPr>
          <p:nvPr>
            <p:ph type="subTitle" idx="1"/>
          </p:nvPr>
        </p:nvSpPr>
        <p:spPr>
          <a:xfrm>
            <a:off x="1753986" y="3171305"/>
            <a:ext cx="8534400" cy="1752600"/>
          </a:xfrm>
        </p:spPr>
        <p:txBody>
          <a:bodyPr>
            <a:normAutofit fontScale="40000" lnSpcReduction="20000"/>
          </a:bodyPr>
          <a:lstStyle/>
          <a:p>
            <a:r>
              <a:rPr lang="en-US" sz="7600" dirty="0" smtClean="0"/>
              <a:t>March 31, 2021</a:t>
            </a:r>
            <a:endParaRPr lang="en-US" sz="7600" dirty="0"/>
          </a:p>
          <a:p>
            <a:r>
              <a:rPr lang="en-US" sz="7600" dirty="0"/>
              <a:t>2:30 – 4:00 </a:t>
            </a:r>
            <a:r>
              <a:rPr lang="en-US" sz="7600" dirty="0" smtClean="0"/>
              <a:t>pm</a:t>
            </a:r>
          </a:p>
          <a:p>
            <a:endParaRPr lang="en-US" dirty="0"/>
          </a:p>
          <a:p>
            <a:endParaRPr lang="en-US" dirty="0" smtClean="0"/>
          </a:p>
          <a:p>
            <a:r>
              <a:rPr lang="en-US" dirty="0"/>
              <a:t>Event address for attendees:</a:t>
            </a:r>
          </a:p>
          <a:p>
            <a:r>
              <a:rPr lang="en-US" u="sng" dirty="0">
                <a:hlinkClick r:id="rId3"/>
              </a:rPr>
              <a:t>https://umaryland.webex.com/umaryland/onstage/g.php?MTID=e33c98a295311d67a5d260c4cc29be58e</a:t>
            </a:r>
            <a:endParaRPr lang="en-US" dirty="0"/>
          </a:p>
          <a:p>
            <a:endParaRPr lang="en-US" dirty="0"/>
          </a:p>
        </p:txBody>
      </p:sp>
    </p:spTree>
    <p:extLst>
      <p:ext uri="{BB962C8B-B14F-4D97-AF65-F5344CB8AC3E}">
        <p14:creationId xmlns:p14="http://schemas.microsoft.com/office/powerpoint/2010/main" val="31997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94106F6-BAA3-C14F-8BD6-DFDE952D467C}"/>
              </a:ext>
            </a:extLst>
          </p:cNvPr>
          <p:cNvSpPr>
            <a:spLocks noGrp="1"/>
          </p:cNvSpPr>
          <p:nvPr>
            <p:ph idx="1"/>
          </p:nvPr>
        </p:nvSpPr>
        <p:spPr>
          <a:xfrm>
            <a:off x="1981200" y="626302"/>
            <a:ext cx="8229600" cy="5499862"/>
          </a:xfrm>
        </p:spPr>
        <p:txBody>
          <a:bodyPr>
            <a:normAutofit fontScale="70000" lnSpcReduction="20000"/>
          </a:bodyPr>
          <a:lstStyle/>
          <a:p>
            <a:pPr marL="0" indent="0">
              <a:buNone/>
            </a:pPr>
            <a:r>
              <a:rPr lang="en-US" sz="3400" b="1" dirty="0"/>
              <a:t>Other Support Cont.</a:t>
            </a:r>
          </a:p>
          <a:p>
            <a:r>
              <a:rPr lang="en-US" dirty="0"/>
              <a:t>Consulting agreements, when the PD/PI or other senior/key personnel will be conducting research as part of the consulting activities. </a:t>
            </a:r>
            <a:r>
              <a:rPr lang="en-US" dirty="0">
                <a:highlight>
                  <a:srgbClr val="FFFF00"/>
                </a:highlight>
              </a:rPr>
              <a:t>Non-research consulting activities are not Other Support</a:t>
            </a:r>
            <a:r>
              <a:rPr lang="en-US" dirty="0"/>
              <a:t>.</a:t>
            </a:r>
          </a:p>
          <a:p>
            <a:r>
              <a:rPr lang="en-US" dirty="0"/>
              <a:t>In-kind contributions, e.g. office/laboratory space, equipment, supplies, or employees or students supported by an outside source. If the time commitment or dollar value of the in-kind contribution is not readily ascertainable, the recipient must provide reasonable estimates.</a:t>
            </a:r>
          </a:p>
          <a:p>
            <a:pPr marL="0" indent="0">
              <a:buNone/>
            </a:pPr>
            <a:endParaRPr lang="en-US" dirty="0"/>
          </a:p>
          <a:p>
            <a:pPr marL="0" indent="0">
              <a:buNone/>
            </a:pPr>
            <a:r>
              <a:rPr lang="en-US" dirty="0"/>
              <a:t>Other Support does not include </a:t>
            </a:r>
            <a:r>
              <a:rPr lang="en-US" dirty="0">
                <a:highlight>
                  <a:srgbClr val="FFFF00"/>
                </a:highlight>
              </a:rPr>
              <a:t>training awards, prizes, or gifts</a:t>
            </a:r>
            <a:r>
              <a:rPr lang="en-US" dirty="0"/>
              <a:t>. Gifts are resources provided where there is no expectation of anything (e.g. time, services, specific research activities, money, etc.) in return. An item or service given with the expectation of an associated time commitment is not a gift and is instead an in-kind contribution and must be reported as Other Support.</a:t>
            </a:r>
          </a:p>
          <a:p>
            <a:pPr marL="0" indent="0">
              <a:buNone/>
            </a:pPr>
            <a:endParaRPr lang="en-US" dirty="0"/>
          </a:p>
        </p:txBody>
      </p:sp>
    </p:spTree>
    <p:extLst>
      <p:ext uri="{BB962C8B-B14F-4D97-AF65-F5344CB8AC3E}">
        <p14:creationId xmlns:p14="http://schemas.microsoft.com/office/powerpoint/2010/main" val="354475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3CCD-E272-F942-A065-2224C2F4CD79}"/>
              </a:ext>
            </a:extLst>
          </p:cNvPr>
          <p:cNvSpPr>
            <a:spLocks noGrp="1"/>
          </p:cNvSpPr>
          <p:nvPr>
            <p:ph type="title"/>
          </p:nvPr>
        </p:nvSpPr>
        <p:spPr/>
        <p:txBody>
          <a:bodyPr/>
          <a:lstStyle/>
          <a:p>
            <a:r>
              <a:rPr lang="en-US" b="1" dirty="0"/>
              <a:t>General Updates</a:t>
            </a:r>
            <a:endParaRPr lang="en-US" dirty="0"/>
          </a:p>
        </p:txBody>
      </p:sp>
      <p:sp>
        <p:nvSpPr>
          <p:cNvPr id="3" name="Content Placeholder 2">
            <a:extLst>
              <a:ext uri="{FF2B5EF4-FFF2-40B4-BE49-F238E27FC236}">
                <a16:creationId xmlns:a16="http://schemas.microsoft.com/office/drawing/2014/main" id="{A7CD20BD-61D9-A349-A18B-006FF1D04704}"/>
              </a:ext>
            </a:extLst>
          </p:cNvPr>
          <p:cNvSpPr>
            <a:spLocks noGrp="1"/>
          </p:cNvSpPr>
          <p:nvPr>
            <p:ph idx="1"/>
          </p:nvPr>
        </p:nvSpPr>
        <p:spPr>
          <a:xfrm>
            <a:off x="1981200" y="1417639"/>
            <a:ext cx="8229600" cy="4708525"/>
          </a:xfrm>
        </p:spPr>
        <p:txBody>
          <a:bodyPr>
            <a:normAutofit fontScale="77500" lnSpcReduction="20000"/>
          </a:bodyPr>
          <a:lstStyle/>
          <a:p>
            <a:r>
              <a:rPr lang="en-US" dirty="0"/>
              <a:t>The Departments must go through Greg Sorensen to get permission to use Workspace and ASSIST.  The request must list the </a:t>
            </a:r>
            <a:r>
              <a:rPr lang="en-US" dirty="0">
                <a:solidFill>
                  <a:srgbClr val="0070C0"/>
                </a:solidFill>
              </a:rPr>
              <a:t>Announcement Number </a:t>
            </a:r>
            <a:r>
              <a:rPr lang="en-US" dirty="0"/>
              <a:t>and the </a:t>
            </a:r>
            <a:r>
              <a:rPr lang="en-US" dirty="0">
                <a:solidFill>
                  <a:srgbClr val="0070C0"/>
                </a:solidFill>
              </a:rPr>
              <a:t>KR Proposal Number</a:t>
            </a:r>
            <a:r>
              <a:rPr lang="en-US" dirty="0"/>
              <a:t>.</a:t>
            </a:r>
          </a:p>
          <a:p>
            <a:r>
              <a:rPr lang="en-US" dirty="0"/>
              <a:t>Remember SPA Proposal Team will respond to Team Emails within 1 to 2 working days.</a:t>
            </a:r>
          </a:p>
          <a:p>
            <a:r>
              <a:rPr lang="en-US" dirty="0"/>
              <a:t>If an Item is needed that day then put URGENT in the title of the email.  These items must truly be urgent.</a:t>
            </a:r>
          </a:p>
          <a:p>
            <a:r>
              <a:rPr lang="en-US" dirty="0"/>
              <a:t>When you put the due day into KR it should reflect the date you need the items or submission to the sponsor.  When the proposal team looks at their work flow it is scheduled by when the is due.  If the due date changes, please notified the triaged team member immediately.  If that person is out then send a message to the team email.</a:t>
            </a:r>
          </a:p>
          <a:p>
            <a:pPr marL="0" indent="0">
              <a:buNone/>
            </a:pPr>
            <a:endParaRPr lang="en-US" dirty="0"/>
          </a:p>
          <a:p>
            <a:endParaRPr lang="en-US" dirty="0"/>
          </a:p>
        </p:txBody>
      </p:sp>
    </p:spTree>
    <p:extLst>
      <p:ext uri="{BB962C8B-B14F-4D97-AF65-F5344CB8AC3E}">
        <p14:creationId xmlns:p14="http://schemas.microsoft.com/office/powerpoint/2010/main" val="315280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0FFC-604B-E34D-B3CB-1EDCC39C4DDD}"/>
              </a:ext>
            </a:extLst>
          </p:cNvPr>
          <p:cNvSpPr>
            <a:spLocks noGrp="1"/>
          </p:cNvSpPr>
          <p:nvPr>
            <p:ph type="title"/>
          </p:nvPr>
        </p:nvSpPr>
        <p:spPr/>
        <p:txBody>
          <a:bodyPr/>
          <a:lstStyle/>
          <a:p>
            <a:r>
              <a:rPr lang="en-US" b="1" dirty="0"/>
              <a:t>General Updates Cont.</a:t>
            </a:r>
            <a:endParaRPr lang="en-US" dirty="0"/>
          </a:p>
        </p:txBody>
      </p:sp>
      <p:sp>
        <p:nvSpPr>
          <p:cNvPr id="3" name="Content Placeholder 2">
            <a:extLst>
              <a:ext uri="{FF2B5EF4-FFF2-40B4-BE49-F238E27FC236}">
                <a16:creationId xmlns:a16="http://schemas.microsoft.com/office/drawing/2014/main" id="{9DF0A7C4-0B12-E040-BF44-105D0CB9ECBC}"/>
              </a:ext>
            </a:extLst>
          </p:cNvPr>
          <p:cNvSpPr>
            <a:spLocks noGrp="1"/>
          </p:cNvSpPr>
          <p:nvPr>
            <p:ph idx="1"/>
          </p:nvPr>
        </p:nvSpPr>
        <p:spPr>
          <a:xfrm>
            <a:off x="1981200" y="1189974"/>
            <a:ext cx="8229600" cy="5393389"/>
          </a:xfrm>
        </p:spPr>
        <p:txBody>
          <a:bodyPr>
            <a:normAutofit fontScale="85000" lnSpcReduction="20000"/>
          </a:bodyPr>
          <a:lstStyle/>
          <a:p>
            <a:r>
              <a:rPr lang="en-US" dirty="0"/>
              <a:t>If a department plans of a proposal or triaged item being submitted by the proposal team after 5:00 pm, a request must be sent to SPA a couple days in advance so accommodations can be made.</a:t>
            </a:r>
          </a:p>
          <a:p>
            <a:endParaRPr lang="en-US" dirty="0"/>
          </a:p>
          <a:p>
            <a:r>
              <a:rPr lang="en-US" dirty="0"/>
              <a:t>Proposals are to be routed before they are submitted to the sponsor.  This gives the buyoff from the Department, Deans Office and SPA, and provides a review of the terms and conditions before the submission of the proposal to the sponsor.</a:t>
            </a:r>
          </a:p>
          <a:p>
            <a:endParaRPr lang="en-US" dirty="0"/>
          </a:p>
          <a:p>
            <a:r>
              <a:rPr lang="en-US" dirty="0"/>
              <a:t>Also a reminder that proposals need to be routed at least 24 hours before they due.  It take approximately 24 hours after the proposal is created to pull all the information into our database for triage.</a:t>
            </a:r>
          </a:p>
          <a:p>
            <a:endParaRPr lang="en-US" dirty="0"/>
          </a:p>
        </p:txBody>
      </p:sp>
    </p:spTree>
    <p:extLst>
      <p:ext uri="{BB962C8B-B14F-4D97-AF65-F5344CB8AC3E}">
        <p14:creationId xmlns:p14="http://schemas.microsoft.com/office/powerpoint/2010/main" val="127378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B86C-7593-0E40-88B3-4D86AFC77E11}"/>
              </a:ext>
            </a:extLst>
          </p:cNvPr>
          <p:cNvSpPr>
            <a:spLocks noGrp="1"/>
          </p:cNvSpPr>
          <p:nvPr>
            <p:ph type="title"/>
          </p:nvPr>
        </p:nvSpPr>
        <p:spPr/>
        <p:txBody>
          <a:bodyPr/>
          <a:lstStyle/>
          <a:p>
            <a:r>
              <a:rPr lang="en-US" dirty="0"/>
              <a:t>SPA Contracts Updates</a:t>
            </a:r>
          </a:p>
        </p:txBody>
      </p:sp>
      <p:sp>
        <p:nvSpPr>
          <p:cNvPr id="3" name="Content Placeholder 2">
            <a:extLst>
              <a:ext uri="{FF2B5EF4-FFF2-40B4-BE49-F238E27FC236}">
                <a16:creationId xmlns:a16="http://schemas.microsoft.com/office/drawing/2014/main" id="{C23C22AC-B575-2B45-BC25-A7C7250FF3A7}"/>
              </a:ext>
            </a:extLst>
          </p:cNvPr>
          <p:cNvSpPr>
            <a:spLocks noGrp="1"/>
          </p:cNvSpPr>
          <p:nvPr>
            <p:ph idx="1"/>
          </p:nvPr>
        </p:nvSpPr>
        <p:spPr/>
        <p:txBody>
          <a:bodyPr>
            <a:normAutofit fontScale="70000" lnSpcReduction="20000"/>
          </a:bodyPr>
          <a:lstStyle/>
          <a:p>
            <a:r>
              <a:rPr lang="en-US" dirty="0"/>
              <a:t>For unfunded agreements – do not forget to include a SOW and a  fully completed Unfunded Agreement Form when submitting your KR request. SPA contracts team will not review your agreement until both information is received.</a:t>
            </a:r>
          </a:p>
          <a:p>
            <a:pPr lvl="1"/>
            <a:r>
              <a:rPr lang="en-US" dirty="0"/>
              <a:t>Title  </a:t>
            </a:r>
          </a:p>
          <a:p>
            <a:pPr lvl="1"/>
            <a:r>
              <a:rPr lang="en-US" dirty="0"/>
              <a:t>External entity contact information  </a:t>
            </a:r>
          </a:p>
          <a:p>
            <a:r>
              <a:rPr lang="en-US" dirty="0"/>
              <a:t>New Process</a:t>
            </a:r>
          </a:p>
          <a:p>
            <a:pPr lvl="1"/>
            <a:r>
              <a:rPr lang="en-US" dirty="0"/>
              <a:t>Contracts Shared Service (CSS) – modified internal process for managing greater workload - contracts team central service to help facilitate the flow of work. </a:t>
            </a:r>
          </a:p>
          <a:p>
            <a:r>
              <a:rPr lang="en-US" dirty="0"/>
              <a:t>For Subcontracts – Use the updated Sub-commitment form dated 9/1/2020. Sub team will not process your sub request unless the updated version is used. </a:t>
            </a:r>
          </a:p>
          <a:p>
            <a:pPr lvl="1"/>
            <a:r>
              <a:rPr lang="en-US" dirty="0"/>
              <a:t>We’ve caught up on any subs that were 15 days out of compliance*</a:t>
            </a:r>
          </a:p>
          <a:p>
            <a:r>
              <a:rPr lang="en-US" dirty="0"/>
              <a:t>Feel free to contact the contracts team before routing if you have a peculiar information</a:t>
            </a:r>
          </a:p>
          <a:p>
            <a:endParaRPr lang="en-US" dirty="0"/>
          </a:p>
        </p:txBody>
      </p:sp>
    </p:spTree>
    <p:extLst>
      <p:ext uri="{BB962C8B-B14F-4D97-AF65-F5344CB8AC3E}">
        <p14:creationId xmlns:p14="http://schemas.microsoft.com/office/powerpoint/2010/main" val="358180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C8DF-7970-F24C-AE52-A3C62F1154F1}"/>
              </a:ext>
            </a:extLst>
          </p:cNvPr>
          <p:cNvSpPr>
            <a:spLocks noGrp="1"/>
          </p:cNvSpPr>
          <p:nvPr>
            <p:ph type="title"/>
          </p:nvPr>
        </p:nvSpPr>
        <p:spPr>
          <a:xfrm>
            <a:off x="3049836" y="771182"/>
            <a:ext cx="2539388" cy="5089791"/>
          </a:xfrm>
        </p:spPr>
        <p:txBody>
          <a:bodyPr>
            <a:normAutofit/>
          </a:bodyPr>
          <a:lstStyle/>
          <a:p>
            <a:r>
              <a:rPr lang="en-US" sz="4800" b="1" dirty="0"/>
              <a:t>S</a:t>
            </a:r>
            <a:br>
              <a:rPr lang="en-US" sz="4800" b="1" dirty="0"/>
            </a:br>
            <a:r>
              <a:rPr lang="en-US" sz="4800" b="1" dirty="0"/>
              <a:t>P</a:t>
            </a:r>
            <a:br>
              <a:rPr lang="en-US" sz="4800" b="1" dirty="0"/>
            </a:br>
            <a:r>
              <a:rPr lang="en-US" sz="4800" b="1" dirty="0"/>
              <a:t>A</a:t>
            </a:r>
            <a:br>
              <a:rPr lang="en-US" sz="4800" b="1" dirty="0"/>
            </a:br>
            <a:r>
              <a:rPr lang="en-US" sz="4800" b="1" dirty="0"/>
              <a:t>R</a:t>
            </a:r>
            <a:br>
              <a:rPr lang="en-US" sz="4800" b="1" dirty="0"/>
            </a:br>
            <a:r>
              <a:rPr lang="en-US" sz="4800" b="1" dirty="0"/>
              <a:t>K</a:t>
            </a:r>
            <a:br>
              <a:rPr lang="en-US" sz="4800" b="1" dirty="0"/>
            </a:br>
            <a:r>
              <a:rPr lang="en-US" sz="4800" b="1" dirty="0"/>
              <a:t>S</a:t>
            </a:r>
          </a:p>
        </p:txBody>
      </p:sp>
      <p:sp>
        <p:nvSpPr>
          <p:cNvPr id="3" name="Content Placeholder 2">
            <a:extLst>
              <a:ext uri="{FF2B5EF4-FFF2-40B4-BE49-F238E27FC236}">
                <a16:creationId xmlns:a16="http://schemas.microsoft.com/office/drawing/2014/main" id="{6CCBCC3B-40EE-654B-8E41-560911B88DB0}"/>
              </a:ext>
            </a:extLst>
          </p:cNvPr>
          <p:cNvSpPr>
            <a:spLocks noGrp="1"/>
          </p:cNvSpPr>
          <p:nvPr>
            <p:ph idx="1"/>
          </p:nvPr>
        </p:nvSpPr>
        <p:spPr>
          <a:xfrm>
            <a:off x="5589225" y="1151262"/>
            <a:ext cx="3057181" cy="4329628"/>
          </a:xfrm>
        </p:spPr>
        <p:txBody>
          <a:bodyPr>
            <a:normAutofit fontScale="92500" lnSpcReduction="20000"/>
          </a:bodyPr>
          <a:lstStyle/>
          <a:p>
            <a:pPr marL="0" indent="0">
              <a:lnSpc>
                <a:spcPct val="150000"/>
              </a:lnSpc>
              <a:buNone/>
            </a:pPr>
            <a:r>
              <a:rPr lang="en-US" dirty="0"/>
              <a:t>Sponsored</a:t>
            </a:r>
          </a:p>
          <a:p>
            <a:pPr marL="0" indent="0">
              <a:lnSpc>
                <a:spcPct val="150000"/>
              </a:lnSpc>
              <a:buNone/>
            </a:pPr>
            <a:r>
              <a:rPr lang="en-US" dirty="0"/>
              <a:t>Programs </a:t>
            </a:r>
          </a:p>
          <a:p>
            <a:pPr marL="0" indent="0">
              <a:lnSpc>
                <a:spcPct val="150000"/>
              </a:lnSpc>
              <a:buNone/>
            </a:pPr>
            <a:r>
              <a:rPr lang="en-US" dirty="0"/>
              <a:t>Administration</a:t>
            </a:r>
          </a:p>
          <a:p>
            <a:pPr marL="0" indent="0">
              <a:lnSpc>
                <a:spcPct val="150000"/>
              </a:lnSpc>
              <a:buNone/>
            </a:pPr>
            <a:r>
              <a:rPr lang="en-US" dirty="0"/>
              <a:t>Research &amp;</a:t>
            </a:r>
          </a:p>
          <a:p>
            <a:pPr marL="0" indent="0">
              <a:lnSpc>
                <a:spcPct val="150000"/>
              </a:lnSpc>
              <a:buNone/>
            </a:pPr>
            <a:r>
              <a:rPr lang="en-US" dirty="0"/>
              <a:t>Knowledge</a:t>
            </a:r>
          </a:p>
          <a:p>
            <a:pPr marL="0" indent="0">
              <a:lnSpc>
                <a:spcPct val="150000"/>
              </a:lnSpc>
              <a:buNone/>
            </a:pPr>
            <a:r>
              <a:rPr lang="en-US" dirty="0"/>
              <a:t>Seminars </a:t>
            </a:r>
          </a:p>
        </p:txBody>
      </p:sp>
      <p:pic>
        <p:nvPicPr>
          <p:cNvPr id="7" name="Picture 6" descr="A close up of a sign&#10;&#10;Description automatically generated">
            <a:extLst>
              <a:ext uri="{FF2B5EF4-FFF2-40B4-BE49-F238E27FC236}">
                <a16:creationId xmlns:a16="http://schemas.microsoft.com/office/drawing/2014/main" id="{9E949BB6-F165-E540-9A52-24E282A94E55}"/>
              </a:ext>
            </a:extLst>
          </p:cNvPr>
          <p:cNvPicPr>
            <a:picLocks noChangeAspect="1"/>
          </p:cNvPicPr>
          <p:nvPr/>
        </p:nvPicPr>
        <p:blipFill>
          <a:blip r:embed="rId2">
            <a:alphaModFix amt="13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3545595" y="771181"/>
            <a:ext cx="5270500" cy="52705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9668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0193-2C6E-D84B-AF1C-983573BBB06B}"/>
              </a:ext>
            </a:extLst>
          </p:cNvPr>
          <p:cNvSpPr>
            <a:spLocks noGrp="1"/>
          </p:cNvSpPr>
          <p:nvPr>
            <p:ph type="title"/>
          </p:nvPr>
        </p:nvSpPr>
        <p:spPr/>
        <p:txBody>
          <a:bodyPr>
            <a:normAutofit fontScale="90000"/>
          </a:bodyPr>
          <a:lstStyle/>
          <a:p>
            <a:r>
              <a:rPr lang="en-US" dirty="0"/>
              <a:t>What’s in SPARKS?</a:t>
            </a:r>
            <a:br>
              <a:rPr lang="en-US" dirty="0"/>
            </a:br>
            <a:r>
              <a:rPr lang="en-US" sz="2800" dirty="0"/>
              <a:t>(GASP 2.0)</a:t>
            </a:r>
          </a:p>
        </p:txBody>
      </p:sp>
      <p:sp>
        <p:nvSpPr>
          <p:cNvPr id="3" name="Content Placeholder 2">
            <a:extLst>
              <a:ext uri="{FF2B5EF4-FFF2-40B4-BE49-F238E27FC236}">
                <a16:creationId xmlns:a16="http://schemas.microsoft.com/office/drawing/2014/main" id="{231C52E9-2691-9E49-9378-C378C90F9AB2}"/>
              </a:ext>
            </a:extLst>
          </p:cNvPr>
          <p:cNvSpPr>
            <a:spLocks noGrp="1"/>
          </p:cNvSpPr>
          <p:nvPr>
            <p:ph idx="1"/>
          </p:nvPr>
        </p:nvSpPr>
        <p:spPr/>
        <p:txBody>
          <a:bodyPr>
            <a:normAutofit/>
          </a:bodyPr>
          <a:lstStyle/>
          <a:p>
            <a:r>
              <a:rPr lang="en-US" dirty="0"/>
              <a:t>Curriculum/certificate training</a:t>
            </a:r>
          </a:p>
          <a:p>
            <a:r>
              <a:rPr lang="en-US" dirty="0"/>
              <a:t>Kuali Research training*</a:t>
            </a:r>
          </a:p>
          <a:p>
            <a:r>
              <a:rPr lang="en-US" dirty="0"/>
              <a:t>Brownbag/Discussion Sessions</a:t>
            </a:r>
          </a:p>
          <a:p>
            <a:pPr marL="0" indent="0">
              <a:buNone/>
            </a:pPr>
            <a:endParaRPr lang="en-US" dirty="0"/>
          </a:p>
          <a:p>
            <a:pPr marL="0" indent="0">
              <a:buNone/>
            </a:pPr>
            <a:endParaRPr lang="en-US" dirty="0"/>
          </a:p>
          <a:p>
            <a:pPr marL="0" indent="0">
              <a:buNone/>
            </a:pPr>
            <a:r>
              <a:rPr lang="en-US" sz="2200" i="1" dirty="0"/>
              <a:t>*KR training will be provided via Zoom.  SPARKS KR training will be available once SPARKS is online.</a:t>
            </a:r>
          </a:p>
        </p:txBody>
      </p:sp>
    </p:spTree>
    <p:extLst>
      <p:ext uri="{BB962C8B-B14F-4D97-AF65-F5344CB8AC3E}">
        <p14:creationId xmlns:p14="http://schemas.microsoft.com/office/powerpoint/2010/main" val="12125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B59-7771-9843-9DA6-A2A2335A3BEE}"/>
              </a:ext>
            </a:extLst>
          </p:cNvPr>
          <p:cNvSpPr>
            <a:spLocks noGrp="1"/>
          </p:cNvSpPr>
          <p:nvPr>
            <p:ph type="title"/>
          </p:nvPr>
        </p:nvSpPr>
        <p:spPr>
          <a:xfrm>
            <a:off x="1981200" y="462528"/>
            <a:ext cx="8229600" cy="1143000"/>
          </a:xfrm>
        </p:spPr>
        <p:txBody>
          <a:bodyPr>
            <a:normAutofit fontScale="90000"/>
          </a:bodyPr>
          <a:lstStyle/>
          <a:p>
            <a:r>
              <a:rPr lang="en-US" dirty="0"/>
              <a:t>SPARK Curriculum</a:t>
            </a:r>
            <a:br>
              <a:rPr lang="en-US" dirty="0"/>
            </a:br>
            <a:r>
              <a:rPr lang="en-US" sz="2700" dirty="0"/>
              <a:t>(GASP 2.0)</a:t>
            </a:r>
            <a:br>
              <a:rPr lang="en-US" sz="2700" dirty="0"/>
            </a:br>
            <a:endParaRPr lang="en-US" sz="2700" dirty="0"/>
          </a:p>
        </p:txBody>
      </p:sp>
      <p:sp>
        <p:nvSpPr>
          <p:cNvPr id="3" name="Content Placeholder 2">
            <a:extLst>
              <a:ext uri="{FF2B5EF4-FFF2-40B4-BE49-F238E27FC236}">
                <a16:creationId xmlns:a16="http://schemas.microsoft.com/office/drawing/2014/main" id="{45434926-FD02-E84E-8E5F-894F34531C80}"/>
              </a:ext>
            </a:extLst>
          </p:cNvPr>
          <p:cNvSpPr>
            <a:spLocks noGrp="1"/>
          </p:cNvSpPr>
          <p:nvPr>
            <p:ph idx="1"/>
          </p:nvPr>
        </p:nvSpPr>
        <p:spPr/>
        <p:txBody>
          <a:bodyPr/>
          <a:lstStyle/>
          <a:p>
            <a:endParaRPr lang="en-US" dirty="0"/>
          </a:p>
          <a:p>
            <a:r>
              <a:rPr lang="en-US" dirty="0"/>
              <a:t>Core courses</a:t>
            </a:r>
          </a:p>
          <a:p>
            <a:r>
              <a:rPr lang="en-US" dirty="0"/>
              <a:t>Pre- and Post-award track options</a:t>
            </a:r>
          </a:p>
          <a:p>
            <a:r>
              <a:rPr lang="en-US" dirty="0"/>
              <a:t>On-line – asynchronous and Zoom meeting components</a:t>
            </a:r>
          </a:p>
          <a:p>
            <a:r>
              <a:rPr lang="en-US" dirty="0"/>
              <a:t>Knowledge testing</a:t>
            </a:r>
          </a:p>
          <a:p>
            <a:endParaRPr lang="en-US" dirty="0"/>
          </a:p>
          <a:p>
            <a:endParaRPr lang="en-US" dirty="0"/>
          </a:p>
        </p:txBody>
      </p:sp>
    </p:spTree>
    <p:extLst>
      <p:ext uri="{BB962C8B-B14F-4D97-AF65-F5344CB8AC3E}">
        <p14:creationId xmlns:p14="http://schemas.microsoft.com/office/powerpoint/2010/main" val="168216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BFA4-71B2-AE4F-8FAC-166AE9FE50BA}"/>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D98971AD-F68D-5847-856F-A3EAD27B4226}"/>
              </a:ext>
            </a:extLst>
          </p:cNvPr>
          <p:cNvSpPr>
            <a:spLocks noGrp="1"/>
          </p:cNvSpPr>
          <p:nvPr>
            <p:ph idx="1"/>
          </p:nvPr>
        </p:nvSpPr>
        <p:spPr>
          <a:xfrm>
            <a:off x="1981200" y="1509311"/>
            <a:ext cx="8229600" cy="5255046"/>
          </a:xfrm>
        </p:spPr>
        <p:txBody>
          <a:bodyPr>
            <a:normAutofit fontScale="92500" lnSpcReduction="20000"/>
          </a:bodyPr>
          <a:lstStyle/>
          <a:p>
            <a:r>
              <a:rPr lang="en-US" dirty="0"/>
              <a:t>Info &amp; Guides on SPA website</a:t>
            </a:r>
          </a:p>
          <a:p>
            <a:pPr marL="457200" lvl="1" indent="0">
              <a:buNone/>
            </a:pPr>
            <a:r>
              <a:rPr lang="en-US" dirty="0">
                <a:hlinkClick r:id="rId2"/>
              </a:rPr>
              <a:t>http://www.umaryland.edu/kualicoeus/user-resources-and-help/</a:t>
            </a:r>
            <a:r>
              <a:rPr lang="en-US" dirty="0"/>
              <a:t> </a:t>
            </a:r>
          </a:p>
          <a:p>
            <a:pPr marL="457200" lvl="1" indent="0">
              <a:buNone/>
            </a:pPr>
            <a:r>
              <a:rPr lang="en-US" dirty="0"/>
              <a:t>	Navigating and searching in KR</a:t>
            </a:r>
          </a:p>
          <a:p>
            <a:pPr marL="457200" lvl="1" indent="0">
              <a:buNone/>
            </a:pPr>
            <a:r>
              <a:rPr lang="en-US" dirty="0"/>
              <a:t>	PI certification and approval</a:t>
            </a:r>
          </a:p>
          <a:p>
            <a:pPr marL="457200" lvl="1" indent="0">
              <a:buNone/>
            </a:pPr>
            <a:endParaRPr lang="en-US" dirty="0"/>
          </a:p>
          <a:p>
            <a:pPr marL="514350" indent="-457200"/>
            <a:r>
              <a:rPr lang="en-US" dirty="0"/>
              <a:t>Ask your general questions at Research Matters </a:t>
            </a:r>
            <a:r>
              <a:rPr lang="en-US" dirty="0">
                <a:hlinkClick r:id="rId3"/>
              </a:rPr>
              <a:t>http://</a:t>
            </a:r>
            <a:r>
              <a:rPr lang="en-US" i="1" dirty="0">
                <a:hlinkClick r:id="rId3"/>
              </a:rPr>
              <a:t>researchmatters.umaryland.edu</a:t>
            </a:r>
            <a:r>
              <a:rPr lang="en-US" i="1" dirty="0"/>
              <a:t>   </a:t>
            </a:r>
          </a:p>
          <a:p>
            <a:pPr marL="457200" lvl="1" indent="0">
              <a:buNone/>
            </a:pPr>
            <a:endParaRPr lang="en-US" dirty="0"/>
          </a:p>
          <a:p>
            <a:pPr marL="457200" lvl="1" indent="0">
              <a:buNone/>
            </a:pPr>
            <a:endParaRPr lang="en-US" dirty="0"/>
          </a:p>
          <a:p>
            <a:r>
              <a:rPr lang="en-US" dirty="0"/>
              <a:t>New email for KR “Report a Problem”</a:t>
            </a:r>
          </a:p>
          <a:p>
            <a:pPr marL="457200" lvl="1" indent="0">
              <a:buNone/>
            </a:pPr>
            <a:r>
              <a:rPr lang="en-US" u="sng" dirty="0">
                <a:hlinkClick r:id="rId4"/>
              </a:rPr>
              <a:t>DLKualiResearchHelp@umaryland.edu</a:t>
            </a:r>
            <a:r>
              <a:rPr lang="en-US" u="sng" dirty="0"/>
              <a:t> </a:t>
            </a:r>
          </a:p>
        </p:txBody>
      </p:sp>
    </p:spTree>
    <p:extLst>
      <p:ext uri="{BB962C8B-B14F-4D97-AF65-F5344CB8AC3E}">
        <p14:creationId xmlns:p14="http://schemas.microsoft.com/office/powerpoint/2010/main" val="74893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1EF6B508-327A-4345-A329-473272D4C3C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340275" y="1487466"/>
            <a:ext cx="5974915" cy="4779931"/>
          </a:xfrm>
          <a:prstGeom prst="rect">
            <a:avLst/>
          </a:prstGeom>
        </p:spPr>
      </p:pic>
    </p:spTree>
    <p:extLst>
      <p:ext uri="{BB962C8B-B14F-4D97-AF65-F5344CB8AC3E}">
        <p14:creationId xmlns:p14="http://schemas.microsoft.com/office/powerpoint/2010/main" val="27124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 AGENDA</a:t>
            </a:r>
            <a:endParaRPr lang="en-US" b="1" dirty="0"/>
          </a:p>
        </p:txBody>
      </p:sp>
      <p:sp>
        <p:nvSpPr>
          <p:cNvPr id="3" name="Content Placeholder 2"/>
          <p:cNvSpPr>
            <a:spLocks noGrp="1"/>
          </p:cNvSpPr>
          <p:nvPr>
            <p:ph idx="1"/>
          </p:nvPr>
        </p:nvSpPr>
        <p:spPr>
          <a:xfrm>
            <a:off x="1981200" y="1600200"/>
            <a:ext cx="8229600" cy="4809744"/>
          </a:xfrm>
        </p:spPr>
        <p:txBody>
          <a:bodyPr>
            <a:normAutofit/>
          </a:bodyPr>
          <a:lstStyle/>
          <a:p>
            <a:pPr lvl="0"/>
            <a:r>
              <a:rPr lang="en-US" sz="3300" dirty="0" smtClean="0"/>
              <a:t>Policy Updates – Laura Scarantino	</a:t>
            </a:r>
          </a:p>
          <a:p>
            <a:pPr lvl="0"/>
            <a:r>
              <a:rPr lang="en-US" sz="3300" dirty="0" smtClean="0"/>
              <a:t>Procedure Updates – Laura Scarantino</a:t>
            </a:r>
            <a:endParaRPr lang="en-US" sz="3300" dirty="0"/>
          </a:p>
          <a:p>
            <a:pPr lvl="0"/>
            <a:r>
              <a:rPr lang="en-US" sz="3300" dirty="0" smtClean="0"/>
              <a:t>Cost Updates – Beryl Gwan</a:t>
            </a:r>
          </a:p>
          <a:p>
            <a:pPr lvl="0"/>
            <a:r>
              <a:rPr lang="en-US" sz="3300" dirty="0" smtClean="0"/>
              <a:t>Central Team Update – Michelle Ward</a:t>
            </a:r>
          </a:p>
          <a:p>
            <a:pPr lvl="0"/>
            <a:r>
              <a:rPr lang="en-US" sz="3300" dirty="0" smtClean="0"/>
              <a:t>SPAC Teams Update – Kevin Cooke</a:t>
            </a:r>
            <a:endParaRPr lang="en-US" sz="3300" dirty="0"/>
          </a:p>
        </p:txBody>
      </p:sp>
      <p:pic>
        <p:nvPicPr>
          <p:cNvPr id="4" name="Picture 3" descr="Agenda - Highwa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524" y="4763193"/>
            <a:ext cx="2826603" cy="1917098"/>
          </a:xfrm>
          <a:prstGeom prst="rect">
            <a:avLst/>
          </a:prstGeom>
        </p:spPr>
      </p:pic>
    </p:spTree>
    <p:extLst>
      <p:ext uri="{BB962C8B-B14F-4D97-AF65-F5344CB8AC3E}">
        <p14:creationId xmlns:p14="http://schemas.microsoft.com/office/powerpoint/2010/main" val="41534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1328-D438-5948-8932-0EB6230D8C7F}"/>
              </a:ext>
            </a:extLst>
          </p:cNvPr>
          <p:cNvSpPr>
            <a:spLocks noGrp="1"/>
          </p:cNvSpPr>
          <p:nvPr>
            <p:ph type="title"/>
          </p:nvPr>
        </p:nvSpPr>
        <p:spPr/>
        <p:txBody>
          <a:bodyPr/>
          <a:lstStyle/>
          <a:p>
            <a:r>
              <a:rPr lang="en-US" dirty="0" smtClean="0"/>
              <a:t>SPA </a:t>
            </a:r>
            <a:r>
              <a:rPr lang="en-US" dirty="0" smtClean="0"/>
              <a:t>Agenda</a:t>
            </a:r>
            <a:endParaRPr lang="en-US" dirty="0"/>
          </a:p>
        </p:txBody>
      </p:sp>
      <p:sp>
        <p:nvSpPr>
          <p:cNvPr id="3" name="Content Placeholder 2">
            <a:extLst>
              <a:ext uri="{FF2B5EF4-FFF2-40B4-BE49-F238E27FC236}">
                <a16:creationId xmlns:a16="http://schemas.microsoft.com/office/drawing/2014/main" id="{18D416CD-9509-574F-9784-B33C19BDF09D}"/>
              </a:ext>
            </a:extLst>
          </p:cNvPr>
          <p:cNvSpPr>
            <a:spLocks noGrp="1"/>
          </p:cNvSpPr>
          <p:nvPr>
            <p:ph idx="1"/>
          </p:nvPr>
        </p:nvSpPr>
        <p:spPr/>
        <p:txBody>
          <a:bodyPr/>
          <a:lstStyle/>
          <a:p>
            <a:r>
              <a:rPr lang="en-US" dirty="0"/>
              <a:t>General Announcements &amp; Personnel</a:t>
            </a:r>
          </a:p>
          <a:p>
            <a:r>
              <a:rPr lang="en-US" dirty="0"/>
              <a:t>Kuali Build </a:t>
            </a:r>
          </a:p>
          <a:p>
            <a:r>
              <a:rPr lang="en-US" dirty="0"/>
              <a:t>Grants &amp; Contract Updates</a:t>
            </a:r>
          </a:p>
          <a:p>
            <a:r>
              <a:rPr lang="en-US" dirty="0"/>
              <a:t>Training</a:t>
            </a:r>
          </a:p>
          <a:p>
            <a:r>
              <a:rPr lang="en-US" dirty="0"/>
              <a:t>Reminders</a:t>
            </a:r>
          </a:p>
        </p:txBody>
      </p:sp>
    </p:spTree>
    <p:extLst>
      <p:ext uri="{BB962C8B-B14F-4D97-AF65-F5344CB8AC3E}">
        <p14:creationId xmlns:p14="http://schemas.microsoft.com/office/powerpoint/2010/main" val="192149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Policies</a:t>
            </a:r>
            <a:endParaRPr lang="en-US" dirty="0"/>
          </a:p>
        </p:txBody>
      </p:sp>
      <p:sp>
        <p:nvSpPr>
          <p:cNvPr id="3" name="Content Placeholder 2"/>
          <p:cNvSpPr>
            <a:spLocks noGrp="1"/>
          </p:cNvSpPr>
          <p:nvPr>
            <p:ph idx="1"/>
          </p:nvPr>
        </p:nvSpPr>
        <p:spPr/>
        <p:txBody>
          <a:bodyPr/>
          <a:lstStyle/>
          <a:p>
            <a:r>
              <a:rPr lang="en-US" dirty="0" smtClean="0"/>
              <a:t>UMB </a:t>
            </a:r>
            <a:r>
              <a:rPr lang="en-US" dirty="0"/>
              <a:t>Policy on Unallowable Costs for Federal </a:t>
            </a:r>
            <a:r>
              <a:rPr lang="en-US" dirty="0" smtClean="0"/>
              <a:t>Awards</a:t>
            </a:r>
          </a:p>
          <a:p>
            <a:r>
              <a:rPr lang="en-US" dirty="0" smtClean="0"/>
              <a:t>Salary Cap</a:t>
            </a:r>
            <a:endParaRPr lang="en-US" dirty="0"/>
          </a:p>
        </p:txBody>
      </p:sp>
      <p:pic>
        <p:nvPicPr>
          <p:cNvPr id="4" name="Picture 3" descr="Ideal Contents of a Wildlife Policy | Wildlife Law Afric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2553162"/>
            <a:ext cx="8039100" cy="3988954"/>
          </a:xfrm>
          <a:prstGeom prst="rect">
            <a:avLst/>
          </a:prstGeom>
        </p:spPr>
      </p:pic>
    </p:spTree>
    <p:extLst>
      <p:ext uri="{BB962C8B-B14F-4D97-AF65-F5344CB8AC3E}">
        <p14:creationId xmlns:p14="http://schemas.microsoft.com/office/powerpoint/2010/main" val="201197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UMB Policy on Unallowable Costs for Federal Awards</a:t>
            </a:r>
          </a:p>
        </p:txBody>
      </p:sp>
      <p:sp>
        <p:nvSpPr>
          <p:cNvPr id="3" name="Content Placeholder 2"/>
          <p:cNvSpPr>
            <a:spLocks noGrp="1"/>
          </p:cNvSpPr>
          <p:nvPr>
            <p:ph idx="1"/>
          </p:nvPr>
        </p:nvSpPr>
        <p:spPr>
          <a:xfrm>
            <a:off x="609600" y="1600201"/>
            <a:ext cx="10972800" cy="5025043"/>
          </a:xfrm>
        </p:spPr>
        <p:txBody>
          <a:bodyPr>
            <a:normAutofit fontScale="92500" lnSpcReduction="10000"/>
          </a:bodyPr>
          <a:lstStyle/>
          <a:p>
            <a:r>
              <a:rPr lang="en-US" dirty="0" smtClean="0"/>
              <a:t>Completed and posted</a:t>
            </a:r>
          </a:p>
          <a:p>
            <a:r>
              <a:rPr lang="en-US" dirty="0">
                <a:hlinkClick r:id="rId2"/>
              </a:rPr>
              <a:t>https://</a:t>
            </a:r>
            <a:r>
              <a:rPr lang="en-US" dirty="0" smtClean="0">
                <a:hlinkClick r:id="rId2"/>
              </a:rPr>
              <a:t>www.umaryland.edu/policies-and-procedures/library/financial-affairs/policies/viii-9907a.php</a:t>
            </a:r>
            <a:endParaRPr lang="en-US" dirty="0" smtClean="0"/>
          </a:p>
          <a:p>
            <a:r>
              <a:rPr lang="en-US" dirty="0"/>
              <a:t>The purpose of this policy is to provide guidance to the University of Maryland, Baltimore (UMB) community on defining and identifying costs that are unallowable for reimbursement by the federal government on Sponsored Projects</a:t>
            </a:r>
            <a:r>
              <a:rPr lang="en-US" dirty="0" smtClean="0"/>
              <a:t>.</a:t>
            </a:r>
          </a:p>
          <a:p>
            <a:r>
              <a:rPr lang="en-US" dirty="0"/>
              <a:t>A full list of types of unallowable costs can be found in 2 C.F.R §§ 200.400 – 200.475 (Subpart E – Cost Principles</a:t>
            </a:r>
            <a:r>
              <a:rPr lang="en-US" dirty="0" smtClean="0"/>
              <a:t>)</a:t>
            </a:r>
          </a:p>
          <a:p>
            <a:r>
              <a:rPr lang="en-US" dirty="0" smtClean="0"/>
              <a:t>The policy summarizes that list</a:t>
            </a:r>
            <a:endParaRPr lang="en-US" dirty="0"/>
          </a:p>
        </p:txBody>
      </p:sp>
    </p:spTree>
    <p:extLst>
      <p:ext uri="{BB962C8B-B14F-4D97-AF65-F5344CB8AC3E}">
        <p14:creationId xmlns:p14="http://schemas.microsoft.com/office/powerpoint/2010/main" val="53801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Cap For FY22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Salary Cap</a:t>
            </a:r>
          </a:p>
          <a:p>
            <a:pPr lvl="1"/>
            <a:r>
              <a:rPr lang="en-US" b="1" dirty="0"/>
              <a:t>Grants and Cooperative Agreements:</a:t>
            </a:r>
            <a:r>
              <a:rPr lang="en-US" dirty="0"/>
              <a:t>  Department Administrators and Principal Investigators (PI) must re-budget funds to accommodate the change in the salary cap. Upon issuance of the new salary cap by HHS, the University requires that the new cap be adopted by the departments in their budgets in the next calendar month or 30 days, whichever comes first.  Exceptions to the application of the new cap must be approved by the Assistant Vice President (AVP) of Sponsored Projects Accounting and Compliance (SPAC)</a:t>
            </a:r>
            <a:r>
              <a:rPr lang="en-US" sz="2000" dirty="0"/>
              <a:t>  </a:t>
            </a:r>
            <a:r>
              <a:rPr lang="en-US" dirty="0"/>
              <a:t>.  </a:t>
            </a:r>
            <a:r>
              <a:rPr lang="en-US" sz="2000" dirty="0"/>
              <a:t>   </a:t>
            </a:r>
            <a:endParaRPr lang="en-US" sz="3600" dirty="0"/>
          </a:p>
          <a:p>
            <a:pPr lvl="1"/>
            <a:r>
              <a:rPr lang="en-US" b="1" dirty="0"/>
              <a:t>Contracts:</a:t>
            </a:r>
            <a:r>
              <a:rPr lang="en-US" dirty="0"/>
              <a:t> Department Administrators must contact the contracting officer for approval to use the new salary cap. This approval or denial needs to be forwarded to the SPAC Contracting Team. If approved, the OTC must be adjusted in the next calendar month or 30 days from the time of the approval, whichever comes first. </a:t>
            </a:r>
            <a:r>
              <a:rPr lang="en-US" sz="2000" dirty="0"/>
              <a:t>   </a:t>
            </a:r>
            <a:endParaRPr lang="en-US" sz="3600" dirty="0"/>
          </a:p>
          <a:p>
            <a:pPr lvl="1"/>
            <a:r>
              <a:rPr lang="en-US" b="1" dirty="0"/>
              <a:t>Federal Pass-throughs</a:t>
            </a:r>
            <a:r>
              <a:rPr lang="en-US" dirty="0"/>
              <a:t>: Department Administrators must contact their Grant Sponsor to provide notice of who will be affected by this change and when the change will be implemented</a:t>
            </a:r>
            <a:r>
              <a:rPr lang="en-US" sz="2000" dirty="0"/>
              <a:t> </a:t>
            </a:r>
            <a:r>
              <a:rPr lang="en-US" dirty="0"/>
              <a:t>. If the pass-through is under a grant or cooperative agreement, Department Administrators and PIs must re-budget funds according to the requirements listed under Grants and Cooperative Agreements. If the pass-through is under a contract, Department Administrators must receive approval from the Grant Sponsor </a:t>
            </a:r>
            <a:r>
              <a:rPr lang="en-US" sz="2000" dirty="0"/>
              <a:t> </a:t>
            </a:r>
            <a:r>
              <a:rPr lang="en-US" dirty="0"/>
              <a:t>in order to use the new salary cap and must adjust the OTC </a:t>
            </a:r>
            <a:r>
              <a:rPr lang="en-US" sz="2000" dirty="0"/>
              <a:t>  </a:t>
            </a:r>
            <a:r>
              <a:rPr lang="en-US" dirty="0"/>
              <a:t>in the next calendar month or 30 days from the time of the approval, whichever comes first.</a:t>
            </a:r>
            <a:r>
              <a:rPr lang="en-US" sz="2000" dirty="0"/>
              <a:t>   </a:t>
            </a:r>
            <a:endParaRPr lang="en-US" sz="3600" dirty="0"/>
          </a:p>
          <a:p>
            <a:r>
              <a:rPr lang="en-US" sz="2400" dirty="0"/>
              <a:t> </a:t>
            </a:r>
            <a:endParaRPr lang="en-US" dirty="0"/>
          </a:p>
        </p:txBody>
      </p:sp>
    </p:spTree>
    <p:extLst>
      <p:ext uri="{BB962C8B-B14F-4D97-AF65-F5344CB8AC3E}">
        <p14:creationId xmlns:p14="http://schemas.microsoft.com/office/powerpoint/2010/main" val="204414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Procedures	</a:t>
            </a:r>
            <a:endParaRPr lang="en-US" dirty="0"/>
          </a:p>
        </p:txBody>
      </p:sp>
      <p:sp>
        <p:nvSpPr>
          <p:cNvPr id="3" name="Content Placeholder 2"/>
          <p:cNvSpPr>
            <a:spLocks noGrp="1"/>
          </p:cNvSpPr>
          <p:nvPr>
            <p:ph idx="1"/>
          </p:nvPr>
        </p:nvSpPr>
        <p:spPr/>
        <p:txBody>
          <a:bodyPr/>
          <a:lstStyle/>
          <a:p>
            <a:r>
              <a:rPr lang="en-US" dirty="0" smtClean="0"/>
              <a:t>Can </a:t>
            </a:r>
            <a:r>
              <a:rPr lang="en-US" dirty="0"/>
              <a:t>be found here </a:t>
            </a:r>
            <a:r>
              <a:rPr lang="en-US" dirty="0">
                <a:hlinkClick r:id="rId2"/>
              </a:rPr>
              <a:t>https://www.umaryland.edu/spac/sponsored-projects-accounting-and-compliance-spac/policies-and-procedures</a:t>
            </a:r>
            <a:r>
              <a:rPr lang="en-US" dirty="0" smtClean="0">
                <a:hlinkClick r:id="rId2"/>
              </a:rPr>
              <a:t>/</a:t>
            </a: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728835" y="3171682"/>
            <a:ext cx="4200525" cy="3638550"/>
          </a:xfrm>
          <a:prstGeom prst="rect">
            <a:avLst/>
          </a:prstGeom>
        </p:spPr>
      </p:pic>
      <p:sp>
        <p:nvSpPr>
          <p:cNvPr id="5" name="TextBox 4"/>
          <p:cNvSpPr txBox="1"/>
          <p:nvPr/>
        </p:nvSpPr>
        <p:spPr>
          <a:xfrm>
            <a:off x="5710844" y="3300153"/>
            <a:ext cx="5203767" cy="2585323"/>
          </a:xfrm>
          <a:prstGeom prst="rect">
            <a:avLst/>
          </a:prstGeom>
          <a:noFill/>
          <a:ln w="38100">
            <a:solidFill>
              <a:srgbClr val="FF0000"/>
            </a:solidFill>
          </a:ln>
        </p:spPr>
        <p:txBody>
          <a:bodyPr wrap="square" rtlCol="0">
            <a:spAutoFit/>
          </a:bodyPr>
          <a:lstStyle/>
          <a:p>
            <a:r>
              <a:rPr lang="en-US" dirty="0" smtClean="0"/>
              <a:t>Highlight</a:t>
            </a:r>
          </a:p>
          <a:p>
            <a:pPr marL="285750" indent="-285750">
              <a:buFont typeface="Arial" panose="020B0604020202020204" pitchFamily="34" charset="0"/>
              <a:buChar char="•"/>
            </a:pPr>
            <a:r>
              <a:rPr lang="en-US" dirty="0" smtClean="0"/>
              <a:t>Project Numbering</a:t>
            </a:r>
          </a:p>
          <a:p>
            <a:pPr marL="285750" indent="-285750">
              <a:buFont typeface="Arial" panose="020B0604020202020204" pitchFamily="34" charset="0"/>
              <a:buChar char="•"/>
            </a:pPr>
            <a:r>
              <a:rPr lang="en-US" dirty="0" smtClean="0"/>
              <a:t>Volume Based Billing Events Credits and Rebills</a:t>
            </a:r>
          </a:p>
          <a:p>
            <a:pPr marL="285750" indent="-285750">
              <a:buFont typeface="Arial" panose="020B0604020202020204" pitchFamily="34" charset="0"/>
              <a:buChar char="•"/>
            </a:pPr>
            <a:r>
              <a:rPr lang="en-US" dirty="0" smtClean="0"/>
              <a:t>Advance Draws</a:t>
            </a:r>
          </a:p>
          <a:p>
            <a:endParaRPr lang="en-US" dirty="0"/>
          </a:p>
          <a:p>
            <a:r>
              <a:rPr lang="en-US" dirty="0" smtClean="0"/>
              <a:t>The others that will be covered in the presentation</a:t>
            </a:r>
          </a:p>
          <a:p>
            <a:pPr marL="285750" indent="-285750">
              <a:buFont typeface="Arial" panose="020B0604020202020204" pitchFamily="34" charset="0"/>
              <a:buChar char="•"/>
            </a:pPr>
            <a:r>
              <a:rPr lang="en-US" dirty="0" smtClean="0"/>
              <a:t>ACH Vendor Account Information Request</a:t>
            </a:r>
          </a:p>
          <a:p>
            <a:pPr marL="285750" indent="-285750">
              <a:buFont typeface="Arial" panose="020B0604020202020204" pitchFamily="34" charset="0"/>
              <a:buChar char="•"/>
            </a:pPr>
            <a:r>
              <a:rPr lang="en-US" dirty="0" smtClean="0"/>
              <a:t>Cost Share in Financial System</a:t>
            </a:r>
          </a:p>
          <a:p>
            <a:pPr marL="285750" indent="-285750">
              <a:buFont typeface="Arial" panose="020B0604020202020204" pitchFamily="34" charset="0"/>
              <a:buChar char="•"/>
            </a:pPr>
            <a:r>
              <a:rPr lang="en-US" dirty="0" smtClean="0"/>
              <a:t>Sponsored Budgets in the Financial System</a:t>
            </a:r>
            <a:endParaRPr lang="en-US" dirty="0"/>
          </a:p>
        </p:txBody>
      </p:sp>
    </p:spTree>
    <p:extLst>
      <p:ext uri="{BB962C8B-B14F-4D97-AF65-F5344CB8AC3E}">
        <p14:creationId xmlns:p14="http://schemas.microsoft.com/office/powerpoint/2010/main" val="23043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Procedures	</a:t>
            </a:r>
            <a:endParaRPr lang="en-US" dirty="0"/>
          </a:p>
        </p:txBody>
      </p:sp>
      <p:sp>
        <p:nvSpPr>
          <p:cNvPr id="3" name="Content Placeholder 2"/>
          <p:cNvSpPr>
            <a:spLocks noGrp="1"/>
          </p:cNvSpPr>
          <p:nvPr>
            <p:ph idx="1"/>
          </p:nvPr>
        </p:nvSpPr>
        <p:spPr>
          <a:xfrm>
            <a:off x="609600" y="1600201"/>
            <a:ext cx="10972800" cy="5133108"/>
          </a:xfrm>
        </p:spPr>
        <p:txBody>
          <a:bodyPr>
            <a:normAutofit fontScale="92500" lnSpcReduction="20000"/>
          </a:bodyPr>
          <a:lstStyle/>
          <a:p>
            <a:r>
              <a:rPr lang="en-US" b="1" dirty="0" smtClean="0"/>
              <a:t>Project Numbering</a:t>
            </a:r>
          </a:p>
          <a:p>
            <a:r>
              <a:rPr lang="en-US" dirty="0">
                <a:hlinkClick r:id="rId2"/>
              </a:rPr>
              <a:t>https://</a:t>
            </a:r>
            <a:r>
              <a:rPr lang="en-US" dirty="0" smtClean="0">
                <a:hlinkClick r:id="rId2"/>
              </a:rPr>
              <a:t>www.umaryland.edu/media/umb/af/spac/AWARD-AND-PROJECT-NUMBERING_121119_FINAL.pdf</a:t>
            </a:r>
            <a:endParaRPr lang="en-US" dirty="0" smtClean="0"/>
          </a:p>
          <a:p>
            <a:r>
              <a:rPr lang="en-US" dirty="0" smtClean="0"/>
              <a:t>Quantum is now based on Award (not projects)</a:t>
            </a:r>
          </a:p>
          <a:p>
            <a:r>
              <a:rPr lang="en-US" dirty="0"/>
              <a:t>With Quantum, </a:t>
            </a:r>
            <a:r>
              <a:rPr lang="en-US" dirty="0" smtClean="0"/>
              <a:t>we only </a:t>
            </a:r>
            <a:r>
              <a:rPr lang="en-US" dirty="0"/>
              <a:t>change the award Number </a:t>
            </a:r>
            <a:r>
              <a:rPr lang="en-US" dirty="0" smtClean="0"/>
              <a:t>for 4 reasons</a:t>
            </a:r>
          </a:p>
          <a:p>
            <a:pPr lvl="1"/>
            <a:r>
              <a:rPr lang="en-US" dirty="0" smtClean="0"/>
              <a:t>Change </a:t>
            </a:r>
            <a:r>
              <a:rPr lang="en-US" dirty="0"/>
              <a:t>in a Purchase Order (PO) Number </a:t>
            </a:r>
            <a:r>
              <a:rPr lang="en-US" dirty="0" smtClean="0"/>
              <a:t> Single </a:t>
            </a:r>
            <a:r>
              <a:rPr lang="en-US" dirty="0"/>
              <a:t>- (VA</a:t>
            </a:r>
            <a:r>
              <a:rPr lang="en-US" dirty="0" smtClean="0"/>
              <a:t>)  </a:t>
            </a:r>
            <a:r>
              <a:rPr lang="en-US" dirty="0"/>
              <a:t>Multiple PO’s on one award (BCPS</a:t>
            </a:r>
            <a:r>
              <a:rPr lang="en-US" dirty="0" smtClean="0"/>
              <a:t>)</a:t>
            </a:r>
          </a:p>
          <a:p>
            <a:pPr lvl="1"/>
            <a:r>
              <a:rPr lang="en-US" dirty="0" smtClean="0"/>
              <a:t>Change </a:t>
            </a:r>
            <a:r>
              <a:rPr lang="en-US" dirty="0"/>
              <a:t>in Sponsor Contract Number (not adding the year at the end, the core # must change</a:t>
            </a:r>
            <a:r>
              <a:rPr lang="en-US" dirty="0" smtClean="0"/>
              <a:t>)</a:t>
            </a:r>
          </a:p>
          <a:p>
            <a:pPr lvl="1"/>
            <a:r>
              <a:rPr lang="en-US" dirty="0" smtClean="0"/>
              <a:t>Change </a:t>
            </a:r>
            <a:r>
              <a:rPr lang="en-US" dirty="0"/>
              <a:t>in Letter of Credit (LOC) ID </a:t>
            </a:r>
            <a:endParaRPr lang="en-US" dirty="0" smtClean="0"/>
          </a:p>
          <a:p>
            <a:pPr lvl="1"/>
            <a:r>
              <a:rPr lang="en-US" dirty="0" smtClean="0"/>
              <a:t>Change </a:t>
            </a:r>
            <a:r>
              <a:rPr lang="en-US" dirty="0"/>
              <a:t>in Sponsor funding source (like LOC ID change – but this is a new funding window</a:t>
            </a:r>
          </a:p>
        </p:txBody>
      </p:sp>
    </p:spTree>
    <p:extLst>
      <p:ext uri="{BB962C8B-B14F-4D97-AF65-F5344CB8AC3E}">
        <p14:creationId xmlns:p14="http://schemas.microsoft.com/office/powerpoint/2010/main" val="191882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Procedures	</a:t>
            </a:r>
            <a:endParaRPr lang="en-US" dirty="0"/>
          </a:p>
        </p:txBody>
      </p:sp>
      <p:sp>
        <p:nvSpPr>
          <p:cNvPr id="3" name="Content Placeholder 2"/>
          <p:cNvSpPr>
            <a:spLocks noGrp="1"/>
          </p:cNvSpPr>
          <p:nvPr>
            <p:ph idx="1"/>
          </p:nvPr>
        </p:nvSpPr>
        <p:spPr>
          <a:xfrm>
            <a:off x="609600" y="1600201"/>
            <a:ext cx="10972800" cy="5133108"/>
          </a:xfrm>
        </p:spPr>
        <p:txBody>
          <a:bodyPr>
            <a:normAutofit/>
          </a:bodyPr>
          <a:lstStyle/>
          <a:p>
            <a:r>
              <a:rPr lang="en-US" b="1" dirty="0"/>
              <a:t>Volume Based Billing Events ‐ Credits and Rebills </a:t>
            </a:r>
            <a:r>
              <a:rPr lang="en-US" dirty="0">
                <a:hlinkClick r:id="rId2"/>
              </a:rPr>
              <a:t>https://</a:t>
            </a:r>
            <a:r>
              <a:rPr lang="en-US" dirty="0" smtClean="0">
                <a:hlinkClick r:id="rId2"/>
              </a:rPr>
              <a:t>www.umaryland.edu/media/umb/af/spac/Volume-Based-Billing-Credit-and-Rebills_101620.pdf</a:t>
            </a:r>
            <a:endParaRPr lang="en-US" dirty="0" smtClean="0"/>
          </a:p>
          <a:p>
            <a:r>
              <a:rPr lang="en-US" dirty="0" smtClean="0"/>
              <a:t> It is the responsibility of the departments to create the credit in billing events</a:t>
            </a:r>
          </a:p>
        </p:txBody>
      </p:sp>
    </p:spTree>
    <p:extLst>
      <p:ext uri="{BB962C8B-B14F-4D97-AF65-F5344CB8AC3E}">
        <p14:creationId xmlns:p14="http://schemas.microsoft.com/office/powerpoint/2010/main" val="189157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Draws or Request for Advance Payment</a:t>
            </a:r>
          </a:p>
        </p:txBody>
      </p:sp>
      <p:sp>
        <p:nvSpPr>
          <p:cNvPr id="3" name="Content Placeholder 2"/>
          <p:cNvSpPr>
            <a:spLocks noGrp="1"/>
          </p:cNvSpPr>
          <p:nvPr>
            <p:ph idx="1"/>
          </p:nvPr>
        </p:nvSpPr>
        <p:spPr>
          <a:xfrm>
            <a:off x="609600" y="1600201"/>
            <a:ext cx="10972800" cy="5133108"/>
          </a:xfrm>
        </p:spPr>
        <p:txBody>
          <a:bodyPr>
            <a:normAutofit lnSpcReduction="10000"/>
          </a:bodyPr>
          <a:lstStyle/>
          <a:p>
            <a:r>
              <a:rPr lang="en-US" dirty="0" smtClean="0">
                <a:hlinkClick r:id="rId2"/>
              </a:rPr>
              <a:t>https</a:t>
            </a:r>
            <a:r>
              <a:rPr lang="en-US" dirty="0">
                <a:hlinkClick r:id="rId2"/>
              </a:rPr>
              <a:t>://</a:t>
            </a:r>
            <a:r>
              <a:rPr lang="en-US" dirty="0" smtClean="0">
                <a:hlinkClick r:id="rId2"/>
              </a:rPr>
              <a:t>www.umaryland.edu/media/umb/af/spac/procedures/Advance-Draws-or-Request-for-Advance-Payment-Invoices.pdf</a:t>
            </a:r>
            <a:endParaRPr lang="en-US" dirty="0" smtClean="0"/>
          </a:p>
          <a:p>
            <a:r>
              <a:rPr lang="en-US" dirty="0" smtClean="0"/>
              <a:t> Very few instances where UMB is a “payment in advance”</a:t>
            </a:r>
          </a:p>
          <a:p>
            <a:r>
              <a:rPr lang="en-US" dirty="0" smtClean="0"/>
              <a:t>Needs to identified in the award – if not and no modification</a:t>
            </a:r>
          </a:p>
          <a:p>
            <a:r>
              <a:rPr lang="en-US" dirty="0"/>
              <a:t>Backup documentation to support the expenses that are to be drawn </a:t>
            </a:r>
            <a:r>
              <a:rPr lang="en-US" dirty="0" smtClean="0"/>
              <a:t>that are </a:t>
            </a:r>
            <a:r>
              <a:rPr lang="en-US" dirty="0"/>
              <a:t>included on an invoice </a:t>
            </a:r>
            <a:r>
              <a:rPr lang="en-US" dirty="0" smtClean="0"/>
              <a:t>and not </a:t>
            </a:r>
            <a:r>
              <a:rPr lang="en-US" dirty="0"/>
              <a:t>included in the financial system. </a:t>
            </a:r>
            <a:endParaRPr lang="en-US" dirty="0" smtClean="0"/>
          </a:p>
          <a:p>
            <a:r>
              <a:rPr lang="en-US" dirty="0" smtClean="0"/>
              <a:t>This </a:t>
            </a:r>
            <a:r>
              <a:rPr lang="en-US" dirty="0"/>
              <a:t>may include but is not limited to vendor invoices, Direct Retro calculations for salary cost transfers and/or debit memos. </a:t>
            </a:r>
            <a:endParaRPr lang="en-US" dirty="0" smtClean="0"/>
          </a:p>
        </p:txBody>
      </p:sp>
    </p:spTree>
    <p:extLst>
      <p:ext uri="{BB962C8B-B14F-4D97-AF65-F5344CB8AC3E}">
        <p14:creationId xmlns:p14="http://schemas.microsoft.com/office/powerpoint/2010/main" val="310753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212"/>
            <a:ext cx="10972800" cy="1143000"/>
          </a:xfrm>
        </p:spPr>
        <p:txBody>
          <a:bodyPr>
            <a:normAutofit fontScale="90000"/>
          </a:bodyPr>
          <a:lstStyle/>
          <a:p>
            <a:r>
              <a:rPr lang="en-US" b="1" dirty="0"/>
              <a:t>Advance Draws or Request for Advance Payment Continued</a:t>
            </a:r>
            <a:br>
              <a:rPr lang="en-US" b="1" dirty="0"/>
            </a:br>
            <a:r>
              <a:rPr lang="en-US" dirty="0" smtClean="0"/>
              <a:t>	</a:t>
            </a:r>
            <a:endParaRPr lang="en-US" dirty="0"/>
          </a:p>
        </p:txBody>
      </p:sp>
      <p:sp>
        <p:nvSpPr>
          <p:cNvPr id="3" name="Content Placeholder 2"/>
          <p:cNvSpPr>
            <a:spLocks noGrp="1"/>
          </p:cNvSpPr>
          <p:nvPr>
            <p:ph idx="1"/>
          </p:nvPr>
        </p:nvSpPr>
        <p:spPr>
          <a:xfrm>
            <a:off x="609600" y="1600201"/>
            <a:ext cx="10972800" cy="5133108"/>
          </a:xfrm>
        </p:spPr>
        <p:txBody>
          <a:bodyPr>
            <a:normAutofit/>
          </a:bodyPr>
          <a:lstStyle/>
          <a:p>
            <a:r>
              <a:rPr lang="en-US" dirty="0" smtClean="0"/>
              <a:t>If </a:t>
            </a:r>
            <a:r>
              <a:rPr lang="en-US" dirty="0"/>
              <a:t>backup documentation is not available, there must be a cash forecast showing how funds will be spent within the next 30 days from the date of the request. This request must be approved and signed off by the Principle Investigator responsible for the award funding</a:t>
            </a:r>
          </a:p>
          <a:p>
            <a:pPr lvl="1"/>
            <a:endParaRPr lang="en-US" dirty="0" smtClean="0"/>
          </a:p>
        </p:txBody>
      </p:sp>
    </p:spTree>
    <p:extLst>
      <p:ext uri="{BB962C8B-B14F-4D97-AF65-F5344CB8AC3E}">
        <p14:creationId xmlns:p14="http://schemas.microsoft.com/office/powerpoint/2010/main" val="247816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Draws or Request for Advance Payment Continued</a:t>
            </a:r>
          </a:p>
        </p:txBody>
      </p:sp>
      <p:sp>
        <p:nvSpPr>
          <p:cNvPr id="3" name="Content Placeholder 2"/>
          <p:cNvSpPr>
            <a:spLocks noGrp="1"/>
          </p:cNvSpPr>
          <p:nvPr>
            <p:ph idx="1"/>
          </p:nvPr>
        </p:nvSpPr>
        <p:spPr>
          <a:xfrm>
            <a:off x="609600" y="1600201"/>
            <a:ext cx="10972800" cy="5133108"/>
          </a:xfrm>
        </p:spPr>
        <p:txBody>
          <a:bodyPr>
            <a:normAutofit/>
          </a:bodyPr>
          <a:lstStyle/>
          <a:p>
            <a:r>
              <a:rPr lang="en-US" dirty="0" smtClean="0"/>
              <a:t>If </a:t>
            </a:r>
            <a:r>
              <a:rPr lang="en-US" dirty="0"/>
              <a:t>a cash forecast is provided to request the advance draw, the following are additional </a:t>
            </a:r>
            <a:r>
              <a:rPr lang="en-US" dirty="0" smtClean="0"/>
              <a:t>requirements</a:t>
            </a:r>
          </a:p>
          <a:p>
            <a:pPr lvl="1"/>
            <a:r>
              <a:rPr lang="en-US" dirty="0" smtClean="0"/>
              <a:t>The </a:t>
            </a:r>
            <a:r>
              <a:rPr lang="en-US" dirty="0"/>
              <a:t>department must include correspondence from the sponsor agreeing to the advance </a:t>
            </a:r>
            <a:r>
              <a:rPr lang="en-US" dirty="0" smtClean="0"/>
              <a:t>draw.</a:t>
            </a:r>
          </a:p>
          <a:p>
            <a:pPr lvl="1"/>
            <a:r>
              <a:rPr lang="en-US" dirty="0" smtClean="0"/>
              <a:t>The </a:t>
            </a:r>
            <a:r>
              <a:rPr lang="en-US" dirty="0"/>
              <a:t>department must provide a departmental OSOAPF for SPAC to charge the interest calculated on the </a:t>
            </a:r>
            <a:r>
              <a:rPr lang="en-US" dirty="0" smtClean="0"/>
              <a:t>advance</a:t>
            </a:r>
          </a:p>
          <a:p>
            <a:pPr lvl="1"/>
            <a:r>
              <a:rPr lang="en-US" dirty="0" smtClean="0"/>
              <a:t>When </a:t>
            </a:r>
            <a:r>
              <a:rPr lang="en-US" dirty="0"/>
              <a:t>the interest is charged to the OSOAPF, SPAC will advise the department. </a:t>
            </a:r>
            <a:endParaRPr lang="en-US" dirty="0" smtClean="0"/>
          </a:p>
        </p:txBody>
      </p:sp>
    </p:spTree>
    <p:extLst>
      <p:ext uri="{BB962C8B-B14F-4D97-AF65-F5344CB8AC3E}">
        <p14:creationId xmlns:p14="http://schemas.microsoft.com/office/powerpoint/2010/main" val="121352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Advance Draws or Request for Advance Payment Continued</a:t>
            </a:r>
          </a:p>
        </p:txBody>
      </p:sp>
      <p:sp>
        <p:nvSpPr>
          <p:cNvPr id="3" name="Content Placeholder 2"/>
          <p:cNvSpPr>
            <a:spLocks noGrp="1"/>
          </p:cNvSpPr>
          <p:nvPr>
            <p:ph idx="1"/>
          </p:nvPr>
        </p:nvSpPr>
        <p:spPr>
          <a:xfrm>
            <a:off x="609600" y="1600201"/>
            <a:ext cx="10972800" cy="5133108"/>
          </a:xfrm>
        </p:spPr>
        <p:txBody>
          <a:bodyPr>
            <a:normAutofit/>
          </a:bodyPr>
          <a:lstStyle/>
          <a:p>
            <a:pPr lvl="1"/>
            <a:r>
              <a:rPr lang="en-US" dirty="0"/>
              <a:t>All advance draws or final </a:t>
            </a:r>
            <a:r>
              <a:rPr lang="en-US" dirty="0" smtClean="0"/>
              <a:t>invoices </a:t>
            </a:r>
            <a:r>
              <a:rPr lang="en-US" dirty="0"/>
              <a:t>that are not supported by backup documentation equal to the reportable costs must be reviewed and approved by a Director of AVP of SPAC. </a:t>
            </a:r>
            <a:endParaRPr lang="en-US" dirty="0" smtClean="0"/>
          </a:p>
          <a:p>
            <a:pPr lvl="1"/>
            <a:r>
              <a:rPr lang="en-US" dirty="0" smtClean="0"/>
              <a:t>All </a:t>
            </a:r>
            <a:r>
              <a:rPr lang="en-US" dirty="0"/>
              <a:t>requests supported by a cash forecast must be reviewed and approved by a Director or AVP of SPAC</a:t>
            </a:r>
          </a:p>
        </p:txBody>
      </p:sp>
    </p:spTree>
    <p:extLst>
      <p:ext uri="{BB962C8B-B14F-4D97-AF65-F5344CB8AC3E}">
        <p14:creationId xmlns:p14="http://schemas.microsoft.com/office/powerpoint/2010/main" val="264905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C5CF-DA68-2440-BF46-7F3240A69B32}"/>
              </a:ext>
            </a:extLst>
          </p:cNvPr>
          <p:cNvSpPr>
            <a:spLocks noGrp="1"/>
          </p:cNvSpPr>
          <p:nvPr>
            <p:ph type="title"/>
          </p:nvPr>
        </p:nvSpPr>
        <p:spPr>
          <a:xfrm>
            <a:off x="2169090" y="475055"/>
            <a:ext cx="8229600" cy="802601"/>
          </a:xfrm>
        </p:spPr>
        <p:txBody>
          <a:bodyPr>
            <a:noAutofit/>
          </a:bodyPr>
          <a:lstStyle/>
          <a:p>
            <a:r>
              <a:rPr lang="en-US" dirty="0"/>
              <a:t>SPA General Announcements</a:t>
            </a:r>
          </a:p>
        </p:txBody>
      </p:sp>
      <p:sp>
        <p:nvSpPr>
          <p:cNvPr id="3" name="Content Placeholder 2">
            <a:extLst>
              <a:ext uri="{FF2B5EF4-FFF2-40B4-BE49-F238E27FC236}">
                <a16:creationId xmlns:a16="http://schemas.microsoft.com/office/drawing/2014/main" id="{359DAC0C-138E-3E42-892E-07C3267F829C}"/>
              </a:ext>
            </a:extLst>
          </p:cNvPr>
          <p:cNvSpPr>
            <a:spLocks noGrp="1"/>
          </p:cNvSpPr>
          <p:nvPr>
            <p:ph idx="1"/>
          </p:nvPr>
        </p:nvSpPr>
        <p:spPr>
          <a:xfrm>
            <a:off x="2169090" y="1440494"/>
            <a:ext cx="8229600" cy="4942453"/>
          </a:xfrm>
        </p:spPr>
        <p:txBody>
          <a:bodyPr/>
          <a:lstStyle/>
          <a:p>
            <a:r>
              <a:rPr lang="en-US" dirty="0"/>
              <a:t>Central Offices &amp; Department Research Administrators Standing Committee</a:t>
            </a:r>
          </a:p>
          <a:p>
            <a:pPr marL="0" indent="0">
              <a:buNone/>
            </a:pPr>
            <a:endParaRPr lang="en-US" dirty="0"/>
          </a:p>
          <a:p>
            <a:r>
              <a:rPr lang="en-US" dirty="0"/>
              <a:t>KR Training Schedule*</a:t>
            </a:r>
          </a:p>
          <a:p>
            <a:pPr lvl="1">
              <a:buFont typeface="Wingdings" pitchFamily="2" charset="2"/>
              <a:buChar char="Ø"/>
            </a:pPr>
            <a:r>
              <a:rPr lang="en-US" sz="2400" dirty="0"/>
              <a:t>April 20, 2021 (Tuesday) 10:00 AM – noon</a:t>
            </a:r>
          </a:p>
          <a:p>
            <a:pPr lvl="1">
              <a:buFont typeface="Wingdings" pitchFamily="2" charset="2"/>
              <a:buChar char="Ø"/>
            </a:pPr>
            <a:r>
              <a:rPr lang="en-US" sz="2400" dirty="0"/>
              <a:t>May 11, 2021 (Tuesday) 1:00-3:00 PM</a:t>
            </a:r>
          </a:p>
          <a:p>
            <a:pPr lvl="1">
              <a:buFont typeface="Wingdings" pitchFamily="2" charset="2"/>
              <a:buChar char="Ø"/>
            </a:pPr>
            <a:r>
              <a:rPr lang="en-US" sz="2400" dirty="0"/>
              <a:t>June 16, 2021 (Wednesday) 10:00 AM - noon </a:t>
            </a:r>
          </a:p>
          <a:p>
            <a:pPr lvl="1">
              <a:buFont typeface="Wingdings" pitchFamily="2" charset="2"/>
              <a:buChar char="Ø"/>
            </a:pPr>
            <a:r>
              <a:rPr lang="en-US" sz="2400" dirty="0"/>
              <a:t>July 15, 2021 (Thursday) 1:00-3:00 PM</a:t>
            </a:r>
          </a:p>
          <a:p>
            <a:pPr marL="0" indent="0">
              <a:buNone/>
            </a:pPr>
            <a:endParaRPr lang="en-US" dirty="0"/>
          </a:p>
        </p:txBody>
      </p:sp>
    </p:spTree>
    <p:extLst>
      <p:ext uri="{BB962C8B-B14F-4D97-AF65-F5344CB8AC3E}">
        <p14:creationId xmlns:p14="http://schemas.microsoft.com/office/powerpoint/2010/main" val="376751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anose="020F0502020204030204" pitchFamily="34" charset="0"/>
              </a:rPr>
              <a:t>Cost Agenda</a:t>
            </a:r>
            <a:endParaRPr lang="en-US" dirty="0"/>
          </a:p>
        </p:txBody>
      </p:sp>
      <p:sp>
        <p:nvSpPr>
          <p:cNvPr id="3" name="Content Placeholder 2"/>
          <p:cNvSpPr>
            <a:spLocks noGrp="1"/>
          </p:cNvSpPr>
          <p:nvPr>
            <p:ph idx="1"/>
          </p:nvPr>
        </p:nvSpPr>
        <p:spPr/>
        <p:txBody>
          <a:bodyPr>
            <a:normAutofit/>
          </a:bodyPr>
          <a:lstStyle/>
          <a:p>
            <a:pPr lvl="1">
              <a:spcBef>
                <a:spcPct val="40000"/>
              </a:spcBef>
            </a:pPr>
            <a:r>
              <a:rPr lang="en-US" altLang="en-US" sz="3000" dirty="0">
                <a:latin typeface="Calibri" panose="020F0502020204030204" pitchFamily="34" charset="0"/>
              </a:rPr>
              <a:t>FY22 Fringe Rate Update</a:t>
            </a:r>
          </a:p>
          <a:p>
            <a:pPr lvl="1">
              <a:spcBef>
                <a:spcPct val="40000"/>
              </a:spcBef>
            </a:pPr>
            <a:r>
              <a:rPr lang="en-US" altLang="en-US" sz="3000" dirty="0">
                <a:latin typeface="Calibri" panose="020F0502020204030204" pitchFamily="34" charset="0"/>
              </a:rPr>
              <a:t>Direct Retros – Reminders and Training</a:t>
            </a:r>
          </a:p>
          <a:p>
            <a:pPr lvl="1">
              <a:spcBef>
                <a:spcPct val="40000"/>
              </a:spcBef>
            </a:pPr>
            <a:r>
              <a:rPr lang="en-US" altLang="en-US" sz="3000" dirty="0">
                <a:latin typeface="Calibri" panose="020F0502020204030204" pitchFamily="34" charset="0"/>
              </a:rPr>
              <a:t>Effort Reporting System Upgrade and Training</a:t>
            </a:r>
          </a:p>
          <a:p>
            <a:pPr lvl="1">
              <a:spcBef>
                <a:spcPct val="40000"/>
              </a:spcBef>
            </a:pPr>
            <a:r>
              <a:rPr lang="en-US" altLang="en-US" sz="3000" dirty="0">
                <a:latin typeface="Calibri" panose="020F0502020204030204" pitchFamily="34" charset="0"/>
              </a:rPr>
              <a:t>FA rate preparation: Space Survey</a:t>
            </a:r>
          </a:p>
          <a:p>
            <a:pPr lvl="1">
              <a:spcBef>
                <a:spcPct val="40000"/>
              </a:spcBef>
            </a:pPr>
            <a:r>
              <a:rPr lang="en-US" altLang="en-US" sz="3000" dirty="0">
                <a:latin typeface="Calibri" panose="020F0502020204030204" pitchFamily="34" charset="0"/>
              </a:rPr>
              <a:t>Faculty Training - Resources</a:t>
            </a:r>
          </a:p>
          <a:p>
            <a:pPr marL="0" indent="0">
              <a:buNone/>
            </a:pPr>
            <a:endParaRPr lang="en-US" dirty="0"/>
          </a:p>
          <a:p>
            <a:pPr marL="0" indent="0">
              <a:buNone/>
            </a:pPr>
            <a:r>
              <a:rPr lang="en-US" dirty="0" smtClean="0"/>
              <a:t> 	</a:t>
            </a:r>
            <a:endParaRPr lang="en-US" dirty="0"/>
          </a:p>
        </p:txBody>
      </p:sp>
      <p:pic>
        <p:nvPicPr>
          <p:cNvPr id="4" name="Picture 3" descr="AusbilderWiss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440" y="4907026"/>
            <a:ext cx="3810000" cy="1689100"/>
          </a:xfrm>
          <a:prstGeom prst="rect">
            <a:avLst/>
          </a:prstGeom>
        </p:spPr>
      </p:pic>
    </p:spTree>
    <p:extLst>
      <p:ext uri="{BB962C8B-B14F-4D97-AF65-F5344CB8AC3E}">
        <p14:creationId xmlns:p14="http://schemas.microsoft.com/office/powerpoint/2010/main" val="1023593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FY22 Fringe Rate Update</a:t>
            </a:r>
            <a:endParaRPr lang="en-US" dirty="0"/>
          </a:p>
        </p:txBody>
      </p:sp>
      <p:sp>
        <p:nvSpPr>
          <p:cNvPr id="3" name="Content Placeholder 2"/>
          <p:cNvSpPr>
            <a:spLocks noGrp="1"/>
          </p:cNvSpPr>
          <p:nvPr>
            <p:ph idx="1"/>
          </p:nvPr>
        </p:nvSpPr>
        <p:spPr>
          <a:xfrm>
            <a:off x="1981200" y="1417639"/>
            <a:ext cx="8229600" cy="4708525"/>
          </a:xfrm>
        </p:spPr>
        <p:txBody>
          <a:bodyPr>
            <a:normAutofit fontScale="92500" lnSpcReduction="10000"/>
          </a:bodyPr>
          <a:lstStyle/>
          <a:p>
            <a:r>
              <a:rPr lang="en-US" dirty="0"/>
              <a:t>While the rates on the next slide were proposed (submitted to the government) </a:t>
            </a:r>
          </a:p>
          <a:p>
            <a:r>
              <a:rPr lang="en-US" dirty="0"/>
              <a:t>The rates have NOT BEEN NEGOTIATED YET</a:t>
            </a:r>
          </a:p>
          <a:p>
            <a:r>
              <a:rPr lang="en-US" dirty="0"/>
              <a:t>These rates can be used for planning purposes</a:t>
            </a:r>
          </a:p>
          <a:p>
            <a:r>
              <a:rPr lang="en-US" dirty="0"/>
              <a:t>The proposed rates have been included in Kuali Coeus</a:t>
            </a:r>
          </a:p>
          <a:p>
            <a:r>
              <a:rPr lang="en-US" dirty="0"/>
              <a:t>The memo and planning rates have been uploaded to our website</a:t>
            </a:r>
          </a:p>
          <a:p>
            <a:pPr marL="0" indent="0">
              <a:buNone/>
            </a:pPr>
            <a:r>
              <a:rPr lang="en-US" dirty="0">
                <a:hlinkClick r:id="rId2"/>
              </a:rPr>
              <a:t>https://www.umaryland.edu/media/umb/af/cost/FY2022-Planning-Rates-Announcement.pdf</a:t>
            </a:r>
            <a:endParaRPr lang="en-US" dirty="0"/>
          </a:p>
          <a:p>
            <a:pPr marL="0" indent="0">
              <a:buNone/>
            </a:pPr>
            <a:endParaRPr lang="en-US" dirty="0"/>
          </a:p>
        </p:txBody>
      </p:sp>
    </p:spTree>
    <p:extLst>
      <p:ext uri="{BB962C8B-B14F-4D97-AF65-F5344CB8AC3E}">
        <p14:creationId xmlns:p14="http://schemas.microsoft.com/office/powerpoint/2010/main" val="244457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Fringe Benefit Rates-</a:t>
            </a:r>
            <a:r>
              <a:rPr lang="en-US" dirty="0">
                <a:solidFill>
                  <a:srgbClr val="00B050"/>
                </a:solidFill>
              </a:rPr>
              <a:t>PROPOSED NOT YET NEGOTIATED!! </a:t>
            </a:r>
            <a:endParaRPr lang="en-US" dirty="0"/>
          </a:p>
        </p:txBody>
      </p:sp>
      <p:graphicFrame>
        <p:nvGraphicFramePr>
          <p:cNvPr id="4" name="Content Placeholder 4"/>
          <p:cNvGraphicFramePr>
            <a:graphicFrameLocks noGrp="1"/>
          </p:cNvGraphicFramePr>
          <p:nvPr>
            <p:ph idx="1"/>
            <p:extLst/>
          </p:nvPr>
        </p:nvGraphicFramePr>
        <p:xfrm>
          <a:off x="1981200" y="1417639"/>
          <a:ext cx="8404916" cy="5372487"/>
        </p:xfrm>
        <a:graphic>
          <a:graphicData uri="http://schemas.openxmlformats.org/drawingml/2006/table">
            <a:tbl>
              <a:tblPr firstRow="1" bandRow="1">
                <a:tableStyleId>{5C22544A-7EE6-4342-B048-85BDC9FD1C3A}</a:tableStyleId>
              </a:tblPr>
              <a:tblGrid>
                <a:gridCol w="1245191">
                  <a:extLst>
                    <a:ext uri="{9D8B030D-6E8A-4147-A177-3AD203B41FA5}">
                      <a16:colId xmlns:a16="http://schemas.microsoft.com/office/drawing/2014/main" val="20000"/>
                    </a:ext>
                  </a:extLst>
                </a:gridCol>
                <a:gridCol w="3612128">
                  <a:extLst>
                    <a:ext uri="{9D8B030D-6E8A-4147-A177-3AD203B41FA5}">
                      <a16:colId xmlns:a16="http://schemas.microsoft.com/office/drawing/2014/main" val="20001"/>
                    </a:ext>
                  </a:extLst>
                </a:gridCol>
                <a:gridCol w="1498791">
                  <a:extLst>
                    <a:ext uri="{9D8B030D-6E8A-4147-A177-3AD203B41FA5}">
                      <a16:colId xmlns:a16="http://schemas.microsoft.com/office/drawing/2014/main" val="20003"/>
                    </a:ext>
                  </a:extLst>
                </a:gridCol>
                <a:gridCol w="2048806">
                  <a:extLst>
                    <a:ext uri="{9D8B030D-6E8A-4147-A177-3AD203B41FA5}">
                      <a16:colId xmlns:a16="http://schemas.microsoft.com/office/drawing/2014/main" val="20004"/>
                    </a:ext>
                  </a:extLst>
                </a:gridCol>
              </a:tblGrid>
              <a:tr h="583323">
                <a:tc>
                  <a:txBody>
                    <a:bodyPr/>
                    <a:lstStyle/>
                    <a:p>
                      <a:pPr algn="ctr"/>
                      <a:endParaRPr lang="en-US" sz="1200" dirty="0"/>
                    </a:p>
                  </a:txBody>
                  <a:tcPr anchor="ctr"/>
                </a:tc>
                <a:tc>
                  <a:txBody>
                    <a:bodyPr/>
                    <a:lstStyle/>
                    <a:p>
                      <a:pPr algn="ctr"/>
                      <a:r>
                        <a:rPr lang="en-US" sz="1200" dirty="0" smtClean="0"/>
                        <a:t>Apply to Accounts</a:t>
                      </a:r>
                      <a:endParaRPr lang="en-US" sz="1200" dirty="0"/>
                    </a:p>
                  </a:txBody>
                  <a:tcPr anchor="ctr"/>
                </a:tc>
                <a:tc>
                  <a:txBody>
                    <a:bodyPr/>
                    <a:lstStyle/>
                    <a:p>
                      <a:pPr algn="ctr"/>
                      <a:r>
                        <a:rPr lang="en-US" sz="1200" baseline="0" dirty="0" smtClean="0"/>
                        <a:t>FY22</a:t>
                      </a:r>
                      <a:endParaRPr lang="en-US" sz="1200" baseline="0" dirty="0"/>
                    </a:p>
                  </a:txBody>
                  <a:tcPr anchor="ctr"/>
                </a:tc>
                <a:tc>
                  <a:txBody>
                    <a:bodyPr/>
                    <a:lstStyle/>
                    <a:p>
                      <a:pPr algn="ctr"/>
                      <a:r>
                        <a:rPr lang="en-US" sz="1200" baseline="0" dirty="0" smtClean="0"/>
                        <a:t>Costs Recorded in Account</a:t>
                      </a:r>
                      <a:endParaRPr lang="en-US" sz="1200" baseline="0" dirty="0"/>
                    </a:p>
                  </a:txBody>
                  <a:tcPr anchor="ctr"/>
                </a:tc>
                <a:extLst>
                  <a:ext uri="{0D108BD9-81ED-4DB2-BD59-A6C34878D82A}">
                    <a16:rowId xmlns:a16="http://schemas.microsoft.com/office/drawing/2014/main" val="10000"/>
                  </a:ext>
                </a:extLst>
              </a:tr>
              <a:tr h="485810">
                <a:tc>
                  <a:txBody>
                    <a:bodyPr/>
                    <a:lstStyle/>
                    <a:p>
                      <a:r>
                        <a:rPr lang="en-US" sz="1100" dirty="0" smtClean="0"/>
                        <a:t>Faculty</a:t>
                      </a:r>
                      <a:endParaRPr lang="en-US" sz="1100" dirty="0"/>
                    </a:p>
                  </a:txBody>
                  <a:tcPr anchor="ctr"/>
                </a:tc>
                <a:tc>
                  <a:txBody>
                    <a:bodyPr/>
                    <a:lstStyle/>
                    <a:p>
                      <a:r>
                        <a:rPr lang="en-US" sz="1100" dirty="0" smtClean="0"/>
                        <a:t>1011</a:t>
                      </a:r>
                      <a:r>
                        <a:rPr lang="en-US" sz="1100" baseline="0" dirty="0" smtClean="0"/>
                        <a:t> – Faculty 9/10 mo. </a:t>
                      </a:r>
                    </a:p>
                    <a:p>
                      <a:r>
                        <a:rPr lang="en-US" sz="1100" baseline="0" dirty="0" smtClean="0"/>
                        <a:t>1012 – Faculty 12 mo.</a:t>
                      </a:r>
                      <a:endParaRPr lang="en-US" sz="1100" dirty="0"/>
                    </a:p>
                  </a:txBody>
                  <a:tcPr/>
                </a:tc>
                <a:tc>
                  <a:txBody>
                    <a:bodyPr/>
                    <a:lstStyle/>
                    <a:p>
                      <a:pPr algn="ctr"/>
                      <a:r>
                        <a:rPr lang="en-US" sz="1100" dirty="0" smtClean="0"/>
                        <a:t>26.2%</a:t>
                      </a:r>
                      <a:endParaRPr lang="en-US" sz="1100" dirty="0"/>
                    </a:p>
                  </a:txBody>
                  <a:tcPr anchor="ctr"/>
                </a:tc>
                <a:tc>
                  <a:txBody>
                    <a:bodyPr/>
                    <a:lstStyle/>
                    <a:p>
                      <a:pPr algn="ctr"/>
                      <a:r>
                        <a:rPr lang="en-US" sz="1100" dirty="0" smtClean="0"/>
                        <a:t>2790</a:t>
                      </a:r>
                      <a:r>
                        <a:rPr lang="en-US" sz="1100" baseline="0" dirty="0" smtClean="0"/>
                        <a:t> – Fringe rate Faculty</a:t>
                      </a:r>
                      <a:endParaRPr lang="en-US" sz="1100" dirty="0"/>
                    </a:p>
                  </a:txBody>
                  <a:tcPr anchor="ctr"/>
                </a:tc>
                <a:extLst>
                  <a:ext uri="{0D108BD9-81ED-4DB2-BD59-A6C34878D82A}">
                    <a16:rowId xmlns:a16="http://schemas.microsoft.com/office/drawing/2014/main" val="10001"/>
                  </a:ext>
                </a:extLst>
              </a:tr>
              <a:tr h="472316">
                <a:tc>
                  <a:txBody>
                    <a:bodyPr/>
                    <a:lstStyle/>
                    <a:p>
                      <a:r>
                        <a:rPr lang="en-US" sz="1100" dirty="0" smtClean="0"/>
                        <a:t>Staff</a:t>
                      </a:r>
                      <a:endParaRPr lang="en-US" sz="1100" dirty="0"/>
                    </a:p>
                  </a:txBody>
                  <a:tcPr anchor="ctr"/>
                </a:tc>
                <a:tc>
                  <a:txBody>
                    <a:bodyPr/>
                    <a:lstStyle/>
                    <a:p>
                      <a:r>
                        <a:rPr lang="en-US" sz="1100" dirty="0" smtClean="0"/>
                        <a:t>1013 – Exempt</a:t>
                      </a:r>
                      <a:r>
                        <a:rPr lang="en-US" sz="1100" baseline="0" dirty="0" smtClean="0"/>
                        <a:t> staff</a:t>
                      </a:r>
                    </a:p>
                    <a:p>
                      <a:r>
                        <a:rPr lang="en-US" sz="1100" baseline="0" dirty="0" smtClean="0"/>
                        <a:t>1014 – Non-exempt staff</a:t>
                      </a:r>
                      <a:endParaRPr lang="en-US" sz="1100" dirty="0"/>
                    </a:p>
                  </a:txBody>
                  <a:tcPr/>
                </a:tc>
                <a:tc>
                  <a:txBody>
                    <a:bodyPr/>
                    <a:lstStyle/>
                    <a:p>
                      <a:pPr algn="ctr"/>
                      <a:r>
                        <a:rPr lang="en-US" sz="1100" dirty="0" smtClean="0"/>
                        <a:t>34.6%</a:t>
                      </a:r>
                      <a:endParaRPr lang="en-US" sz="1100" dirty="0"/>
                    </a:p>
                  </a:txBody>
                  <a:tcPr anchor="ctr"/>
                </a:tc>
                <a:tc>
                  <a:txBody>
                    <a:bodyPr/>
                    <a:lstStyle/>
                    <a:p>
                      <a:pPr algn="ctr"/>
                      <a:r>
                        <a:rPr lang="en-US" sz="1100" dirty="0" smtClean="0"/>
                        <a:t>2791 – Fringe rate</a:t>
                      </a:r>
                      <a:r>
                        <a:rPr lang="en-US" sz="1100" baseline="0" dirty="0" smtClean="0"/>
                        <a:t> Staff</a:t>
                      </a:r>
                      <a:endParaRPr lang="en-US" sz="1100" dirty="0"/>
                    </a:p>
                  </a:txBody>
                  <a:tcPr anchor="ctr"/>
                </a:tc>
                <a:extLst>
                  <a:ext uri="{0D108BD9-81ED-4DB2-BD59-A6C34878D82A}">
                    <a16:rowId xmlns:a16="http://schemas.microsoft.com/office/drawing/2014/main" val="10002"/>
                  </a:ext>
                </a:extLst>
              </a:tr>
              <a:tr h="2077120">
                <a:tc>
                  <a:txBody>
                    <a:bodyPr/>
                    <a:lstStyle/>
                    <a:p>
                      <a:r>
                        <a:rPr lang="en-US" sz="1100" dirty="0" smtClean="0"/>
                        <a:t>Legislated Benefit</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2071 – Faculty</a:t>
                      </a:r>
                    </a:p>
                    <a:p>
                      <a:r>
                        <a:rPr lang="en-US" sz="1100" dirty="0" smtClean="0"/>
                        <a:t>2072 – Exempt staff (C1)</a:t>
                      </a:r>
                    </a:p>
                    <a:p>
                      <a:r>
                        <a:rPr lang="en-US" sz="1100" dirty="0" smtClean="0"/>
                        <a:t>2073 – Non-exempt</a:t>
                      </a:r>
                      <a:r>
                        <a:rPr lang="en-US" sz="1100" baseline="0" dirty="0" smtClean="0"/>
                        <a:t> staff (C1)</a:t>
                      </a:r>
                    </a:p>
                    <a:p>
                      <a:r>
                        <a:rPr lang="en-US" sz="1100" baseline="0" dirty="0" smtClean="0"/>
                        <a:t>2080 – Summer salaries</a:t>
                      </a:r>
                    </a:p>
                    <a:p>
                      <a:r>
                        <a:rPr lang="en-US" sz="1100" baseline="0" dirty="0" smtClean="0"/>
                        <a:t>2085 – Supplemental Pay</a:t>
                      </a:r>
                    </a:p>
                    <a:p>
                      <a:r>
                        <a:rPr lang="en-US" sz="1100" baseline="0" dirty="0" smtClean="0"/>
                        <a:t>2110 – Overtime</a:t>
                      </a:r>
                    </a:p>
                    <a:p>
                      <a:r>
                        <a:rPr lang="en-US" sz="1100" baseline="0" dirty="0" smtClean="0"/>
                        <a:t>2120 – Shift differential</a:t>
                      </a:r>
                    </a:p>
                    <a:p>
                      <a:r>
                        <a:rPr lang="en-US" sz="1100" baseline="0" dirty="0" smtClean="0"/>
                        <a:t>2130 – On call pay</a:t>
                      </a:r>
                    </a:p>
                    <a:p>
                      <a:r>
                        <a:rPr lang="en-US" sz="1100" baseline="0" dirty="0" smtClean="0"/>
                        <a:t>2140 – Bonus Payments</a:t>
                      </a:r>
                    </a:p>
                    <a:p>
                      <a:r>
                        <a:rPr lang="en-US" sz="1100" baseline="0" dirty="0" smtClean="0"/>
                        <a:t>2074 – College Work study  (summer) </a:t>
                      </a:r>
                    </a:p>
                    <a:p>
                      <a:r>
                        <a:rPr lang="en-US" sz="1100" baseline="0" dirty="0" smtClean="0"/>
                        <a:t>2075 – Students (other than CWS) (summer)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2090 – </a:t>
                      </a:r>
                      <a:r>
                        <a:rPr lang="en-US" sz="1100" kern="1200" baseline="0" dirty="0" smtClean="0">
                          <a:solidFill>
                            <a:schemeClr val="dk1"/>
                          </a:solidFill>
                          <a:latin typeface="+mn-lt"/>
                          <a:ea typeface="+mn-ea"/>
                          <a:cs typeface="+mn-cs"/>
                        </a:rPr>
                        <a:t>Contractual</a:t>
                      </a:r>
                      <a:r>
                        <a:rPr lang="en-US" sz="1100" baseline="0" dirty="0" smtClean="0"/>
                        <a:t> employee (C2) (Until FY16)</a:t>
                      </a:r>
                    </a:p>
                  </a:txBody>
                  <a:tcPr/>
                </a:tc>
                <a:tc>
                  <a:txBody>
                    <a:bodyPr/>
                    <a:lstStyle/>
                    <a:p>
                      <a:pPr algn="ctr"/>
                      <a:r>
                        <a:rPr lang="en-US" sz="1100" dirty="0" smtClean="0"/>
                        <a:t>8.3%</a:t>
                      </a:r>
                      <a:endParaRPr lang="en-US" sz="1100" dirty="0"/>
                    </a:p>
                  </a:txBody>
                  <a:tcPr anchor="ctr"/>
                </a:tc>
                <a:tc>
                  <a:txBody>
                    <a:bodyPr/>
                    <a:lstStyle/>
                    <a:p>
                      <a:pPr algn="ctr"/>
                      <a:r>
                        <a:rPr lang="en-US" sz="1100" dirty="0" smtClean="0"/>
                        <a:t>2793 – Fringe rate Legislated Benefit</a:t>
                      </a:r>
                      <a:endParaRPr lang="en-US" sz="1100" dirty="0"/>
                    </a:p>
                  </a:txBody>
                  <a:tcPr anchor="ctr"/>
                </a:tc>
                <a:extLst>
                  <a:ext uri="{0D108BD9-81ED-4DB2-BD59-A6C34878D82A}">
                    <a16:rowId xmlns:a16="http://schemas.microsoft.com/office/drawing/2014/main" val="10003"/>
                  </a:ext>
                </a:extLst>
              </a:tr>
              <a:tr h="566779">
                <a:tc>
                  <a:txBody>
                    <a:bodyPr/>
                    <a:lstStyle/>
                    <a:p>
                      <a:r>
                        <a:rPr lang="en-US" sz="1100" dirty="0" smtClean="0"/>
                        <a:t>Limited Benefit</a:t>
                      </a:r>
                      <a:endParaRPr lang="en-US" sz="1100" dirty="0"/>
                    </a:p>
                  </a:txBody>
                  <a:tcPr anchor="ctr"/>
                </a:tc>
                <a:tc>
                  <a:txBody>
                    <a:bodyPr/>
                    <a:lstStyle/>
                    <a:p>
                      <a:r>
                        <a:rPr lang="en-US" sz="1100" dirty="0" smtClean="0"/>
                        <a:t>1021 – Post Docs/Fellows</a:t>
                      </a:r>
                    </a:p>
                    <a:p>
                      <a:r>
                        <a:rPr lang="en-US" sz="1100" dirty="0" smtClean="0"/>
                        <a:t>2090 – Contractual</a:t>
                      </a:r>
                      <a:r>
                        <a:rPr lang="en-US" sz="1100" baseline="0" dirty="0" smtClean="0"/>
                        <a:t> Employee (C2) (FY16+)</a:t>
                      </a:r>
                      <a:endParaRPr lang="en-US" sz="1100" dirty="0"/>
                    </a:p>
                  </a:txBody>
                  <a:tcPr/>
                </a:tc>
                <a:tc>
                  <a:txBody>
                    <a:bodyPr/>
                    <a:lstStyle/>
                    <a:p>
                      <a:pPr algn="ctr"/>
                      <a:r>
                        <a:rPr lang="en-US" sz="1100" dirty="0" smtClean="0"/>
                        <a:t>20.9%</a:t>
                      </a:r>
                      <a:endParaRPr lang="en-US" sz="1100" dirty="0"/>
                    </a:p>
                  </a:txBody>
                  <a:tcPr anchor="ctr"/>
                </a:tc>
                <a:tc>
                  <a:txBody>
                    <a:bodyPr/>
                    <a:lstStyle/>
                    <a:p>
                      <a:pPr algn="ctr"/>
                      <a:r>
                        <a:rPr lang="en-US" sz="1100" dirty="0" smtClean="0"/>
                        <a:t>2792 – Fringe rate </a:t>
                      </a:r>
                      <a:r>
                        <a:rPr lang="en-US" sz="1100" baseline="0" dirty="0" smtClean="0"/>
                        <a:t>Limited Benefit</a:t>
                      </a:r>
                    </a:p>
                  </a:txBody>
                  <a:tcPr anchor="ctr"/>
                </a:tc>
                <a:extLst>
                  <a:ext uri="{0D108BD9-81ED-4DB2-BD59-A6C34878D82A}">
                    <a16:rowId xmlns:a16="http://schemas.microsoft.com/office/drawing/2014/main" val="10004"/>
                  </a:ext>
                </a:extLst>
              </a:tr>
              <a:tr h="566779">
                <a:tc>
                  <a:txBody>
                    <a:bodyPr/>
                    <a:lstStyle/>
                    <a:p>
                      <a:r>
                        <a:rPr lang="en-US" sz="1100" dirty="0" smtClean="0"/>
                        <a:t>Students</a:t>
                      </a:r>
                      <a:endParaRPr lang="en-US" sz="1100" dirty="0"/>
                    </a:p>
                  </a:txBody>
                  <a:tcPr anchor="ctr"/>
                </a:tc>
                <a:tc>
                  <a:txBody>
                    <a:bodyPr/>
                    <a:lstStyle/>
                    <a:p>
                      <a:r>
                        <a:rPr lang="en-US" sz="1100" dirty="0" smtClean="0"/>
                        <a:t>1020 – Graduate Assistants</a:t>
                      </a:r>
                    </a:p>
                    <a:p>
                      <a:r>
                        <a:rPr lang="en-US" sz="1100" dirty="0" smtClean="0"/>
                        <a:t>2074</a:t>
                      </a:r>
                      <a:r>
                        <a:rPr lang="en-US" sz="1100" baseline="0" dirty="0" smtClean="0"/>
                        <a:t> – College Work Study (CWS)</a:t>
                      </a:r>
                    </a:p>
                    <a:p>
                      <a:r>
                        <a:rPr lang="en-US" sz="1100" baseline="0" dirty="0" smtClean="0"/>
                        <a:t>2075 – Students (Other than CWS)</a:t>
                      </a:r>
                      <a:endParaRPr lang="en-US" sz="1100" dirty="0"/>
                    </a:p>
                  </a:txBody>
                  <a:tcPr/>
                </a:tc>
                <a:tc>
                  <a:txBody>
                    <a:bodyPr/>
                    <a:lstStyle/>
                    <a:p>
                      <a:pPr algn="ctr"/>
                      <a:r>
                        <a:rPr lang="en-US" sz="1100" dirty="0" smtClean="0"/>
                        <a:t>0%</a:t>
                      </a:r>
                      <a:endParaRPr lang="en-US" sz="1100" dirty="0"/>
                    </a:p>
                  </a:txBody>
                  <a:tcPr anchor="ctr"/>
                </a:tc>
                <a:tc>
                  <a:txBody>
                    <a:bodyPr/>
                    <a:lstStyle/>
                    <a:p>
                      <a:pPr algn="ctr"/>
                      <a:r>
                        <a:rPr lang="en-US" sz="1100" baseline="0" dirty="0" smtClean="0"/>
                        <a:t>N/A</a:t>
                      </a:r>
                    </a:p>
                  </a:txBody>
                  <a:tcPr anchor="ctr"/>
                </a:tc>
                <a:extLst>
                  <a:ext uri="{0D108BD9-81ED-4DB2-BD59-A6C34878D82A}">
                    <a16:rowId xmlns:a16="http://schemas.microsoft.com/office/drawing/2014/main" val="10005"/>
                  </a:ext>
                </a:extLst>
              </a:tr>
              <a:tr h="566779">
                <a:tc>
                  <a:txBody>
                    <a:bodyPr/>
                    <a:lstStyle/>
                    <a:p>
                      <a:r>
                        <a:rPr lang="en-US" sz="1100" dirty="0" smtClean="0"/>
                        <a:t>Other</a:t>
                      </a:r>
                      <a:endParaRPr lang="en-US" sz="1100" dirty="0"/>
                    </a:p>
                  </a:txBody>
                  <a:tcPr anchor="ctr"/>
                </a:tc>
                <a:tc>
                  <a:txBody>
                    <a:bodyPr/>
                    <a:lstStyle/>
                    <a:p>
                      <a:r>
                        <a:rPr lang="en-US" sz="1100" dirty="0" smtClean="0"/>
                        <a:t>2196 – Accrued Leave</a:t>
                      </a:r>
                      <a:r>
                        <a:rPr lang="en-US" sz="1100" baseline="0" dirty="0" smtClean="0"/>
                        <a:t> Payout</a:t>
                      </a:r>
                      <a:endParaRPr lang="en-US" sz="1100" dirty="0"/>
                    </a:p>
                  </a:txBody>
                  <a:tcPr/>
                </a:tc>
                <a:tc>
                  <a:txBody>
                    <a:bodyPr/>
                    <a:lstStyle/>
                    <a:p>
                      <a:pPr algn="ctr"/>
                      <a:r>
                        <a:rPr lang="en-US" sz="1100" dirty="0" smtClean="0"/>
                        <a:t>0%</a:t>
                      </a:r>
                      <a:endParaRPr lang="en-US" sz="1100" dirty="0"/>
                    </a:p>
                  </a:txBody>
                  <a:tcPr anchor="ctr"/>
                </a:tc>
                <a:tc>
                  <a:txBody>
                    <a:bodyPr/>
                    <a:lstStyle/>
                    <a:p>
                      <a:pPr algn="ctr"/>
                      <a:r>
                        <a:rPr lang="en-US" sz="1100" baseline="0" dirty="0" smtClean="0"/>
                        <a:t>N/A</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85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Calibri" panose="020F0502020204030204" pitchFamily="34" charset="0"/>
              </a:rPr>
              <a:t>Direct Retro Reminders and Training</a:t>
            </a:r>
            <a:endParaRPr lang="en-US" dirty="0"/>
          </a:p>
        </p:txBody>
      </p:sp>
      <p:sp>
        <p:nvSpPr>
          <p:cNvPr id="3" name="Content Placeholder 2"/>
          <p:cNvSpPr>
            <a:spLocks noGrp="1"/>
          </p:cNvSpPr>
          <p:nvPr>
            <p:ph idx="1"/>
          </p:nvPr>
        </p:nvSpPr>
        <p:spPr/>
        <p:txBody>
          <a:bodyPr>
            <a:normAutofit/>
          </a:bodyPr>
          <a:lstStyle/>
          <a:p>
            <a:pPr marL="0" indent="0">
              <a:spcBef>
                <a:spcPct val="75000"/>
              </a:spcBef>
              <a:buNone/>
            </a:pPr>
            <a:r>
              <a:rPr lang="en-US" altLang="en-US" dirty="0">
                <a:latin typeface="Calibri" panose="020F0502020204030204" pitchFamily="34" charset="0"/>
              </a:rPr>
              <a:t>Please review effort instructions in detail. </a:t>
            </a:r>
            <a:r>
              <a:rPr lang="en-US" altLang="en-US" dirty="0" smtClean="0">
                <a:latin typeface="Calibri" panose="020F0502020204030204" pitchFamily="34" charset="0"/>
              </a:rPr>
              <a:t>Help new employees go through it</a:t>
            </a:r>
            <a:endParaRPr lang="en-US" dirty="0"/>
          </a:p>
        </p:txBody>
      </p:sp>
      <p:pic>
        <p:nvPicPr>
          <p:cNvPr id="4" name="Picture 3"/>
          <p:cNvPicPr>
            <a:picLocks noChangeAspect="1"/>
          </p:cNvPicPr>
          <p:nvPr/>
        </p:nvPicPr>
        <p:blipFill>
          <a:blip r:embed="rId2"/>
          <a:stretch>
            <a:fillRect/>
          </a:stretch>
        </p:blipFill>
        <p:spPr>
          <a:xfrm>
            <a:off x="1981200" y="2633197"/>
            <a:ext cx="8242786" cy="3911982"/>
          </a:xfrm>
          <a:prstGeom prst="rect">
            <a:avLst/>
          </a:prstGeom>
        </p:spPr>
      </p:pic>
    </p:spTree>
    <p:extLst>
      <p:ext uri="{BB962C8B-B14F-4D97-AF65-F5344CB8AC3E}">
        <p14:creationId xmlns:p14="http://schemas.microsoft.com/office/powerpoint/2010/main" val="155167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Calibri" panose="020F0502020204030204" pitchFamily="34" charset="0"/>
              </a:rPr>
              <a:t>Direct Retro Reminders and Training</a:t>
            </a:r>
            <a:endParaRPr lang="en-US" dirty="0"/>
          </a:p>
        </p:txBody>
      </p:sp>
      <p:sp>
        <p:nvSpPr>
          <p:cNvPr id="3" name="Content Placeholder 2"/>
          <p:cNvSpPr>
            <a:spLocks noGrp="1"/>
          </p:cNvSpPr>
          <p:nvPr>
            <p:ph idx="1"/>
          </p:nvPr>
        </p:nvSpPr>
        <p:spPr/>
        <p:txBody>
          <a:bodyPr>
            <a:normAutofit fontScale="62500" lnSpcReduction="20000"/>
          </a:bodyPr>
          <a:lstStyle/>
          <a:p>
            <a:pPr>
              <a:spcBef>
                <a:spcPct val="75000"/>
              </a:spcBef>
            </a:pPr>
            <a:r>
              <a:rPr lang="en-US" altLang="en-US" dirty="0">
                <a:latin typeface="Calibri" panose="020F0502020204030204" pitchFamily="34" charset="0"/>
              </a:rPr>
              <a:t>Please review effort instructions in detail. Have new employees go through it.</a:t>
            </a:r>
          </a:p>
          <a:p>
            <a:pPr lvl="1">
              <a:spcBef>
                <a:spcPct val="75000"/>
              </a:spcBef>
            </a:pPr>
            <a:r>
              <a:rPr lang="en-US" altLang="en-US" dirty="0">
                <a:latin typeface="Calibri" panose="020F0502020204030204" pitchFamily="34" charset="0"/>
                <a:hlinkClick r:id="rId2"/>
              </a:rPr>
              <a:t>https://</a:t>
            </a:r>
            <a:r>
              <a:rPr lang="en-US" altLang="en-US" dirty="0" smtClean="0">
                <a:latin typeface="Calibri" panose="020F0502020204030204" pitchFamily="34" charset="0"/>
                <a:hlinkClick r:id="rId2"/>
              </a:rPr>
              <a:t>cf.umaryland.edu/eumb-direct-retro/Instructions%20for%20Direct%20Retro%20Form.pdf</a:t>
            </a:r>
            <a:endParaRPr lang="en-US" altLang="en-US" dirty="0" smtClean="0">
              <a:latin typeface="Calibri" panose="020F0502020204030204" pitchFamily="34" charset="0"/>
            </a:endParaRPr>
          </a:p>
          <a:p>
            <a:pPr>
              <a:spcBef>
                <a:spcPct val="75000"/>
              </a:spcBef>
            </a:pPr>
            <a:r>
              <a:rPr lang="en-US" altLang="en-US" dirty="0" smtClean="0">
                <a:latin typeface="Calibri" panose="020F0502020204030204" pitchFamily="34" charset="0"/>
              </a:rPr>
              <a:t>Training </a:t>
            </a:r>
            <a:r>
              <a:rPr lang="en-US" altLang="en-US" dirty="0">
                <a:latin typeface="Calibri" panose="020F0502020204030204" pitchFamily="34" charset="0"/>
              </a:rPr>
              <a:t>will be offered for new </a:t>
            </a:r>
            <a:r>
              <a:rPr lang="en-US" altLang="en-US" dirty="0" smtClean="0">
                <a:latin typeface="Calibri" panose="020F0502020204030204" pitchFamily="34" charset="0"/>
              </a:rPr>
              <a:t>employees, as needed. If you need it, email </a:t>
            </a:r>
            <a:r>
              <a:rPr lang="en-US" altLang="en-US" dirty="0" smtClean="0">
                <a:latin typeface="Calibri" panose="020F0502020204030204" pitchFamily="34" charset="0"/>
                <a:hlinkClick r:id="rId3"/>
              </a:rPr>
              <a:t>effort@umaryland.edu</a:t>
            </a:r>
            <a:endParaRPr lang="en-US" altLang="en-US" dirty="0" smtClean="0">
              <a:latin typeface="Calibri" panose="020F0502020204030204" pitchFamily="34" charset="0"/>
            </a:endParaRPr>
          </a:p>
          <a:p>
            <a:pPr lvl="1">
              <a:spcBef>
                <a:spcPct val="75000"/>
              </a:spcBef>
            </a:pPr>
            <a:r>
              <a:rPr lang="en-US" altLang="en-US" dirty="0" smtClean="0">
                <a:latin typeface="Calibri" panose="020F0502020204030204" pitchFamily="34" charset="0"/>
              </a:rPr>
              <a:t>Dates </a:t>
            </a:r>
            <a:r>
              <a:rPr lang="en-US" altLang="en-US" dirty="0">
                <a:latin typeface="Calibri" panose="020F0502020204030204" pitchFamily="34" charset="0"/>
              </a:rPr>
              <a:t>will be </a:t>
            </a:r>
            <a:r>
              <a:rPr lang="en-US" altLang="en-US" dirty="0" smtClean="0">
                <a:latin typeface="Calibri" panose="020F0502020204030204" pitchFamily="34" charset="0"/>
              </a:rPr>
              <a:t>scheduled based on the need</a:t>
            </a:r>
          </a:p>
          <a:p>
            <a:pPr lvl="1">
              <a:spcBef>
                <a:spcPct val="75000"/>
              </a:spcBef>
            </a:pPr>
            <a:r>
              <a:rPr lang="en-US" altLang="en-US" dirty="0" smtClean="0">
                <a:latin typeface="Calibri" panose="020F0502020204030204" pitchFamily="34" charset="0"/>
              </a:rPr>
              <a:t>Correspondence will be sent </a:t>
            </a:r>
            <a:r>
              <a:rPr lang="en-US" altLang="en-US" dirty="0">
                <a:latin typeface="Calibri" panose="020F0502020204030204" pitchFamily="34" charset="0"/>
              </a:rPr>
              <a:t>and posted on our </a:t>
            </a:r>
            <a:r>
              <a:rPr lang="en-US" altLang="en-US" dirty="0" smtClean="0">
                <a:latin typeface="Calibri" panose="020F0502020204030204" pitchFamily="34" charset="0"/>
              </a:rPr>
              <a:t>website when scheduled</a:t>
            </a:r>
            <a:endParaRPr lang="en-US" altLang="en-US" dirty="0">
              <a:latin typeface="Calibri" panose="020F0502020204030204" pitchFamily="34" charset="0"/>
            </a:endParaRPr>
          </a:p>
          <a:p>
            <a:pPr>
              <a:spcBef>
                <a:spcPct val="75000"/>
              </a:spcBef>
            </a:pPr>
            <a:r>
              <a:rPr lang="en-US" altLang="en-US" dirty="0" smtClean="0">
                <a:latin typeface="Calibri" panose="020F0502020204030204" pitchFamily="34" charset="0"/>
              </a:rPr>
              <a:t>Special approvals: Attach </a:t>
            </a:r>
            <a:r>
              <a:rPr lang="en-US" altLang="en-US" dirty="0">
                <a:latin typeface="Calibri" panose="020F0502020204030204" pitchFamily="34" charset="0"/>
              </a:rPr>
              <a:t>all relevant documentation, not just the PCD</a:t>
            </a:r>
          </a:p>
          <a:p>
            <a:pPr lvl="1">
              <a:spcBef>
                <a:spcPct val="75000"/>
              </a:spcBef>
            </a:pPr>
            <a:r>
              <a:rPr lang="en-US" altLang="en-US" dirty="0" smtClean="0">
                <a:latin typeface="Calibri" panose="020F0502020204030204" pitchFamily="34" charset="0"/>
              </a:rPr>
              <a:t>Approval from sponsor</a:t>
            </a:r>
          </a:p>
          <a:p>
            <a:pPr lvl="1">
              <a:spcBef>
                <a:spcPct val="75000"/>
              </a:spcBef>
            </a:pPr>
            <a:r>
              <a:rPr lang="en-US" altLang="en-US" dirty="0" smtClean="0">
                <a:latin typeface="Calibri" panose="020F0502020204030204" pitchFamily="34" charset="0"/>
              </a:rPr>
              <a:t>Correspondence from SPAC</a:t>
            </a:r>
            <a:endParaRPr lang="en-US" altLang="en-US" dirty="0">
              <a:latin typeface="Calibri" panose="020F0502020204030204" pitchFamily="34" charset="0"/>
            </a:endParaRPr>
          </a:p>
          <a:p>
            <a:pPr>
              <a:spcBef>
                <a:spcPct val="75000"/>
              </a:spcBef>
            </a:pPr>
            <a:r>
              <a:rPr lang="en-US" altLang="en-US" dirty="0">
                <a:latin typeface="Calibri" panose="020F0502020204030204" pitchFamily="34" charset="0"/>
              </a:rPr>
              <a:t>All rejected DRs MUST be resubmitted with documentation attached</a:t>
            </a:r>
          </a:p>
          <a:p>
            <a:pPr lvl="1">
              <a:spcBef>
                <a:spcPct val="75000"/>
              </a:spcBef>
            </a:pPr>
            <a:r>
              <a:rPr lang="en-US" altLang="en-US" dirty="0">
                <a:latin typeface="Calibri" panose="020F0502020204030204" pitchFamily="34" charset="0"/>
              </a:rPr>
              <a:t>Accounting period PCD within 2 weeks of submission</a:t>
            </a:r>
          </a:p>
          <a:p>
            <a:endParaRPr lang="en-US" dirty="0"/>
          </a:p>
        </p:txBody>
      </p:sp>
    </p:spTree>
    <p:extLst>
      <p:ext uri="{BB962C8B-B14F-4D97-AF65-F5344CB8AC3E}">
        <p14:creationId xmlns:p14="http://schemas.microsoft.com/office/powerpoint/2010/main" val="195856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DHHS Salary Cap_Cost Sharing for Payroll Expenses</a:t>
            </a:r>
            <a:endParaRPr lang="en-US" dirty="0"/>
          </a:p>
        </p:txBody>
      </p:sp>
      <p:sp>
        <p:nvSpPr>
          <p:cNvPr id="3" name="Content Placeholder 2"/>
          <p:cNvSpPr>
            <a:spLocks noGrp="1"/>
          </p:cNvSpPr>
          <p:nvPr>
            <p:ph idx="1"/>
          </p:nvPr>
        </p:nvSpPr>
        <p:spPr/>
        <p:txBody>
          <a:bodyPr>
            <a:normAutofit fontScale="47500" lnSpcReduction="20000"/>
          </a:bodyPr>
          <a:lstStyle/>
          <a:p>
            <a:pPr marL="457200">
              <a:spcBef>
                <a:spcPct val="60000"/>
              </a:spcBef>
            </a:pPr>
            <a:r>
              <a:rPr lang="en-US" altLang="en-US" sz="4000" dirty="0">
                <a:latin typeface="Calibri" panose="020F0502020204030204" pitchFamily="34" charset="0"/>
              </a:rPr>
              <a:t>DHHS Salary Cap for 01/03/2021 to 09/30/21 is </a:t>
            </a:r>
            <a:r>
              <a:rPr lang="en-US" altLang="en-US" sz="4000" dirty="0">
                <a:solidFill>
                  <a:srgbClr val="FF0000"/>
                </a:solidFill>
                <a:latin typeface="Calibri" panose="020F0502020204030204" pitchFamily="34" charset="0"/>
              </a:rPr>
              <a:t>$199,300 </a:t>
            </a:r>
          </a:p>
          <a:p>
            <a:pPr marL="857250" lvl="1">
              <a:spcBef>
                <a:spcPct val="60000"/>
              </a:spcBef>
            </a:pPr>
            <a:r>
              <a:rPr lang="en-US" altLang="en-US" sz="3600" dirty="0">
                <a:latin typeface="Calibri" panose="020F0502020204030204" pitchFamily="34" charset="0"/>
              </a:rPr>
              <a:t>Reflected in March 2021 effort forms</a:t>
            </a:r>
          </a:p>
          <a:p>
            <a:pPr marL="457200">
              <a:spcBef>
                <a:spcPct val="60000"/>
              </a:spcBef>
            </a:pPr>
            <a:r>
              <a:rPr lang="en-US" altLang="en-US" sz="4000" dirty="0">
                <a:latin typeface="Calibri" panose="020F0502020204030204" pitchFamily="34" charset="0"/>
              </a:rPr>
              <a:t>Check employees who may go over the cap</a:t>
            </a:r>
          </a:p>
          <a:p>
            <a:pPr marL="1085850" lvl="2" indent="-571500">
              <a:spcBef>
                <a:spcPct val="60000"/>
              </a:spcBef>
              <a:buFont typeface="Calibri" panose="020F0502020204030204" pitchFamily="34" charset="0"/>
              <a:buChar char="‒"/>
            </a:pPr>
            <a:r>
              <a:rPr lang="en-US" altLang="en-US" sz="3400" dirty="0">
                <a:latin typeface="Calibri" panose="020F0502020204030204" pitchFamily="34" charset="0"/>
              </a:rPr>
              <a:t>Amount is based on annualized salary- Ex. FTE=.20 and amount paid at UMB= $40K </a:t>
            </a:r>
            <a:r>
              <a:rPr lang="en-US" altLang="en-US" sz="3400" dirty="0">
                <a:latin typeface="Calibri" panose="020F0502020204030204" pitchFamily="34" charset="0"/>
                <a:sym typeface="Wingdings" pitchFamily="2" charset="2"/>
              </a:rPr>
              <a:t> Annualized= $200K</a:t>
            </a:r>
            <a:endParaRPr lang="en-US" altLang="en-US" sz="3400" dirty="0">
              <a:latin typeface="Calibri" panose="020F0502020204030204" pitchFamily="34" charset="0"/>
            </a:endParaRPr>
          </a:p>
          <a:p>
            <a:pPr marL="457200">
              <a:spcBef>
                <a:spcPct val="60000"/>
              </a:spcBef>
            </a:pPr>
            <a:r>
              <a:rPr lang="en-US" altLang="en-US" sz="4000" dirty="0">
                <a:latin typeface="Calibri" panose="020F0502020204030204" pitchFamily="34" charset="0"/>
              </a:rPr>
              <a:t>This only applies to DHHS agencies and pass-through funds*. See link below for all DHHS and NIH sponsors and awarding agencies:</a:t>
            </a:r>
          </a:p>
          <a:p>
            <a:pPr marL="857250" lvl="1">
              <a:spcBef>
                <a:spcPct val="60000"/>
              </a:spcBef>
            </a:pPr>
            <a:r>
              <a:rPr lang="en-US" sz="3600" dirty="0">
                <a:hlinkClick r:id="rId2"/>
              </a:rPr>
              <a:t>https://www.hhs.gov/grants/grants-business-contacts/grant-officials/index.html</a:t>
            </a:r>
            <a:endParaRPr lang="en-US" sz="3600" dirty="0"/>
          </a:p>
          <a:p>
            <a:pPr marL="857250" lvl="1">
              <a:spcBef>
                <a:spcPct val="60000"/>
              </a:spcBef>
            </a:pPr>
            <a:r>
              <a:rPr lang="en-US" altLang="en-US" sz="3600" dirty="0">
                <a:latin typeface="Calibri" panose="020F0502020204030204" pitchFamily="34" charset="0"/>
                <a:hlinkClick r:id="rId3"/>
              </a:rPr>
              <a:t>https://www.nih.gov/institutes-nih/list-nih-institutes-centers-offices</a:t>
            </a:r>
            <a:endParaRPr lang="en-US" altLang="en-US" sz="3600" dirty="0">
              <a:solidFill>
                <a:srgbClr val="FF0000"/>
              </a:solidFill>
              <a:latin typeface="Calibri" panose="020F0502020204030204" pitchFamily="34" charset="0"/>
            </a:endParaRPr>
          </a:p>
          <a:p>
            <a:pPr marL="457200">
              <a:spcBef>
                <a:spcPct val="60000"/>
              </a:spcBef>
            </a:pPr>
            <a:r>
              <a:rPr lang="en-US" altLang="en-US" sz="4000" dirty="0">
                <a:latin typeface="Calibri" panose="020F0502020204030204" pitchFamily="34" charset="0"/>
              </a:rPr>
              <a:t>Position owner creates EFP but may be unaware that a project from another department requires Over The Cap - communicate!</a:t>
            </a:r>
          </a:p>
          <a:p>
            <a:pPr marL="114300" indent="0">
              <a:spcBef>
                <a:spcPct val="60000"/>
              </a:spcBef>
              <a:buNone/>
            </a:pPr>
            <a:r>
              <a:rPr lang="en-US" altLang="en-US" sz="4000" dirty="0">
                <a:latin typeface="Calibri" panose="020F0502020204030204" pitchFamily="34" charset="0"/>
              </a:rPr>
              <a:t>*</a:t>
            </a:r>
            <a:r>
              <a:rPr lang="en-US" altLang="en-US" sz="3300" dirty="0">
                <a:latin typeface="Calibri" panose="020F0502020204030204" pitchFamily="34" charset="0"/>
              </a:rPr>
              <a:t>Please ensure that you are familiar with other sponsors salary caps and apply methodology accordingly.</a:t>
            </a:r>
          </a:p>
          <a:p>
            <a:endParaRPr lang="en-US" dirty="0"/>
          </a:p>
        </p:txBody>
      </p:sp>
    </p:spTree>
    <p:extLst>
      <p:ext uri="{BB962C8B-B14F-4D97-AF65-F5344CB8AC3E}">
        <p14:creationId xmlns:p14="http://schemas.microsoft.com/office/powerpoint/2010/main" val="3381705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DHHS Salary Cap_Cost Sharing for Payroll Expenses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Notice posted to link below</a:t>
            </a:r>
          </a:p>
          <a:p>
            <a:pPr lvl="1"/>
            <a:r>
              <a:rPr lang="en-US" dirty="0">
                <a:hlinkClick r:id="rId2"/>
              </a:rPr>
              <a:t>https://grants.nih.gov/grants/policy/salcap_summary.htm</a:t>
            </a:r>
            <a:endParaRPr lang="en-US" dirty="0"/>
          </a:p>
          <a:p>
            <a:pPr marL="0" indent="0">
              <a:buNone/>
            </a:pPr>
            <a:r>
              <a:rPr lang="en-US" dirty="0"/>
              <a:t>• New Proposals </a:t>
            </a:r>
          </a:p>
          <a:p>
            <a:pPr marL="0" indent="0">
              <a:buNone/>
            </a:pPr>
            <a:r>
              <a:rPr lang="en-US" dirty="0"/>
              <a:t>	– Use new salary cap for budgeting </a:t>
            </a:r>
          </a:p>
          <a:p>
            <a:pPr marL="0" indent="0">
              <a:buNone/>
            </a:pPr>
            <a:r>
              <a:rPr lang="en-US" dirty="0"/>
              <a:t>• Active awards – Rebudget if funds are available no additional budget will be provided</a:t>
            </a:r>
          </a:p>
          <a:p>
            <a:pPr marL="0" indent="0">
              <a:buNone/>
            </a:pPr>
            <a:endParaRPr lang="en-US" dirty="0"/>
          </a:p>
        </p:txBody>
      </p:sp>
    </p:spTree>
    <p:extLst>
      <p:ext uri="{BB962C8B-B14F-4D97-AF65-F5344CB8AC3E}">
        <p14:creationId xmlns:p14="http://schemas.microsoft.com/office/powerpoint/2010/main" val="3813057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Upcoming – ERS Upgrade</a:t>
            </a:r>
            <a:endParaRPr lang="en-US" dirty="0"/>
          </a:p>
        </p:txBody>
      </p:sp>
      <p:sp>
        <p:nvSpPr>
          <p:cNvPr id="3" name="Content Placeholder 2"/>
          <p:cNvSpPr>
            <a:spLocks noGrp="1"/>
          </p:cNvSpPr>
          <p:nvPr>
            <p:ph idx="1"/>
          </p:nvPr>
        </p:nvSpPr>
        <p:spPr/>
        <p:txBody>
          <a:bodyPr>
            <a:normAutofit/>
          </a:bodyPr>
          <a:lstStyle/>
          <a:p>
            <a:r>
              <a:rPr lang="en-US" dirty="0"/>
              <a:t>New Effort Reporting System will be in the cloud</a:t>
            </a:r>
          </a:p>
          <a:p>
            <a:r>
              <a:rPr lang="en-US" dirty="0"/>
              <a:t>Currently testing with Maximus </a:t>
            </a:r>
          </a:p>
          <a:p>
            <a:r>
              <a:rPr lang="en-US" dirty="0"/>
              <a:t>Go-Live Expected </a:t>
            </a:r>
            <a:r>
              <a:rPr lang="en-US" dirty="0" smtClean="0"/>
              <a:t>by the end of </a:t>
            </a:r>
            <a:r>
              <a:rPr lang="en-US" dirty="0"/>
              <a:t>April 2021</a:t>
            </a:r>
          </a:p>
          <a:p>
            <a:pPr lvl="1"/>
            <a:r>
              <a:rPr lang="en-US" dirty="0" smtClean="0"/>
              <a:t>Will communicate </a:t>
            </a:r>
            <a:r>
              <a:rPr lang="en-US" dirty="0"/>
              <a:t>Go-Live date</a:t>
            </a:r>
          </a:p>
          <a:p>
            <a:r>
              <a:rPr lang="en-US" dirty="0"/>
              <a:t>Not significantly different but many new enhancements</a:t>
            </a:r>
          </a:p>
          <a:p>
            <a:r>
              <a:rPr lang="en-US" dirty="0"/>
              <a:t>Training classes will be scheduled and correspondence sent out</a:t>
            </a:r>
          </a:p>
          <a:p>
            <a:endParaRPr lang="en-US" dirty="0"/>
          </a:p>
        </p:txBody>
      </p:sp>
    </p:spTree>
    <p:extLst>
      <p:ext uri="{BB962C8B-B14F-4D97-AF65-F5344CB8AC3E}">
        <p14:creationId xmlns:p14="http://schemas.microsoft.com/office/powerpoint/2010/main" val="2697374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Upcoming – ERS Upgrade</a:t>
            </a:r>
            <a:br>
              <a:rPr lang="en-US" b="1" dirty="0"/>
            </a:br>
            <a:r>
              <a:rPr lang="en-US" b="1" dirty="0"/>
              <a:t>We need your help to prepare</a:t>
            </a:r>
            <a:endParaRPr lang="en-US" dirty="0"/>
          </a:p>
        </p:txBody>
      </p:sp>
      <p:sp>
        <p:nvSpPr>
          <p:cNvPr id="3" name="Content Placeholder 2"/>
          <p:cNvSpPr>
            <a:spLocks noGrp="1"/>
          </p:cNvSpPr>
          <p:nvPr>
            <p:ph idx="1"/>
          </p:nvPr>
        </p:nvSpPr>
        <p:spPr/>
        <p:txBody>
          <a:bodyPr>
            <a:normAutofit/>
          </a:bodyPr>
          <a:lstStyle/>
          <a:p>
            <a:r>
              <a:rPr lang="en-US" dirty="0" smtClean="0"/>
              <a:t>March </a:t>
            </a:r>
            <a:r>
              <a:rPr lang="en-US" dirty="0"/>
              <a:t>2021 Effort Reporting </a:t>
            </a:r>
            <a:r>
              <a:rPr lang="en-US" dirty="0" smtClean="0"/>
              <a:t>Period (ERS) was initiated </a:t>
            </a:r>
            <a:r>
              <a:rPr lang="en-US" dirty="0"/>
              <a:t>in </a:t>
            </a:r>
            <a:r>
              <a:rPr lang="en-US" dirty="0" smtClean="0"/>
              <a:t>current ERS </a:t>
            </a:r>
          </a:p>
          <a:p>
            <a:pPr lvl="1"/>
            <a:r>
              <a:rPr lang="en-US" dirty="0" smtClean="0"/>
              <a:t>Please </a:t>
            </a:r>
            <a:r>
              <a:rPr lang="en-US" dirty="0"/>
              <a:t>ensure certifiers complete effort forms in current ERS environment</a:t>
            </a:r>
          </a:p>
          <a:p>
            <a:r>
              <a:rPr lang="en-US" dirty="0" smtClean="0"/>
              <a:t>All </a:t>
            </a:r>
            <a:r>
              <a:rPr lang="en-US" dirty="0"/>
              <a:t>outstanding forms will be moved to ERS </a:t>
            </a:r>
            <a:r>
              <a:rPr lang="en-US" dirty="0" smtClean="0"/>
              <a:t>Cloud </a:t>
            </a:r>
          </a:p>
          <a:p>
            <a:r>
              <a:rPr lang="en-US" dirty="0" smtClean="0"/>
              <a:t>First ERS period to be initiated in ERS-Cloud will be 063021</a:t>
            </a:r>
            <a:endParaRPr lang="en-US" dirty="0"/>
          </a:p>
          <a:p>
            <a:pPr marL="0" indent="0">
              <a:buNone/>
            </a:pPr>
            <a:endParaRPr lang="en-US" dirty="0"/>
          </a:p>
        </p:txBody>
      </p:sp>
    </p:spTree>
    <p:extLst>
      <p:ext uri="{BB962C8B-B14F-4D97-AF65-F5344CB8AC3E}">
        <p14:creationId xmlns:p14="http://schemas.microsoft.com/office/powerpoint/2010/main" val="673294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 Proposal: Space Survey </a:t>
            </a:r>
            <a:r>
              <a:rPr lang="en-US" b="1" dirty="0" smtClean="0"/>
              <a:t>Project</a:t>
            </a:r>
            <a:endParaRPr lang="en-US" dirty="0"/>
          </a:p>
        </p:txBody>
      </p:sp>
      <p:sp>
        <p:nvSpPr>
          <p:cNvPr id="3" name="Content Placeholder 2"/>
          <p:cNvSpPr>
            <a:spLocks noGrp="1"/>
          </p:cNvSpPr>
          <p:nvPr>
            <p:ph idx="1"/>
          </p:nvPr>
        </p:nvSpPr>
        <p:spPr/>
        <p:txBody>
          <a:bodyPr>
            <a:normAutofit lnSpcReduction="10000"/>
          </a:bodyPr>
          <a:lstStyle/>
          <a:p>
            <a:r>
              <a:rPr lang="en-US" dirty="0"/>
              <a:t>Costing and Compliance is working with Huron </a:t>
            </a:r>
            <a:r>
              <a:rPr lang="en-US" dirty="0" smtClean="0"/>
              <a:t>Consultant</a:t>
            </a:r>
          </a:p>
          <a:p>
            <a:pPr lvl="1"/>
            <a:r>
              <a:rPr lang="en-US" dirty="0" smtClean="0"/>
              <a:t>Base </a:t>
            </a:r>
            <a:r>
              <a:rPr lang="en-US" dirty="0"/>
              <a:t>Year is FY2021</a:t>
            </a:r>
          </a:p>
          <a:p>
            <a:r>
              <a:rPr lang="en-US" dirty="0" smtClean="0"/>
              <a:t>Survey will be entirely conducted online in the new cost model	</a:t>
            </a:r>
          </a:p>
          <a:p>
            <a:pPr lvl="1"/>
            <a:r>
              <a:rPr lang="en-US" dirty="0" smtClean="0"/>
              <a:t>No more manual process with excel spreadsheets</a:t>
            </a:r>
          </a:p>
          <a:p>
            <a:pPr lvl="1"/>
            <a:r>
              <a:rPr lang="en-US" dirty="0" smtClean="0"/>
              <a:t>The system is called eFACs </a:t>
            </a:r>
          </a:p>
          <a:p>
            <a:pPr lvl="2"/>
            <a:r>
              <a:rPr lang="en-US" dirty="0" smtClean="0"/>
              <a:t>Cost Recovery Project</a:t>
            </a:r>
          </a:p>
          <a:p>
            <a:pPr lvl="2"/>
            <a:r>
              <a:rPr lang="en-US" dirty="0" smtClean="0"/>
              <a:t>Space Survey Project</a:t>
            </a:r>
          </a:p>
          <a:p>
            <a:pPr marL="457200" lvl="1" indent="0">
              <a:buNone/>
            </a:pPr>
            <a:r>
              <a:rPr lang="en-US" dirty="0" smtClean="0"/>
              <a:t> </a:t>
            </a:r>
            <a:endParaRPr lang="en-US" dirty="0"/>
          </a:p>
        </p:txBody>
      </p:sp>
      <p:pic>
        <p:nvPicPr>
          <p:cNvPr id="4" name="Picture 3" descr="Buildings | Free Stock Photo | Illustration of cit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126" y="4418805"/>
            <a:ext cx="3273552" cy="2130552"/>
          </a:xfrm>
          <a:prstGeom prst="rect">
            <a:avLst/>
          </a:prstGeom>
        </p:spPr>
      </p:pic>
    </p:spTree>
    <p:extLst>
      <p:ext uri="{BB962C8B-B14F-4D97-AF65-F5344CB8AC3E}">
        <p14:creationId xmlns:p14="http://schemas.microsoft.com/office/powerpoint/2010/main" val="175851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 Personnel Changes</a:t>
            </a:r>
          </a:p>
        </p:txBody>
      </p:sp>
      <p:sp>
        <p:nvSpPr>
          <p:cNvPr id="3" name="Content Placeholder 2"/>
          <p:cNvSpPr>
            <a:spLocks noGrp="1"/>
          </p:cNvSpPr>
          <p:nvPr>
            <p:ph idx="1"/>
          </p:nvPr>
        </p:nvSpPr>
        <p:spPr>
          <a:xfrm>
            <a:off x="1981200" y="1666240"/>
            <a:ext cx="8229600" cy="4988560"/>
          </a:xfrm>
        </p:spPr>
        <p:txBody>
          <a:bodyPr>
            <a:normAutofit/>
          </a:bodyPr>
          <a:lstStyle/>
          <a:p>
            <a:r>
              <a:rPr lang="en-US" dirty="0"/>
              <a:t>Kim Moore Team Red</a:t>
            </a:r>
          </a:p>
          <a:p>
            <a:pPr lvl="1"/>
            <a:r>
              <a:rPr lang="en-US" dirty="0"/>
              <a:t>Administrator, SPA</a:t>
            </a:r>
          </a:p>
          <a:p>
            <a:pPr marL="457200" lvl="1" indent="0">
              <a:buNone/>
            </a:pPr>
            <a:endParaRPr lang="en-US" dirty="0"/>
          </a:p>
          <a:p>
            <a:r>
              <a:rPr lang="en-US" dirty="0"/>
              <a:t>Special assignments internal to SPA</a:t>
            </a:r>
          </a:p>
          <a:p>
            <a:pPr lvl="1"/>
            <a:r>
              <a:rPr lang="en-US" dirty="0"/>
              <a:t>Ken Fahnestock (Grants)</a:t>
            </a:r>
          </a:p>
          <a:p>
            <a:pPr lvl="1"/>
            <a:r>
              <a:rPr lang="en-US" dirty="0"/>
              <a:t>Jeanne Galvin (Contracts)</a:t>
            </a:r>
          </a:p>
          <a:p>
            <a:pPr marL="457200" lvl="1" indent="0">
              <a:buNone/>
            </a:pPr>
            <a:endParaRPr lang="en-US" dirty="0"/>
          </a:p>
          <a:p>
            <a:r>
              <a:rPr lang="en-US" dirty="0"/>
              <a:t>C2 positions posted/open ranked </a:t>
            </a:r>
          </a:p>
          <a:p>
            <a:pPr lvl="1"/>
            <a:r>
              <a:rPr lang="en-US" dirty="0"/>
              <a:t>(closes in 2 weeks!)</a:t>
            </a:r>
          </a:p>
          <a:p>
            <a:pPr marL="457200" lvl="1" indent="0">
              <a:buNone/>
            </a:pPr>
            <a:endParaRPr lang="en-US" dirty="0"/>
          </a:p>
          <a:p>
            <a:endParaRPr lang="en-US" dirty="0"/>
          </a:p>
          <a:p>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919173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Survey Project</a:t>
            </a:r>
            <a:endParaRPr lang="en-US" dirty="0"/>
          </a:p>
        </p:txBody>
      </p:sp>
      <p:pic>
        <p:nvPicPr>
          <p:cNvPr id="5" name="Content Placeholder 4"/>
          <p:cNvPicPr>
            <a:picLocks noGrp="1" noChangeAspect="1"/>
          </p:cNvPicPr>
          <p:nvPr>
            <p:ph idx="1"/>
          </p:nvPr>
        </p:nvPicPr>
        <p:blipFill>
          <a:blip r:embed="rId2"/>
          <a:stretch>
            <a:fillRect/>
          </a:stretch>
        </p:blipFill>
        <p:spPr>
          <a:xfrm>
            <a:off x="1981200" y="1417638"/>
            <a:ext cx="8502451" cy="3477496"/>
          </a:xfrm>
          <a:prstGeom prst="rect">
            <a:avLst/>
          </a:prstGeom>
        </p:spPr>
      </p:pic>
    </p:spTree>
    <p:extLst>
      <p:ext uri="{BB962C8B-B14F-4D97-AF65-F5344CB8AC3E}">
        <p14:creationId xmlns:p14="http://schemas.microsoft.com/office/powerpoint/2010/main" val="2085259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Space </a:t>
            </a:r>
            <a:r>
              <a:rPr lang="en-US" b="1" dirty="0"/>
              <a:t>Survey </a:t>
            </a:r>
            <a:r>
              <a:rPr lang="en-US" b="1" dirty="0" smtClean="0"/>
              <a:t>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Departments to be surveyed were selected based on:</a:t>
            </a:r>
          </a:p>
          <a:p>
            <a:pPr lvl="1"/>
            <a:r>
              <a:rPr lang="en-US" dirty="0" smtClean="0"/>
              <a:t>Research labs</a:t>
            </a:r>
          </a:p>
          <a:p>
            <a:pPr lvl="1"/>
            <a:r>
              <a:rPr lang="en-US" dirty="0" smtClean="0"/>
              <a:t>Clinical areas</a:t>
            </a:r>
          </a:p>
          <a:p>
            <a:pPr lvl="1"/>
            <a:r>
              <a:rPr lang="en-US" dirty="0" smtClean="0"/>
              <a:t>Animal space</a:t>
            </a:r>
          </a:p>
          <a:p>
            <a:r>
              <a:rPr lang="en-US" dirty="0" smtClean="0"/>
              <a:t>Affected Schools:</a:t>
            </a:r>
          </a:p>
          <a:p>
            <a:pPr lvl="1"/>
            <a:r>
              <a:rPr lang="en-US" dirty="0"/>
              <a:t>SON – 1 department</a:t>
            </a:r>
          </a:p>
          <a:p>
            <a:pPr lvl="1"/>
            <a:r>
              <a:rPr lang="en-US" dirty="0"/>
              <a:t>SOD – 3 departments</a:t>
            </a:r>
          </a:p>
          <a:p>
            <a:pPr lvl="1"/>
            <a:r>
              <a:rPr lang="en-US" dirty="0"/>
              <a:t>SOP – 1 Department</a:t>
            </a:r>
          </a:p>
          <a:p>
            <a:pPr lvl="1"/>
            <a:r>
              <a:rPr lang="en-US" dirty="0"/>
              <a:t>SOM – 24 Departments</a:t>
            </a:r>
          </a:p>
          <a:p>
            <a:pPr marL="457200" lvl="1" indent="0">
              <a:buNone/>
            </a:pPr>
            <a:endParaRPr lang="en-US" dirty="0" smtClean="0"/>
          </a:p>
        </p:txBody>
      </p:sp>
      <p:pic>
        <p:nvPicPr>
          <p:cNvPr id="4" name="Picture 3" descr="Buildings | Free Stock Photo | Illustration of cit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126" y="4418805"/>
            <a:ext cx="3273552" cy="2130552"/>
          </a:xfrm>
          <a:prstGeom prst="rect">
            <a:avLst/>
          </a:prstGeom>
        </p:spPr>
      </p:pic>
    </p:spTree>
    <p:extLst>
      <p:ext uri="{BB962C8B-B14F-4D97-AF65-F5344CB8AC3E}">
        <p14:creationId xmlns:p14="http://schemas.microsoft.com/office/powerpoint/2010/main" val="213708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804767"/>
          </a:xfrm>
        </p:spPr>
        <p:txBody>
          <a:bodyPr>
            <a:normAutofit/>
          </a:bodyPr>
          <a:lstStyle/>
          <a:p>
            <a:r>
              <a:rPr lang="en-US" b="1" dirty="0" smtClean="0"/>
              <a:t>Space </a:t>
            </a:r>
            <a:r>
              <a:rPr lang="en-US" b="1" dirty="0"/>
              <a:t>Survey </a:t>
            </a:r>
            <a:r>
              <a:rPr lang="en-US" b="1" dirty="0" smtClean="0"/>
              <a:t>Project</a:t>
            </a:r>
            <a:endParaRPr lang="en-US" dirty="0"/>
          </a:p>
        </p:txBody>
      </p:sp>
      <p:sp>
        <p:nvSpPr>
          <p:cNvPr id="3" name="Content Placeholder 2"/>
          <p:cNvSpPr>
            <a:spLocks noGrp="1"/>
          </p:cNvSpPr>
          <p:nvPr>
            <p:ph idx="1"/>
          </p:nvPr>
        </p:nvSpPr>
        <p:spPr>
          <a:xfrm>
            <a:off x="1981200" y="990028"/>
            <a:ext cx="8229600" cy="5136136"/>
          </a:xfrm>
        </p:spPr>
        <p:txBody>
          <a:bodyPr>
            <a:normAutofit/>
          </a:bodyPr>
          <a:lstStyle/>
          <a:p>
            <a:r>
              <a:rPr lang="en-US" dirty="0"/>
              <a:t>Correspondence </a:t>
            </a:r>
            <a:r>
              <a:rPr lang="en-US" dirty="0" smtClean="0"/>
              <a:t>sent </a:t>
            </a:r>
            <a:r>
              <a:rPr lang="en-US" dirty="0"/>
              <a:t>to Deans on 03/29/21</a:t>
            </a:r>
          </a:p>
          <a:p>
            <a:r>
              <a:rPr lang="en-US" dirty="0" smtClean="0"/>
              <a:t>Point of Contact - Department Coordinators (DCs) in ERS</a:t>
            </a:r>
          </a:p>
          <a:p>
            <a:pPr lvl="1"/>
            <a:r>
              <a:rPr lang="en-US" dirty="0" smtClean="0"/>
              <a:t>Other contacts as requested by the Deans/chairs</a:t>
            </a:r>
          </a:p>
          <a:p>
            <a:r>
              <a:rPr lang="en-US" dirty="0" smtClean="0"/>
              <a:t>Training will offered to DCs</a:t>
            </a:r>
          </a:p>
          <a:p>
            <a:pPr lvl="1"/>
            <a:r>
              <a:rPr lang="en-US" dirty="0" smtClean="0"/>
              <a:t>2 to 3 days training</a:t>
            </a:r>
          </a:p>
          <a:p>
            <a:pPr lvl="1"/>
            <a:r>
              <a:rPr lang="en-US" dirty="0" smtClean="0"/>
              <a:t>Projected Start: Mid April 2021</a:t>
            </a:r>
          </a:p>
          <a:p>
            <a:pPr lvl="1"/>
            <a:r>
              <a:rPr lang="en-US" dirty="0" smtClean="0"/>
              <a:t>Survey Launched: Beginning May 2021</a:t>
            </a:r>
          </a:p>
          <a:p>
            <a:pPr lvl="1"/>
            <a:r>
              <a:rPr lang="en-US" dirty="0" smtClean="0"/>
              <a:t>Completion date: 60 calendar days</a:t>
            </a:r>
          </a:p>
          <a:p>
            <a:pPr lvl="1"/>
            <a:endParaRPr lang="en-US" dirty="0" smtClean="0"/>
          </a:p>
          <a:p>
            <a:pPr lvl="1"/>
            <a:endParaRPr lang="en-US" dirty="0"/>
          </a:p>
        </p:txBody>
      </p:sp>
      <p:pic>
        <p:nvPicPr>
          <p:cNvPr id="4" name="Picture 3" descr="Buildings | Free Stock Photo | Illustration of cit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142" y="4652561"/>
            <a:ext cx="3273552" cy="2130552"/>
          </a:xfrm>
          <a:prstGeom prst="rect">
            <a:avLst/>
          </a:prstGeom>
        </p:spPr>
      </p:pic>
    </p:spTree>
    <p:extLst>
      <p:ext uri="{BB962C8B-B14F-4D97-AF65-F5344CB8AC3E}">
        <p14:creationId xmlns:p14="http://schemas.microsoft.com/office/powerpoint/2010/main" val="225687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a:t>
            </a:r>
            <a:r>
              <a:rPr lang="en-US" dirty="0" smtClean="0"/>
              <a:t>Training: Online Resources</a:t>
            </a:r>
            <a:endParaRPr lang="en-US" dirty="0"/>
          </a:p>
        </p:txBody>
      </p:sp>
      <p:sp>
        <p:nvSpPr>
          <p:cNvPr id="3" name="Content Placeholder 2"/>
          <p:cNvSpPr>
            <a:spLocks noGrp="1"/>
          </p:cNvSpPr>
          <p:nvPr>
            <p:ph idx="1"/>
          </p:nvPr>
        </p:nvSpPr>
        <p:spPr>
          <a:xfrm>
            <a:off x="1981200" y="1285660"/>
            <a:ext cx="8229600" cy="5032638"/>
          </a:xfrm>
        </p:spPr>
        <p:txBody>
          <a:bodyPr>
            <a:normAutofit fontScale="85000" lnSpcReduction="20000"/>
          </a:bodyPr>
          <a:lstStyle/>
          <a:p>
            <a:r>
              <a:rPr lang="en-US" dirty="0"/>
              <a:t>After space survey is submitted (Due 12/31/21), this will be Cost Department’s next </a:t>
            </a:r>
            <a:r>
              <a:rPr lang="en-US" dirty="0" smtClean="0"/>
              <a:t>priority</a:t>
            </a:r>
            <a:endParaRPr lang="en-US" dirty="0"/>
          </a:p>
          <a:p>
            <a:r>
              <a:rPr lang="en-US" dirty="0" smtClean="0"/>
              <a:t>Effort Reporting Policy</a:t>
            </a:r>
            <a:endParaRPr lang="en-US" dirty="0" smtClean="0">
              <a:hlinkClick r:id="rId2"/>
            </a:endParaRPr>
          </a:p>
          <a:p>
            <a:pPr lvl="1"/>
            <a:r>
              <a:rPr lang="en-US" dirty="0" smtClean="0">
                <a:hlinkClick r:id="rId2"/>
              </a:rPr>
              <a:t>https</a:t>
            </a:r>
            <a:r>
              <a:rPr lang="en-US" dirty="0">
                <a:hlinkClick r:id="rId2"/>
              </a:rPr>
              <a:t>://</a:t>
            </a:r>
            <a:r>
              <a:rPr lang="en-US" dirty="0" smtClean="0">
                <a:hlinkClick r:id="rId2"/>
              </a:rPr>
              <a:t>www.umaryland.edu/media/umb/af/cost/Effort-Reporting-Policy.pdf</a:t>
            </a:r>
            <a:endParaRPr lang="en-US" dirty="0" smtClean="0"/>
          </a:p>
          <a:p>
            <a:r>
              <a:rPr lang="en-US" dirty="0" smtClean="0"/>
              <a:t>Certifiers Quick Guide</a:t>
            </a:r>
          </a:p>
          <a:p>
            <a:pPr lvl="1"/>
            <a:r>
              <a:rPr lang="en-US" dirty="0">
                <a:hlinkClick r:id="rId3"/>
              </a:rPr>
              <a:t>https://</a:t>
            </a:r>
            <a:r>
              <a:rPr lang="en-US" dirty="0" smtClean="0">
                <a:hlinkClick r:id="rId3"/>
              </a:rPr>
              <a:t>www.umaryland.edu/media/umb/af/cost/effort-help/certificationquickreference.pdf</a:t>
            </a:r>
            <a:endParaRPr lang="en-US" dirty="0"/>
          </a:p>
          <a:p>
            <a:r>
              <a:rPr lang="en-US" dirty="0" smtClean="0"/>
              <a:t>Individuals with VA appointments and K-awards</a:t>
            </a:r>
          </a:p>
          <a:p>
            <a:pPr lvl="1"/>
            <a:r>
              <a:rPr lang="en-US" dirty="0">
                <a:hlinkClick r:id="rId4"/>
              </a:rPr>
              <a:t>https://</a:t>
            </a:r>
            <a:r>
              <a:rPr lang="en-US" dirty="0" smtClean="0">
                <a:hlinkClick r:id="rId4"/>
              </a:rPr>
              <a:t>www.umaryland.edu/media/umb/af/cost/effort-help/VAFAQ.htm</a:t>
            </a:r>
            <a:endParaRPr lang="en-US" dirty="0" smtClean="0"/>
          </a:p>
          <a:p>
            <a:pPr lvl="1"/>
            <a:r>
              <a:rPr lang="en-US" dirty="0">
                <a:hlinkClick r:id="rId5"/>
              </a:rPr>
              <a:t>https://</a:t>
            </a:r>
            <a:r>
              <a:rPr lang="en-US" dirty="0" smtClean="0">
                <a:hlinkClick r:id="rId5"/>
              </a:rPr>
              <a:t>www.umaryland.edu/media/umb/af/cost/effort-help/Kawardguidelines.pdf</a:t>
            </a:r>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539839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2190750" y="1379539"/>
            <a:ext cx="8477250" cy="534987"/>
          </a:xfrm>
        </p:spPr>
        <p:txBody>
          <a:bodyPr rtlCol="0">
            <a:normAutofit fontScale="90000"/>
          </a:bodyPr>
          <a:lstStyle/>
          <a:p>
            <a:pPr>
              <a:defRPr/>
            </a:pP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3805561" y="3142320"/>
            <a:ext cx="4935985" cy="355482"/>
          </a:xfrm>
          <a:prstGeom prst="rect">
            <a:avLst/>
          </a:prstGeom>
        </p:spPr>
        <p:txBody>
          <a:bodyPr wrap="square">
            <a:spAutoFit/>
          </a:bodyPr>
          <a:lstStyle/>
          <a:p>
            <a:pPr marL="293688" indent="-293688" algn="ctr" eaLnBrk="0" hangingPunct="0">
              <a:lnSpc>
                <a:spcPct val="95000"/>
              </a:lnSpc>
              <a:spcBef>
                <a:spcPct val="25000"/>
              </a:spcBef>
              <a:spcAft>
                <a:spcPct val="10000"/>
              </a:spcAft>
              <a:buClr>
                <a:srgbClr val="003366"/>
              </a:buClr>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4160668" y="2828369"/>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74CB2741-D03A-4F9E-8909-5B3C3EB0EBB2}"/>
              </a:ext>
            </a:extLst>
          </p:cNvPr>
          <p:cNvPicPr>
            <a:picLocks noChangeAspect="1"/>
          </p:cNvPicPr>
          <p:nvPr/>
        </p:nvPicPr>
        <p:blipFill>
          <a:blip r:embed="rId3"/>
          <a:stretch>
            <a:fillRect/>
          </a:stretch>
        </p:blipFill>
        <p:spPr>
          <a:xfrm>
            <a:off x="2327564" y="1524001"/>
            <a:ext cx="7523018" cy="4696690"/>
          </a:xfrm>
          <a:prstGeom prst="rect">
            <a:avLst/>
          </a:prstGeom>
        </p:spPr>
      </p:pic>
    </p:spTree>
    <p:extLst>
      <p:ext uri="{BB962C8B-B14F-4D97-AF65-F5344CB8AC3E}">
        <p14:creationId xmlns:p14="http://schemas.microsoft.com/office/powerpoint/2010/main" val="3543250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anose="020F0502020204030204" pitchFamily="34" charset="0"/>
              </a:rPr>
              <a:t>SPAC Central Team Agenda</a:t>
            </a:r>
            <a:endParaRPr lang="en-US" dirty="0"/>
          </a:p>
        </p:txBody>
      </p:sp>
      <p:sp>
        <p:nvSpPr>
          <p:cNvPr id="3" name="Content Placeholder 2"/>
          <p:cNvSpPr>
            <a:spLocks noGrp="1"/>
          </p:cNvSpPr>
          <p:nvPr>
            <p:ph idx="1"/>
          </p:nvPr>
        </p:nvSpPr>
        <p:spPr/>
        <p:txBody>
          <a:bodyPr>
            <a:normAutofit/>
          </a:bodyPr>
          <a:lstStyle/>
          <a:p>
            <a:pPr lvl="1">
              <a:spcBef>
                <a:spcPct val="40000"/>
              </a:spcBef>
            </a:pPr>
            <a:r>
              <a:rPr lang="en-US" altLang="en-US" sz="3000" dirty="0" smtClean="0">
                <a:latin typeface="Calibri" panose="020F0502020204030204" pitchFamily="34" charset="0"/>
              </a:rPr>
              <a:t>ACH Vendor Registration Forms</a:t>
            </a:r>
            <a:endParaRPr lang="en-US" altLang="en-US" sz="3000" dirty="0">
              <a:latin typeface="Calibri" panose="020F0502020204030204" pitchFamily="34" charset="0"/>
            </a:endParaRPr>
          </a:p>
          <a:p>
            <a:pPr lvl="1">
              <a:spcBef>
                <a:spcPct val="40000"/>
              </a:spcBef>
            </a:pPr>
            <a:r>
              <a:rPr lang="en-US" altLang="en-US" sz="3000" dirty="0" smtClean="0">
                <a:latin typeface="Calibri" panose="020F0502020204030204" pitchFamily="34" charset="0"/>
              </a:rPr>
              <a:t>Accounts Receivable Current Status</a:t>
            </a:r>
            <a:endParaRPr lang="en-US" altLang="en-US" sz="3000" dirty="0">
              <a:latin typeface="Calibri" panose="020F0502020204030204" pitchFamily="34" charset="0"/>
            </a:endParaRPr>
          </a:p>
          <a:p>
            <a:pPr lvl="1">
              <a:spcBef>
                <a:spcPct val="40000"/>
              </a:spcBef>
            </a:pPr>
            <a:r>
              <a:rPr lang="en-US" altLang="en-US" sz="3000" dirty="0" smtClean="0">
                <a:latin typeface="Calibri" panose="020F0502020204030204" pitchFamily="34" charset="0"/>
              </a:rPr>
              <a:t>Accounts Receivable Invoice and Payments</a:t>
            </a:r>
            <a:endParaRPr lang="en-US" altLang="en-US" sz="3000" dirty="0">
              <a:latin typeface="Calibri" panose="020F0502020204030204" pitchFamily="34" charset="0"/>
            </a:endParaRPr>
          </a:p>
          <a:p>
            <a:pPr lvl="1">
              <a:spcBef>
                <a:spcPct val="40000"/>
              </a:spcBef>
            </a:pPr>
            <a:r>
              <a:rPr lang="en-US" altLang="en-US" sz="3000" dirty="0" smtClean="0">
                <a:latin typeface="Calibri" panose="020F0502020204030204" pitchFamily="34" charset="0"/>
              </a:rPr>
              <a:t>Update on Collections</a:t>
            </a:r>
            <a:endParaRPr lang="en-US" altLang="en-US" sz="3000" dirty="0">
              <a:latin typeface="Calibri" panose="020F0502020204030204" pitchFamily="34" charset="0"/>
            </a:endParaRPr>
          </a:p>
          <a:p>
            <a:pPr lvl="1">
              <a:spcBef>
                <a:spcPct val="40000"/>
              </a:spcBef>
            </a:pPr>
            <a:r>
              <a:rPr lang="en-US" altLang="en-US" sz="3000" dirty="0" smtClean="0">
                <a:latin typeface="Calibri" panose="020F0502020204030204" pitchFamily="34" charset="0"/>
              </a:rPr>
              <a:t>Financial Reporting and </a:t>
            </a:r>
            <a:r>
              <a:rPr lang="en-US" altLang="en-US" sz="3000" dirty="0" smtClean="0">
                <a:latin typeface="Calibri" panose="020F0502020204030204" pitchFamily="34" charset="0"/>
              </a:rPr>
              <a:t>Invoices</a:t>
            </a:r>
            <a:endParaRPr lang="en-US" altLang="en-US" sz="3000" dirty="0">
              <a:latin typeface="Calibri" panose="020F0502020204030204" pitchFamily="34" charset="0"/>
            </a:endParaRPr>
          </a:p>
          <a:p>
            <a:pPr marL="0" indent="0">
              <a:buNone/>
            </a:pPr>
            <a:endParaRPr lang="en-US" dirty="0"/>
          </a:p>
          <a:p>
            <a:pPr marL="0" indent="0">
              <a:buNone/>
            </a:pPr>
            <a:r>
              <a:rPr lang="en-US" dirty="0" smtClean="0"/>
              <a:t> 	</a:t>
            </a:r>
            <a:endParaRPr lang="en-US" dirty="0"/>
          </a:p>
        </p:txBody>
      </p:sp>
      <p:pic>
        <p:nvPicPr>
          <p:cNvPr id="4" name="Picture 3" descr="AusbilderWiss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440" y="4907026"/>
            <a:ext cx="3810000" cy="1689100"/>
          </a:xfrm>
          <a:prstGeom prst="rect">
            <a:avLst/>
          </a:prstGeom>
        </p:spPr>
      </p:pic>
    </p:spTree>
    <p:extLst>
      <p:ext uri="{BB962C8B-B14F-4D97-AF65-F5344CB8AC3E}">
        <p14:creationId xmlns:p14="http://schemas.microsoft.com/office/powerpoint/2010/main" val="2454391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 Central Team </a:t>
            </a:r>
            <a:endParaRPr lang="en-US" b="1" dirty="0"/>
          </a:p>
        </p:txBody>
      </p:sp>
      <p:sp>
        <p:nvSpPr>
          <p:cNvPr id="3" name="Content Placeholder 2"/>
          <p:cNvSpPr>
            <a:spLocks noGrp="1"/>
          </p:cNvSpPr>
          <p:nvPr>
            <p:ph idx="1"/>
          </p:nvPr>
        </p:nvSpPr>
        <p:spPr>
          <a:xfrm>
            <a:off x="609599" y="1226372"/>
            <a:ext cx="11309873" cy="5631627"/>
          </a:xfrm>
        </p:spPr>
        <p:txBody>
          <a:bodyPr/>
          <a:lstStyle/>
          <a:p>
            <a:pPr marL="0" indent="0">
              <a:buNone/>
            </a:pPr>
            <a:r>
              <a:rPr lang="en-US" b="1" dirty="0"/>
              <a:t>ACH Vendor Registration forms</a:t>
            </a:r>
            <a:r>
              <a:rPr lang="en-US" b="1" dirty="0" smtClean="0"/>
              <a:t>:</a:t>
            </a:r>
          </a:p>
          <a:p>
            <a:pPr lvl="1"/>
            <a:r>
              <a:rPr lang="en-US" dirty="0" smtClean="0"/>
              <a:t>We are unable to post UMB’s banking information online. </a:t>
            </a:r>
          </a:p>
          <a:p>
            <a:pPr lvl="1"/>
            <a:r>
              <a:rPr lang="en-US" dirty="0" smtClean="0"/>
              <a:t>Provide basics- DUNS #, Tax ID, CAGE #, Lockbox Addresses.</a:t>
            </a:r>
            <a:endParaRPr lang="en-US" dirty="0"/>
          </a:p>
          <a:p>
            <a:pPr lvl="2"/>
            <a:r>
              <a:rPr lang="en-US" sz="2000" dirty="0" smtClean="0">
                <a:hlinkClick r:id="rId2"/>
              </a:rPr>
              <a:t>https://www.umaryland.edu/spac/sponsored-projects-accounting-and-compliance-spac/about-the-office/spac-banking-information/</a:t>
            </a:r>
            <a:endParaRPr lang="en-US" sz="2000" dirty="0" smtClean="0"/>
          </a:p>
          <a:p>
            <a:pPr lvl="1"/>
            <a:r>
              <a:rPr lang="en-US" dirty="0" smtClean="0"/>
              <a:t>Request completion of forms via Quick Contact Links</a:t>
            </a:r>
          </a:p>
          <a:p>
            <a:pPr lvl="1"/>
            <a:r>
              <a:rPr lang="en-US" dirty="0" smtClean="0"/>
              <a:t> Turnaround time 24 – 48 hours					</a:t>
            </a:r>
          </a:p>
          <a:p>
            <a:pPr marL="457200" lvl="1" indent="0">
              <a:buNone/>
            </a:pPr>
            <a:r>
              <a:rPr lang="en-US" sz="2000" dirty="0" smtClean="0"/>
              <a:t>Link: </a:t>
            </a:r>
            <a:r>
              <a:rPr lang="en-US" sz="2000" dirty="0" smtClean="0">
                <a:hlinkClick r:id="rId3"/>
              </a:rPr>
              <a:t>https://www.umaryland.edu/spac/external-communication-plan-for-spac/ </a:t>
            </a:r>
            <a:endParaRPr lang="en-US" sz="2000" dirty="0"/>
          </a:p>
        </p:txBody>
      </p:sp>
      <p:pic>
        <p:nvPicPr>
          <p:cNvPr id="9" name="Picture 8"/>
          <p:cNvPicPr>
            <a:picLocks noChangeAspect="1"/>
          </p:cNvPicPr>
          <p:nvPr/>
        </p:nvPicPr>
        <p:blipFill>
          <a:blip r:embed="rId4"/>
          <a:stretch>
            <a:fillRect/>
          </a:stretch>
        </p:blipFill>
        <p:spPr>
          <a:xfrm>
            <a:off x="9466729" y="3259566"/>
            <a:ext cx="2452743" cy="3130475"/>
          </a:xfrm>
          <a:prstGeom prst="rect">
            <a:avLst/>
          </a:prstGeom>
          <a:ln>
            <a:solidFill>
              <a:schemeClr val="tx1"/>
            </a:solidFill>
          </a:ln>
        </p:spPr>
      </p:pic>
    </p:spTree>
    <p:extLst>
      <p:ext uri="{BB962C8B-B14F-4D97-AF65-F5344CB8AC3E}">
        <p14:creationId xmlns:p14="http://schemas.microsoft.com/office/powerpoint/2010/main" val="2715268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268" y="806825"/>
            <a:ext cx="10972800" cy="5916704"/>
          </a:xfrm>
        </p:spPr>
        <p:txBody>
          <a:bodyPr/>
          <a:lstStyle/>
          <a:p>
            <a:pPr marL="0" indent="0">
              <a:buNone/>
            </a:pPr>
            <a:r>
              <a:rPr lang="en-US" b="1" dirty="0" smtClean="0"/>
              <a:t>Accounts Receivable: </a:t>
            </a:r>
          </a:p>
          <a:p>
            <a:pPr lvl="1"/>
            <a:r>
              <a:rPr lang="en-US" dirty="0" smtClean="0"/>
              <a:t>Working to streamline our AR process within Quantum.</a:t>
            </a:r>
          </a:p>
          <a:p>
            <a:pPr lvl="1"/>
            <a:r>
              <a:rPr lang="en-US" dirty="0" smtClean="0"/>
              <a:t>Working on additional help so that we can identify and apply payments faster.  </a:t>
            </a:r>
          </a:p>
          <a:p>
            <a:pPr lvl="1"/>
            <a:r>
              <a:rPr lang="en-US" dirty="0" smtClean="0"/>
              <a:t>Working on streamlining our communication with departments.  Please use Sponsored Accounts Receivable email </a:t>
            </a:r>
            <a:r>
              <a:rPr lang="en-US" dirty="0" smtClean="0">
                <a:hlinkClick r:id="rId2"/>
              </a:rPr>
              <a:t>Spacsponsored_ar@umaryland.edu</a:t>
            </a:r>
            <a:r>
              <a:rPr lang="en-US" dirty="0" smtClean="0"/>
              <a:t>. </a:t>
            </a:r>
          </a:p>
          <a:p>
            <a:pPr lvl="2"/>
            <a:r>
              <a:rPr lang="en-US" dirty="0" smtClean="0"/>
              <a:t>This will help reduce the email traffic back and forth with Mary only.  </a:t>
            </a:r>
          </a:p>
          <a:p>
            <a:pPr lvl="1"/>
            <a:r>
              <a:rPr lang="en-US" dirty="0" smtClean="0"/>
              <a:t>Vendor payment remittance notices should also go to the Sponsored Accounts Receivable email.  - </a:t>
            </a:r>
            <a:r>
              <a:rPr lang="en-US" b="1" dirty="0" smtClean="0"/>
              <a:t>***this is a change</a:t>
            </a:r>
            <a:endParaRPr lang="en-US" b="1" dirty="0"/>
          </a:p>
          <a:p>
            <a:pPr marL="457200" lvl="1" indent="0">
              <a:buNone/>
            </a:pPr>
            <a:endParaRPr lang="en-US" dirty="0" smtClean="0"/>
          </a:p>
          <a:p>
            <a:pPr marL="457200" lvl="1" indent="0">
              <a:buNone/>
            </a:pPr>
            <a:r>
              <a:rPr lang="en-US" b="1" dirty="0" smtClean="0">
                <a:solidFill>
                  <a:srgbClr val="FF0000"/>
                </a:solidFill>
              </a:rPr>
              <a:t>COMING SOON- </a:t>
            </a:r>
            <a:r>
              <a:rPr lang="en-US" dirty="0" smtClean="0"/>
              <a:t>Monthly list of SPAC’s unidentified payments.  </a:t>
            </a:r>
            <a:endParaRPr lang="en-US" dirty="0"/>
          </a:p>
        </p:txBody>
      </p:sp>
    </p:spTree>
    <p:extLst>
      <p:ext uri="{BB962C8B-B14F-4D97-AF65-F5344CB8AC3E}">
        <p14:creationId xmlns:p14="http://schemas.microsoft.com/office/powerpoint/2010/main" val="621311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7338"/>
          </a:xfrm>
        </p:spPr>
        <p:txBody>
          <a:bodyPr>
            <a:normAutofit fontScale="90000"/>
          </a:bodyPr>
          <a:lstStyle/>
          <a:p>
            <a:r>
              <a:rPr lang="en-US" sz="4800" dirty="0" smtClean="0"/>
              <a:t>Accounts Receivable Payments</a:t>
            </a:r>
            <a:endParaRPr lang="en-US" sz="4800" dirty="0"/>
          </a:p>
        </p:txBody>
      </p:sp>
      <p:sp>
        <p:nvSpPr>
          <p:cNvPr id="3" name="Content Placeholder 2"/>
          <p:cNvSpPr>
            <a:spLocks noGrp="1"/>
          </p:cNvSpPr>
          <p:nvPr>
            <p:ph idx="1"/>
          </p:nvPr>
        </p:nvSpPr>
        <p:spPr>
          <a:xfrm>
            <a:off x="609600" y="1130531"/>
            <a:ext cx="10972800" cy="5727469"/>
          </a:xfrm>
        </p:spPr>
        <p:txBody>
          <a:bodyPr>
            <a:normAutofit/>
          </a:bodyPr>
          <a:lstStyle/>
          <a:p>
            <a:pPr>
              <a:buFont typeface="Arial" panose="020B0604020202020204" pitchFamily="34" charset="0"/>
              <a:buChar char="•"/>
            </a:pPr>
            <a:r>
              <a:rPr lang="en-US" dirty="0" smtClean="0"/>
              <a:t>If a sponsor asks for a copy of the invoice,  they are available n Quantum Financial  under Contracts – documents. This will be discussed later</a:t>
            </a:r>
          </a:p>
          <a:p>
            <a:pPr>
              <a:buFont typeface="Arial" panose="020B0604020202020204" pitchFamily="34" charset="0"/>
              <a:buChar char="•"/>
            </a:pPr>
            <a:r>
              <a:rPr lang="en-US" dirty="0" smtClean="0"/>
              <a:t>With Quantum,  we no longer track awards by projects – so all of your searches are by Award number</a:t>
            </a:r>
          </a:p>
          <a:p>
            <a:pPr>
              <a:buFont typeface="Arial" panose="020B0604020202020204" pitchFamily="34" charset="0"/>
              <a:buChar char="•"/>
            </a:pPr>
            <a:r>
              <a:rPr lang="en-US" sz="2800" dirty="0"/>
              <a:t>Viewing physical </a:t>
            </a:r>
            <a:r>
              <a:rPr lang="en-US" sz="2800" dirty="0" smtClean="0"/>
              <a:t>check or payments </a:t>
            </a:r>
            <a:r>
              <a:rPr lang="en-US" sz="2800" dirty="0"/>
              <a:t>copies </a:t>
            </a:r>
          </a:p>
          <a:p>
            <a:pPr lvl="1">
              <a:buFont typeface="Arial" panose="020B0604020202020204" pitchFamily="34" charset="0"/>
              <a:buChar char="•"/>
            </a:pPr>
            <a:r>
              <a:rPr lang="en-US" sz="2400" dirty="0"/>
              <a:t>Requires UMB Grants Viewer security role</a:t>
            </a:r>
          </a:p>
          <a:p>
            <a:pPr lvl="1">
              <a:buFont typeface="Arial" panose="020B0604020202020204" pitchFamily="34" charset="0"/>
              <a:buChar char="•"/>
            </a:pPr>
            <a:r>
              <a:rPr lang="en-US" sz="2400" dirty="0"/>
              <a:t>Breadcrumbs: </a:t>
            </a:r>
          </a:p>
          <a:p>
            <a:pPr lvl="2">
              <a:buFont typeface="Arial" panose="020B0604020202020204" pitchFamily="34" charset="0"/>
              <a:buChar char="•"/>
            </a:pPr>
            <a:r>
              <a:rPr lang="en-US" sz="2000" dirty="0"/>
              <a:t>Quantum Financials &gt; Contract Management &gt; Contracts. </a:t>
            </a:r>
          </a:p>
          <a:p>
            <a:pPr lvl="2">
              <a:buFont typeface="Arial" panose="020B0604020202020204" pitchFamily="34" charset="0"/>
              <a:buChar char="•"/>
            </a:pPr>
            <a:r>
              <a:rPr lang="en-US" sz="2000" dirty="0"/>
              <a:t>Search for Award and click “Number” hyperlink.</a:t>
            </a:r>
          </a:p>
          <a:p>
            <a:pPr lvl="2">
              <a:buFont typeface="Arial" panose="020B0604020202020204" pitchFamily="34" charset="0"/>
              <a:buChar char="•"/>
            </a:pPr>
            <a:r>
              <a:rPr lang="en-US" sz="2000" dirty="0"/>
              <a:t>Documents tab &gt; Supporting Documents section</a:t>
            </a:r>
          </a:p>
          <a:p>
            <a:pPr>
              <a:buFont typeface="Arial" panose="020B0604020202020204" pitchFamily="34" charset="0"/>
              <a:buChar char="•"/>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809625" y="5894764"/>
            <a:ext cx="10772775" cy="809625"/>
          </a:xfrm>
          <a:prstGeom prst="rect">
            <a:avLst/>
          </a:prstGeom>
        </p:spPr>
      </p:pic>
    </p:spTree>
    <p:extLst>
      <p:ext uri="{BB962C8B-B14F-4D97-AF65-F5344CB8AC3E}">
        <p14:creationId xmlns:p14="http://schemas.microsoft.com/office/powerpoint/2010/main" val="3769334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268" y="634701"/>
            <a:ext cx="10972800" cy="5884433"/>
          </a:xfrm>
        </p:spPr>
        <p:txBody>
          <a:bodyPr/>
          <a:lstStyle/>
          <a:p>
            <a:pPr marL="0" indent="0">
              <a:buNone/>
            </a:pPr>
            <a:r>
              <a:rPr lang="en-US" dirty="0" smtClean="0"/>
              <a:t> </a:t>
            </a:r>
            <a:r>
              <a:rPr lang="en-US" b="1" dirty="0" smtClean="0"/>
              <a:t>Collections: </a:t>
            </a:r>
          </a:p>
          <a:p>
            <a:pPr lvl="1"/>
            <a:r>
              <a:rPr lang="en-US" dirty="0" smtClean="0"/>
              <a:t>New Sr. Collections Specialist – Jocelyn Klucar</a:t>
            </a:r>
          </a:p>
          <a:p>
            <a:pPr lvl="1"/>
            <a:r>
              <a:rPr lang="en-US" dirty="0" smtClean="0"/>
              <a:t>Outstanding invoices 60days plus – will send out Dunning letters.</a:t>
            </a:r>
          </a:p>
          <a:p>
            <a:pPr lvl="1"/>
            <a:r>
              <a:rPr lang="en-US" dirty="0" smtClean="0"/>
              <a:t>Departments will be notified and cc’d on correspondence going out to sponsors. </a:t>
            </a:r>
          </a:p>
          <a:p>
            <a:pPr lvl="1"/>
            <a:r>
              <a:rPr lang="en-US" dirty="0"/>
              <a:t> </a:t>
            </a:r>
            <a:r>
              <a:rPr lang="en-US" dirty="0" smtClean="0"/>
              <a:t>Any information/ correspondence about collections via </a:t>
            </a:r>
            <a:r>
              <a:rPr lang="en-US" dirty="0" smtClean="0">
                <a:hlinkClick r:id="rId2"/>
              </a:rPr>
              <a:t>spaccollections@umaryland.edu</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294560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2D46-9967-2645-A5A3-E9B978819F22}"/>
              </a:ext>
            </a:extLst>
          </p:cNvPr>
          <p:cNvSpPr>
            <a:spLocks noGrp="1"/>
          </p:cNvSpPr>
          <p:nvPr>
            <p:ph type="title"/>
          </p:nvPr>
        </p:nvSpPr>
        <p:spPr/>
        <p:txBody>
          <a:bodyPr/>
          <a:lstStyle/>
          <a:p>
            <a:r>
              <a:rPr lang="en-US" dirty="0"/>
              <a:t>Kuali Build</a:t>
            </a:r>
          </a:p>
        </p:txBody>
      </p:sp>
      <p:sp>
        <p:nvSpPr>
          <p:cNvPr id="3" name="Content Placeholder 2">
            <a:extLst>
              <a:ext uri="{FF2B5EF4-FFF2-40B4-BE49-F238E27FC236}">
                <a16:creationId xmlns:a16="http://schemas.microsoft.com/office/drawing/2014/main" id="{144C31AA-798C-7C44-B293-22BDBE8A3E16}"/>
              </a:ext>
            </a:extLst>
          </p:cNvPr>
          <p:cNvSpPr>
            <a:spLocks noGrp="1"/>
          </p:cNvSpPr>
          <p:nvPr>
            <p:ph idx="1"/>
          </p:nvPr>
        </p:nvSpPr>
        <p:spPr>
          <a:xfrm>
            <a:off x="1981200" y="1404258"/>
            <a:ext cx="8229600" cy="4721906"/>
          </a:xfrm>
        </p:spPr>
        <p:txBody>
          <a:bodyPr>
            <a:normAutofit fontScale="77500" lnSpcReduction="20000"/>
          </a:bodyPr>
          <a:lstStyle/>
          <a:p>
            <a:r>
              <a:rPr lang="en-US" dirty="0"/>
              <a:t>Working with Kuali Co and UMCP to implement the Kuali Build system since October 20.</a:t>
            </a:r>
          </a:p>
          <a:p>
            <a:r>
              <a:rPr lang="en-US" dirty="0"/>
              <a:t>First form to be implemented is the Subaward Request Form</a:t>
            </a:r>
          </a:p>
          <a:p>
            <a:pPr lvl="1"/>
            <a:r>
              <a:rPr lang="en-US" dirty="0"/>
              <a:t>Should go live April 19, 2021</a:t>
            </a:r>
          </a:p>
          <a:p>
            <a:pPr lvl="1"/>
            <a:r>
              <a:rPr lang="en-US" dirty="0"/>
              <a:t>Training Video will be on SPA website beginning April 14, 2021</a:t>
            </a:r>
          </a:p>
          <a:p>
            <a:pPr lvl="1"/>
            <a:r>
              <a:rPr lang="en-US" dirty="0"/>
              <a:t>FAQ will be created on SPA website</a:t>
            </a:r>
          </a:p>
          <a:p>
            <a:pPr lvl="1"/>
            <a:r>
              <a:rPr lang="en-US" dirty="0"/>
              <a:t>Advantages:  PI will need to approve the routing, errors may be corrected on the same form, automatic uploading of data from KB to KR Subaward module</a:t>
            </a:r>
          </a:p>
          <a:p>
            <a:r>
              <a:rPr lang="en-US" dirty="0"/>
              <a:t>Next forms to be considered:</a:t>
            </a:r>
          </a:p>
          <a:p>
            <a:pPr lvl="1"/>
            <a:r>
              <a:rPr lang="en-US" dirty="0"/>
              <a:t>Award Set up form to SPAC/PI/Departments, NCE, Temporary Requests, Clinical Trial Routing and Award setup, Unfunded agreements</a:t>
            </a:r>
          </a:p>
          <a:p>
            <a:endParaRPr lang="en-US" dirty="0"/>
          </a:p>
        </p:txBody>
      </p:sp>
    </p:spTree>
    <p:extLst>
      <p:ext uri="{BB962C8B-B14F-4D97-AF65-F5344CB8AC3E}">
        <p14:creationId xmlns:p14="http://schemas.microsoft.com/office/powerpoint/2010/main" val="2804866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268" y="860613"/>
            <a:ext cx="10972800" cy="5701552"/>
          </a:xfrm>
        </p:spPr>
        <p:txBody>
          <a:bodyPr/>
          <a:lstStyle/>
          <a:p>
            <a:pPr marL="0" indent="0">
              <a:buNone/>
            </a:pPr>
            <a:r>
              <a:rPr lang="en-US" dirty="0" smtClean="0"/>
              <a:t> </a:t>
            </a:r>
            <a:r>
              <a:rPr lang="en-US" b="1" dirty="0" smtClean="0"/>
              <a:t>Financial Reporting/ Invoicing</a:t>
            </a:r>
          </a:p>
          <a:p>
            <a:pPr marL="0" indent="0">
              <a:buNone/>
            </a:pPr>
            <a:endParaRPr lang="en-US" dirty="0" smtClean="0"/>
          </a:p>
          <a:p>
            <a:pPr lvl="1"/>
            <a:r>
              <a:rPr lang="en-US" dirty="0" smtClean="0"/>
              <a:t>SPAC Central Team is not responsible for submitting invoices to sponsors. </a:t>
            </a:r>
          </a:p>
          <a:p>
            <a:pPr lvl="1"/>
            <a:r>
              <a:rPr lang="en-US" dirty="0" smtClean="0"/>
              <a:t>SPAC Central Team is </a:t>
            </a:r>
            <a:r>
              <a:rPr lang="en-US" b="1" u="sng" dirty="0" smtClean="0"/>
              <a:t>ONLY</a:t>
            </a:r>
            <a:r>
              <a:rPr lang="en-US" dirty="0" smtClean="0"/>
              <a:t> responsible for submitting Federal financial reports to sponsors.  </a:t>
            </a:r>
            <a:endParaRPr lang="en-US" dirty="0"/>
          </a:p>
        </p:txBody>
      </p:sp>
    </p:spTree>
    <p:extLst>
      <p:ext uri="{BB962C8B-B14F-4D97-AF65-F5344CB8AC3E}">
        <p14:creationId xmlns:p14="http://schemas.microsoft.com/office/powerpoint/2010/main" val="994374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Questions Answered... | Additional comments regarding thi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261872"/>
            <a:ext cx="5143500" cy="5029200"/>
          </a:xfrm>
          <a:prstGeom prst="rect">
            <a:avLst/>
          </a:prstGeom>
        </p:spPr>
      </p:pic>
    </p:spTree>
    <p:extLst>
      <p:ext uri="{BB962C8B-B14F-4D97-AF65-F5344CB8AC3E}">
        <p14:creationId xmlns:p14="http://schemas.microsoft.com/office/powerpoint/2010/main" val="2729877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SPAC </a:t>
            </a:r>
            <a:r>
              <a:rPr lang="en-US" b="1" dirty="0" smtClean="0"/>
              <a:t>TEAMS AGENDA</a:t>
            </a:r>
            <a:endParaRPr lang="en-US" b="1" dirty="0"/>
          </a:p>
        </p:txBody>
      </p:sp>
      <p:sp>
        <p:nvSpPr>
          <p:cNvPr id="3" name="Content Placeholder 2"/>
          <p:cNvSpPr>
            <a:spLocks noGrp="1"/>
          </p:cNvSpPr>
          <p:nvPr>
            <p:ph idx="1"/>
          </p:nvPr>
        </p:nvSpPr>
        <p:spPr>
          <a:xfrm>
            <a:off x="1981200" y="1600200"/>
            <a:ext cx="8229600" cy="4809744"/>
          </a:xfrm>
        </p:spPr>
        <p:txBody>
          <a:bodyPr>
            <a:normAutofit/>
          </a:bodyPr>
          <a:lstStyle/>
          <a:p>
            <a:pPr lvl="0"/>
            <a:r>
              <a:rPr lang="en-US" sz="3300" dirty="0"/>
              <a:t>Staffing Updates</a:t>
            </a:r>
          </a:p>
          <a:p>
            <a:pPr lvl="0"/>
            <a:r>
              <a:rPr lang="en-US" sz="3300" dirty="0"/>
              <a:t>Efficiencies</a:t>
            </a:r>
          </a:p>
          <a:p>
            <a:pPr lvl="0"/>
            <a:r>
              <a:rPr lang="en-US" sz="3300" dirty="0"/>
              <a:t>Budgets</a:t>
            </a:r>
          </a:p>
          <a:p>
            <a:r>
              <a:rPr lang="en-US" sz="3300" dirty="0"/>
              <a:t>Cost Sharing</a:t>
            </a:r>
          </a:p>
          <a:p>
            <a:pPr lvl="0"/>
            <a:r>
              <a:rPr lang="en-US" sz="3300" dirty="0"/>
              <a:t>Billing</a:t>
            </a:r>
          </a:p>
          <a:p>
            <a:pPr lvl="0"/>
            <a:r>
              <a:rPr lang="en-US" sz="3300" dirty="0"/>
              <a:t>ROEs</a:t>
            </a:r>
          </a:p>
          <a:p>
            <a:pPr lvl="0"/>
            <a:r>
              <a:rPr lang="en-US" sz="3300" dirty="0"/>
              <a:t>Helpful Links</a:t>
            </a:r>
          </a:p>
          <a:p>
            <a:pPr marL="0" indent="0">
              <a:buNone/>
            </a:pPr>
            <a:endParaRPr lang="en-US" dirty="0"/>
          </a:p>
          <a:p>
            <a:endParaRPr lang="en-US" dirty="0"/>
          </a:p>
        </p:txBody>
      </p:sp>
      <p:pic>
        <p:nvPicPr>
          <p:cNvPr id="4" name="Picture 3" descr="Agenda - Highwa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096" y="1306576"/>
            <a:ext cx="4645152" cy="5232400"/>
          </a:xfrm>
          <a:prstGeom prst="rect">
            <a:avLst/>
          </a:prstGeom>
        </p:spPr>
      </p:pic>
    </p:spTree>
    <p:extLst>
      <p:ext uri="{BB962C8B-B14F-4D97-AF65-F5344CB8AC3E}">
        <p14:creationId xmlns:p14="http://schemas.microsoft.com/office/powerpoint/2010/main" val="3180603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a:t>
            </a:r>
          </a:p>
        </p:txBody>
      </p:sp>
      <p:sp>
        <p:nvSpPr>
          <p:cNvPr id="3" name="Content Placeholder 2"/>
          <p:cNvSpPr>
            <a:spLocks noGrp="1"/>
          </p:cNvSpPr>
          <p:nvPr>
            <p:ph idx="1"/>
          </p:nvPr>
        </p:nvSpPr>
        <p:spPr/>
        <p:txBody>
          <a:bodyPr>
            <a:normAutofit/>
          </a:bodyPr>
          <a:lstStyle/>
          <a:p>
            <a:pPr marL="0" indent="0">
              <a:buNone/>
            </a:pPr>
            <a:r>
              <a:rPr lang="en-US" dirty="0"/>
              <a:t>OPEN POSITIONS</a:t>
            </a:r>
          </a:p>
          <a:p>
            <a:r>
              <a:rPr lang="en-US" dirty="0"/>
              <a:t>Manager, Team Red</a:t>
            </a:r>
          </a:p>
          <a:p>
            <a:r>
              <a:rPr lang="en-US" dirty="0"/>
              <a:t>Accounting Analyst, Team White</a:t>
            </a:r>
          </a:p>
          <a:p>
            <a:endParaRPr lang="en-US" dirty="0"/>
          </a:p>
          <a:p>
            <a:pPr marL="0" indent="0">
              <a:buNone/>
            </a:pPr>
            <a:r>
              <a:rPr lang="en-US" dirty="0"/>
              <a:t>ADDITIONAL CHALLENGES</a:t>
            </a:r>
          </a:p>
          <a:p>
            <a:r>
              <a:rPr lang="en-US" dirty="0"/>
              <a:t>SPAC cannot process account maintenance during payroll</a:t>
            </a:r>
          </a:p>
        </p:txBody>
      </p:sp>
    </p:spTree>
    <p:extLst>
      <p:ext uri="{BB962C8B-B14F-4D97-AF65-F5344CB8AC3E}">
        <p14:creationId xmlns:p14="http://schemas.microsoft.com/office/powerpoint/2010/main" val="84706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Efficiencies</a:t>
            </a:r>
          </a:p>
        </p:txBody>
      </p:sp>
      <p:sp>
        <p:nvSpPr>
          <p:cNvPr id="3" name="Content Placeholder 2"/>
          <p:cNvSpPr>
            <a:spLocks noGrp="1"/>
          </p:cNvSpPr>
          <p:nvPr>
            <p:ph idx="1"/>
          </p:nvPr>
        </p:nvSpPr>
        <p:spPr/>
        <p:txBody>
          <a:bodyPr>
            <a:normAutofit fontScale="92500"/>
          </a:bodyPr>
          <a:lstStyle/>
          <a:p>
            <a:r>
              <a:rPr lang="en-US" dirty="0"/>
              <a:t>Reduce email traffic and internal email routing</a:t>
            </a:r>
          </a:p>
          <a:p>
            <a:pPr lvl="1"/>
            <a:r>
              <a:rPr lang="en-US" dirty="0"/>
              <a:t>Use </a:t>
            </a:r>
            <a:r>
              <a:rPr lang="en-US" dirty="0">
                <a:hlinkClick r:id="rId2"/>
              </a:rPr>
              <a:t>SPAC Communication Plan </a:t>
            </a:r>
            <a:r>
              <a:rPr lang="en-US" dirty="0"/>
              <a:t>to get directly to the team that can help</a:t>
            </a:r>
          </a:p>
          <a:p>
            <a:pPr lvl="1"/>
            <a:r>
              <a:rPr lang="en-US" dirty="0"/>
              <a:t>Use Team Email addresses to ensure it gets into Image workflow</a:t>
            </a:r>
          </a:p>
          <a:p>
            <a:pPr lvl="1"/>
            <a:r>
              <a:rPr lang="en-US" dirty="0"/>
              <a:t>Don’t “Reply All” if additional action isn’t needed</a:t>
            </a:r>
          </a:p>
          <a:p>
            <a:r>
              <a:rPr lang="en-US" dirty="0"/>
              <a:t>Common Questions</a:t>
            </a:r>
          </a:p>
          <a:p>
            <a:pPr lvl="1"/>
            <a:r>
              <a:rPr lang="en-US" dirty="0"/>
              <a:t>Budgets</a:t>
            </a:r>
          </a:p>
          <a:p>
            <a:pPr lvl="1"/>
            <a:r>
              <a:rPr lang="en-US" dirty="0"/>
              <a:t>Cost Share</a:t>
            </a:r>
          </a:p>
          <a:p>
            <a:pPr lvl="1"/>
            <a:r>
              <a:rPr lang="en-US" dirty="0"/>
              <a:t>Billing</a:t>
            </a:r>
          </a:p>
          <a:p>
            <a:r>
              <a:rPr lang="en-US" dirty="0"/>
              <a:t>ROE’s</a:t>
            </a:r>
          </a:p>
        </p:txBody>
      </p:sp>
    </p:spTree>
    <p:extLst>
      <p:ext uri="{BB962C8B-B14F-4D97-AF65-F5344CB8AC3E}">
        <p14:creationId xmlns:p14="http://schemas.microsoft.com/office/powerpoint/2010/main" val="1542241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p:txBody>
          <a:bodyPr>
            <a:normAutofit/>
          </a:bodyPr>
          <a:lstStyle/>
          <a:p>
            <a:pPr lvl="1"/>
            <a:r>
              <a:rPr lang="en-US" dirty="0"/>
              <a:t>Viewing Budgets in QA</a:t>
            </a:r>
          </a:p>
          <a:p>
            <a:pPr lvl="1"/>
            <a:r>
              <a:rPr lang="en-US" dirty="0"/>
              <a:t>Budgets in the financial system</a:t>
            </a:r>
          </a:p>
        </p:txBody>
      </p:sp>
    </p:spTree>
    <p:extLst>
      <p:ext uri="{BB962C8B-B14F-4D97-AF65-F5344CB8AC3E}">
        <p14:creationId xmlns:p14="http://schemas.microsoft.com/office/powerpoint/2010/main" val="2416760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p:txBody>
          <a:bodyPr>
            <a:normAutofit/>
          </a:bodyPr>
          <a:lstStyle/>
          <a:p>
            <a:r>
              <a:rPr lang="en-US" dirty="0"/>
              <a:t>QA Award Detail</a:t>
            </a:r>
          </a:p>
          <a:p>
            <a:endParaRPr lang="en-US" dirty="0"/>
          </a:p>
        </p:txBody>
      </p:sp>
      <p:pic>
        <p:nvPicPr>
          <p:cNvPr id="5" name="Picture 4">
            <a:extLst>
              <a:ext uri="{FF2B5EF4-FFF2-40B4-BE49-F238E27FC236}">
                <a16:creationId xmlns:a16="http://schemas.microsoft.com/office/drawing/2014/main" id="{D5BB5116-FC8E-401C-8163-816ACCAFB7FF}"/>
              </a:ext>
            </a:extLst>
          </p:cNvPr>
          <p:cNvPicPr>
            <a:picLocks noChangeAspect="1"/>
          </p:cNvPicPr>
          <p:nvPr/>
        </p:nvPicPr>
        <p:blipFill>
          <a:blip r:embed="rId2"/>
          <a:stretch>
            <a:fillRect/>
          </a:stretch>
        </p:blipFill>
        <p:spPr>
          <a:xfrm>
            <a:off x="3532191" y="2248679"/>
            <a:ext cx="5122050" cy="4060047"/>
          </a:xfrm>
          <a:prstGeom prst="rect">
            <a:avLst/>
          </a:prstGeom>
        </p:spPr>
      </p:pic>
    </p:spTree>
    <p:extLst>
      <p:ext uri="{BB962C8B-B14F-4D97-AF65-F5344CB8AC3E}">
        <p14:creationId xmlns:p14="http://schemas.microsoft.com/office/powerpoint/2010/main" val="1910608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p:txBody>
          <a:bodyPr>
            <a:normAutofit/>
          </a:bodyPr>
          <a:lstStyle/>
          <a:p>
            <a:r>
              <a:rPr lang="en-US" dirty="0"/>
              <a:t>To view additional budget detail, right click Object Level C column heading</a:t>
            </a:r>
          </a:p>
          <a:p>
            <a:r>
              <a:rPr lang="en-US" dirty="0"/>
              <a:t>Can see budgets Object Level D, Object Level E, and Object</a:t>
            </a:r>
          </a:p>
          <a:p>
            <a:endParaRPr lang="en-US" dirty="0"/>
          </a:p>
          <a:p>
            <a:endParaRPr lang="en-US" dirty="0"/>
          </a:p>
        </p:txBody>
      </p:sp>
      <p:pic>
        <p:nvPicPr>
          <p:cNvPr id="4" name="Picture 3">
            <a:extLst>
              <a:ext uri="{FF2B5EF4-FFF2-40B4-BE49-F238E27FC236}">
                <a16:creationId xmlns:a16="http://schemas.microsoft.com/office/drawing/2014/main" id="{11F8B96A-0BC0-4FEB-B632-44B22E2EEFE3}"/>
              </a:ext>
            </a:extLst>
          </p:cNvPr>
          <p:cNvPicPr>
            <a:picLocks noChangeAspect="1"/>
          </p:cNvPicPr>
          <p:nvPr/>
        </p:nvPicPr>
        <p:blipFill>
          <a:blip r:embed="rId2"/>
          <a:stretch>
            <a:fillRect/>
          </a:stretch>
        </p:blipFill>
        <p:spPr>
          <a:xfrm>
            <a:off x="5174421" y="3429001"/>
            <a:ext cx="4122076" cy="3311687"/>
          </a:xfrm>
          <a:prstGeom prst="rect">
            <a:avLst/>
          </a:prstGeom>
        </p:spPr>
      </p:pic>
    </p:spTree>
    <p:extLst>
      <p:ext uri="{BB962C8B-B14F-4D97-AF65-F5344CB8AC3E}">
        <p14:creationId xmlns:p14="http://schemas.microsoft.com/office/powerpoint/2010/main" val="3598434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0E7DAA07-58BB-45AE-BDF7-00D1C4AA6B0F}"/>
              </a:ext>
            </a:extLst>
          </p:cNvPr>
          <p:cNvPicPr>
            <a:picLocks noChangeAspect="1"/>
          </p:cNvPicPr>
          <p:nvPr/>
        </p:nvPicPr>
        <p:blipFill>
          <a:blip r:embed="rId2"/>
          <a:stretch>
            <a:fillRect/>
          </a:stretch>
        </p:blipFill>
        <p:spPr>
          <a:xfrm>
            <a:off x="3567113" y="2396331"/>
            <a:ext cx="5057775" cy="2933700"/>
          </a:xfrm>
          <a:prstGeom prst="rect">
            <a:avLst/>
          </a:prstGeom>
        </p:spPr>
      </p:pic>
    </p:spTree>
    <p:extLst>
      <p:ext uri="{BB962C8B-B14F-4D97-AF65-F5344CB8AC3E}">
        <p14:creationId xmlns:p14="http://schemas.microsoft.com/office/powerpoint/2010/main" val="450772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p:txBody>
          <a:bodyPr>
            <a:normAutofit/>
          </a:bodyPr>
          <a:lstStyle/>
          <a:p>
            <a:r>
              <a:rPr lang="en-US" dirty="0"/>
              <a:t>Budgets in the financial system</a:t>
            </a:r>
          </a:p>
          <a:p>
            <a:pPr lvl="1"/>
            <a:r>
              <a:rPr lang="en-US" dirty="0"/>
              <a:t>SPAC will input the detailed budget in the award</a:t>
            </a:r>
          </a:p>
          <a:p>
            <a:pPr lvl="1"/>
            <a:r>
              <a:rPr lang="en-US" dirty="0"/>
              <a:t>If the budget is not included in the award, SPAC will be required to check the budget in KR</a:t>
            </a:r>
          </a:p>
          <a:p>
            <a:pPr lvl="1"/>
            <a:r>
              <a:rPr lang="en-US" dirty="0"/>
              <a:t>If the KR budget does not exist, or if the amount in KR does not match what is negotiated in the award, SPAC will only put in the Direct and Indirect budget</a:t>
            </a:r>
          </a:p>
          <a:p>
            <a:pPr lvl="1"/>
            <a:r>
              <a:rPr lang="en-US" dirty="0"/>
              <a:t>It is up to the dept to review and send a budget modification to correct the budget</a:t>
            </a:r>
          </a:p>
        </p:txBody>
      </p:sp>
    </p:spTree>
    <p:extLst>
      <p:ext uri="{BB962C8B-B14F-4D97-AF65-F5344CB8AC3E}">
        <p14:creationId xmlns:p14="http://schemas.microsoft.com/office/powerpoint/2010/main" val="114696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93BA-28C3-BE45-B67D-D89555783C91}"/>
              </a:ext>
            </a:extLst>
          </p:cNvPr>
          <p:cNvSpPr>
            <a:spLocks noGrp="1"/>
          </p:cNvSpPr>
          <p:nvPr>
            <p:ph type="title"/>
          </p:nvPr>
        </p:nvSpPr>
        <p:spPr/>
        <p:txBody>
          <a:bodyPr>
            <a:noAutofit/>
          </a:bodyPr>
          <a:lstStyle/>
          <a:p>
            <a:r>
              <a:rPr lang="en-US" sz="3600" dirty="0"/>
              <a:t>SPA Grant Team</a:t>
            </a:r>
          </a:p>
        </p:txBody>
      </p:sp>
      <p:sp>
        <p:nvSpPr>
          <p:cNvPr id="3" name="Content Placeholder 2">
            <a:extLst>
              <a:ext uri="{FF2B5EF4-FFF2-40B4-BE49-F238E27FC236}">
                <a16:creationId xmlns:a16="http://schemas.microsoft.com/office/drawing/2014/main" id="{6F08EEE8-3554-934B-BFB5-00C1EE738B60}"/>
              </a:ext>
            </a:extLst>
          </p:cNvPr>
          <p:cNvSpPr>
            <a:spLocks noGrp="1"/>
          </p:cNvSpPr>
          <p:nvPr>
            <p:ph idx="1"/>
          </p:nvPr>
        </p:nvSpPr>
        <p:spPr>
          <a:xfrm>
            <a:off x="1981200" y="1227552"/>
            <a:ext cx="8229600" cy="4898612"/>
          </a:xfrm>
        </p:spPr>
        <p:txBody>
          <a:bodyPr>
            <a:normAutofit fontScale="77500" lnSpcReduction="20000"/>
          </a:bodyPr>
          <a:lstStyle/>
          <a:p>
            <a:pPr marL="0" indent="0">
              <a:buNone/>
            </a:pPr>
            <a:r>
              <a:rPr lang="en-US" dirty="0"/>
              <a:t>Greg Sorensen – Assistant Director, SPA</a:t>
            </a:r>
          </a:p>
          <a:p>
            <a:pPr marL="0" indent="0">
              <a:buNone/>
            </a:pPr>
            <a:endParaRPr lang="en-US" dirty="0"/>
          </a:p>
          <a:p>
            <a:pPr marL="0" indent="0">
              <a:buNone/>
            </a:pPr>
            <a:r>
              <a:rPr lang="en-US" b="1" dirty="0">
                <a:solidFill>
                  <a:srgbClr val="FF0000"/>
                </a:solidFill>
              </a:rPr>
              <a:t>Team Red</a:t>
            </a:r>
          </a:p>
          <a:p>
            <a:r>
              <a:rPr lang="en-US" dirty="0"/>
              <a:t>Suzanne Hollis – Senior Administrator, SPA</a:t>
            </a:r>
          </a:p>
          <a:p>
            <a:r>
              <a:rPr lang="en-US" dirty="0"/>
              <a:t>Shelley Tiemann – Administrator, SPA</a:t>
            </a:r>
          </a:p>
          <a:p>
            <a:r>
              <a:rPr lang="en-US" dirty="0"/>
              <a:t>Kimberly Moore – Administrator, SPA</a:t>
            </a:r>
          </a:p>
          <a:p>
            <a:pPr marL="0" indent="0">
              <a:buNone/>
            </a:pPr>
            <a:endParaRPr lang="en-US" dirty="0"/>
          </a:p>
          <a:p>
            <a:pPr marL="0" indent="0">
              <a:buNone/>
            </a:pPr>
            <a:r>
              <a:rPr lang="en-US" b="1" dirty="0"/>
              <a:t>Team White</a:t>
            </a:r>
          </a:p>
          <a:p>
            <a:r>
              <a:rPr lang="en-US" dirty="0"/>
              <a:t>Christine To’alepai – Senior Administrator, SPA</a:t>
            </a:r>
          </a:p>
          <a:p>
            <a:r>
              <a:rPr lang="en-US" dirty="0"/>
              <a:t>Towanda Gilliam – Administrator, SPA </a:t>
            </a:r>
          </a:p>
          <a:p>
            <a:r>
              <a:rPr lang="en-US" dirty="0"/>
              <a:t>Michael Starace – Administrator, SPA </a:t>
            </a:r>
          </a:p>
          <a:p>
            <a:r>
              <a:rPr lang="en-US" dirty="0"/>
              <a:t>Odessa Neale – Administrator, SPA </a:t>
            </a:r>
          </a:p>
        </p:txBody>
      </p:sp>
    </p:spTree>
    <p:extLst>
      <p:ext uri="{BB962C8B-B14F-4D97-AF65-F5344CB8AC3E}">
        <p14:creationId xmlns:p14="http://schemas.microsoft.com/office/powerpoint/2010/main" val="3233083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Share</a:t>
            </a:r>
          </a:p>
        </p:txBody>
      </p:sp>
      <p:sp>
        <p:nvSpPr>
          <p:cNvPr id="3" name="Content Placeholder 2"/>
          <p:cNvSpPr>
            <a:spLocks noGrp="1"/>
          </p:cNvSpPr>
          <p:nvPr>
            <p:ph idx="1"/>
          </p:nvPr>
        </p:nvSpPr>
        <p:spPr/>
        <p:txBody>
          <a:bodyPr>
            <a:normAutofit/>
          </a:bodyPr>
          <a:lstStyle/>
          <a:p>
            <a:r>
              <a:rPr lang="en-US" dirty="0"/>
              <a:t>Over the Cap</a:t>
            </a:r>
          </a:p>
          <a:p>
            <a:pPr lvl="1"/>
            <a:r>
              <a:rPr lang="en-US" dirty="0"/>
              <a:t>Does </a:t>
            </a:r>
            <a:r>
              <a:rPr lang="en-US" u="sng" dirty="0"/>
              <a:t>NOT</a:t>
            </a:r>
            <a:r>
              <a:rPr lang="en-US" dirty="0"/>
              <a:t> require department to provide SOAPF for each project</a:t>
            </a:r>
          </a:p>
          <a:p>
            <a:pPr lvl="1"/>
            <a:r>
              <a:rPr lang="en-US" dirty="0"/>
              <a:t>SPAC will automatically put in OTC for all DHHS federal awards</a:t>
            </a:r>
          </a:p>
          <a:p>
            <a:pPr lvl="1"/>
            <a:r>
              <a:rPr lang="en-US" dirty="0"/>
              <a:t>Other than those awards, it is required by the departments to input the need for OTC in KR distribution tab/cost sharing</a:t>
            </a:r>
          </a:p>
          <a:p>
            <a:pPr lvl="1"/>
            <a:r>
              <a:rPr lang="en-US" dirty="0"/>
              <a:t>If it does not appear there, the department will be required to contact their assigned team to have it set up</a:t>
            </a:r>
          </a:p>
        </p:txBody>
      </p:sp>
    </p:spTree>
    <p:extLst>
      <p:ext uri="{BB962C8B-B14F-4D97-AF65-F5344CB8AC3E}">
        <p14:creationId xmlns:p14="http://schemas.microsoft.com/office/powerpoint/2010/main" val="154301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Share</a:t>
            </a:r>
          </a:p>
        </p:txBody>
      </p:sp>
      <p:sp>
        <p:nvSpPr>
          <p:cNvPr id="3" name="Content Placeholder 2"/>
          <p:cNvSpPr>
            <a:spLocks noGrp="1"/>
          </p:cNvSpPr>
          <p:nvPr>
            <p:ph idx="1"/>
          </p:nvPr>
        </p:nvSpPr>
        <p:spPr/>
        <p:txBody>
          <a:bodyPr>
            <a:normAutofit/>
          </a:bodyPr>
          <a:lstStyle/>
          <a:p>
            <a:r>
              <a:rPr lang="en-US" dirty="0"/>
              <a:t>Committed Cost Share</a:t>
            </a:r>
          </a:p>
          <a:p>
            <a:pPr lvl="1"/>
            <a:r>
              <a:rPr lang="en-US" u="sng" dirty="0"/>
              <a:t>DOES</a:t>
            </a:r>
            <a:r>
              <a:rPr lang="en-US" dirty="0"/>
              <a:t> require department to provide SOAPF for each project</a:t>
            </a:r>
          </a:p>
          <a:p>
            <a:pPr lvl="1"/>
            <a:r>
              <a:rPr lang="en-US" dirty="0"/>
              <a:t>Other than those awards, it is required by the departments to input the need for CCS in KR distribution tab/cost sharing</a:t>
            </a:r>
          </a:p>
          <a:p>
            <a:pPr lvl="1"/>
            <a:r>
              <a:rPr lang="en-US" dirty="0"/>
              <a:t>If it does not appear there, the department will be required to contact their assigned team to have it set up</a:t>
            </a:r>
          </a:p>
        </p:txBody>
      </p:sp>
    </p:spTree>
    <p:extLst>
      <p:ext uri="{BB962C8B-B14F-4D97-AF65-F5344CB8AC3E}">
        <p14:creationId xmlns:p14="http://schemas.microsoft.com/office/powerpoint/2010/main" val="3117515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Share</a:t>
            </a:r>
          </a:p>
        </p:txBody>
      </p:sp>
      <p:sp>
        <p:nvSpPr>
          <p:cNvPr id="3" name="Content Placeholder 2"/>
          <p:cNvSpPr>
            <a:spLocks noGrp="1"/>
          </p:cNvSpPr>
          <p:nvPr>
            <p:ph idx="1"/>
          </p:nvPr>
        </p:nvSpPr>
        <p:spPr/>
        <p:txBody>
          <a:bodyPr>
            <a:normAutofit/>
          </a:bodyPr>
          <a:lstStyle/>
          <a:p>
            <a:r>
              <a:rPr lang="en-US" dirty="0"/>
              <a:t>Updating the SOAPF for OTC (set at Org level) or CCS (set at project level)</a:t>
            </a:r>
          </a:p>
          <a:p>
            <a:pPr lvl="1"/>
            <a:r>
              <a:rPr lang="en-US" dirty="0"/>
              <a:t>Department will be required to contact their assigned team to update the SOAPF</a:t>
            </a:r>
          </a:p>
          <a:p>
            <a:pPr lvl="2"/>
            <a:r>
              <a:rPr lang="en-US" dirty="0"/>
              <a:t>This will update accounting for all </a:t>
            </a:r>
            <a:r>
              <a:rPr lang="en-US" u="sng" dirty="0"/>
              <a:t>future</a:t>
            </a:r>
            <a:r>
              <a:rPr lang="en-US" dirty="0"/>
              <a:t> cost share expenses</a:t>
            </a:r>
          </a:p>
          <a:p>
            <a:pPr lvl="2"/>
            <a:r>
              <a:rPr lang="en-US" dirty="0"/>
              <a:t>To update cost share expenses that have </a:t>
            </a:r>
            <a:r>
              <a:rPr lang="en-US" i="1" dirty="0"/>
              <a:t>already been incurred </a:t>
            </a:r>
            <a:r>
              <a:rPr lang="en-US" dirty="0"/>
              <a:t>to the old SOAPF, department will need to process debit memo</a:t>
            </a:r>
          </a:p>
        </p:txBody>
      </p:sp>
    </p:spTree>
    <p:extLst>
      <p:ext uri="{BB962C8B-B14F-4D97-AF65-F5344CB8AC3E}">
        <p14:creationId xmlns:p14="http://schemas.microsoft.com/office/powerpoint/2010/main" val="1315931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a:t>
            </a:r>
          </a:p>
        </p:txBody>
      </p:sp>
      <p:sp>
        <p:nvSpPr>
          <p:cNvPr id="3" name="Content Placeholder 2"/>
          <p:cNvSpPr>
            <a:spLocks noGrp="1"/>
          </p:cNvSpPr>
          <p:nvPr>
            <p:ph idx="1"/>
          </p:nvPr>
        </p:nvSpPr>
        <p:spPr/>
        <p:txBody>
          <a:bodyPr>
            <a:normAutofit/>
          </a:bodyPr>
          <a:lstStyle/>
          <a:p>
            <a:pPr lvl="1"/>
            <a:r>
              <a:rPr lang="en-US" dirty="0"/>
              <a:t>Viewing information in QA</a:t>
            </a:r>
          </a:p>
          <a:p>
            <a:pPr lvl="1"/>
            <a:r>
              <a:rPr lang="en-US" dirty="0"/>
              <a:t>New campus report</a:t>
            </a:r>
          </a:p>
          <a:p>
            <a:pPr lvl="1"/>
            <a:r>
              <a:rPr lang="en-US" dirty="0"/>
              <a:t>Viewing invoice copies</a:t>
            </a:r>
          </a:p>
        </p:txBody>
      </p:sp>
    </p:spTree>
    <p:extLst>
      <p:ext uri="{BB962C8B-B14F-4D97-AF65-F5344CB8AC3E}">
        <p14:creationId xmlns:p14="http://schemas.microsoft.com/office/powerpoint/2010/main" val="4151915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a:t>
            </a:r>
          </a:p>
        </p:txBody>
      </p:sp>
      <p:sp>
        <p:nvSpPr>
          <p:cNvPr id="3" name="Content Placeholder 2"/>
          <p:cNvSpPr>
            <a:spLocks noGrp="1"/>
          </p:cNvSpPr>
          <p:nvPr>
            <p:ph idx="1"/>
          </p:nvPr>
        </p:nvSpPr>
        <p:spPr/>
        <p:txBody>
          <a:bodyPr>
            <a:normAutofit/>
          </a:bodyPr>
          <a:lstStyle/>
          <a:p>
            <a:r>
              <a:rPr lang="en-US" dirty="0"/>
              <a:t>Viewing information in QA</a:t>
            </a:r>
          </a:p>
          <a:p>
            <a:pPr lvl="1"/>
            <a:r>
              <a:rPr lang="en-US" dirty="0"/>
              <a:t>Use Report Selector on Award Detail</a:t>
            </a:r>
          </a:p>
          <a:p>
            <a:endParaRPr lang="en-US" dirty="0"/>
          </a:p>
        </p:txBody>
      </p:sp>
      <p:pic>
        <p:nvPicPr>
          <p:cNvPr id="4" name="Picture 3">
            <a:extLst>
              <a:ext uri="{FF2B5EF4-FFF2-40B4-BE49-F238E27FC236}">
                <a16:creationId xmlns:a16="http://schemas.microsoft.com/office/drawing/2014/main" id="{96BCFA75-E842-4868-95CE-276ADC27680C}"/>
              </a:ext>
            </a:extLst>
          </p:cNvPr>
          <p:cNvPicPr>
            <a:picLocks noChangeAspect="1"/>
          </p:cNvPicPr>
          <p:nvPr/>
        </p:nvPicPr>
        <p:blipFill>
          <a:blip r:embed="rId2"/>
          <a:stretch>
            <a:fillRect/>
          </a:stretch>
        </p:blipFill>
        <p:spPr>
          <a:xfrm>
            <a:off x="4752392" y="3083522"/>
            <a:ext cx="2404284" cy="1019272"/>
          </a:xfrm>
          <a:prstGeom prst="rect">
            <a:avLst/>
          </a:prstGeom>
        </p:spPr>
      </p:pic>
      <p:pic>
        <p:nvPicPr>
          <p:cNvPr id="5" name="Picture 4">
            <a:extLst>
              <a:ext uri="{FF2B5EF4-FFF2-40B4-BE49-F238E27FC236}">
                <a16:creationId xmlns:a16="http://schemas.microsoft.com/office/drawing/2014/main" id="{F5BF93FB-DFB8-486D-A197-AFF8D1742F71}"/>
              </a:ext>
            </a:extLst>
          </p:cNvPr>
          <p:cNvPicPr>
            <a:picLocks noChangeAspect="1"/>
          </p:cNvPicPr>
          <p:nvPr/>
        </p:nvPicPr>
        <p:blipFill>
          <a:blip r:embed="rId3"/>
          <a:stretch>
            <a:fillRect/>
          </a:stretch>
        </p:blipFill>
        <p:spPr>
          <a:xfrm>
            <a:off x="2298442" y="4485908"/>
            <a:ext cx="7912359" cy="1683174"/>
          </a:xfrm>
          <a:prstGeom prst="rect">
            <a:avLst/>
          </a:prstGeom>
        </p:spPr>
      </p:pic>
    </p:spTree>
    <p:extLst>
      <p:ext uri="{BB962C8B-B14F-4D97-AF65-F5344CB8AC3E}">
        <p14:creationId xmlns:p14="http://schemas.microsoft.com/office/powerpoint/2010/main" val="255235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a:t>
            </a:r>
          </a:p>
        </p:txBody>
      </p:sp>
      <p:sp>
        <p:nvSpPr>
          <p:cNvPr id="3" name="Content Placeholder 2"/>
          <p:cNvSpPr>
            <a:spLocks noGrp="1"/>
          </p:cNvSpPr>
          <p:nvPr>
            <p:ph idx="1"/>
          </p:nvPr>
        </p:nvSpPr>
        <p:spPr/>
        <p:txBody>
          <a:bodyPr>
            <a:normAutofit/>
          </a:bodyPr>
          <a:lstStyle/>
          <a:p>
            <a:r>
              <a:rPr lang="en-US" dirty="0"/>
              <a:t>New Campus Report</a:t>
            </a:r>
          </a:p>
          <a:p>
            <a:pPr lvl="1"/>
            <a:r>
              <a:rPr lang="en-US" dirty="0"/>
              <a:t>Assists with managing multiple Awards in one report for easier organization</a:t>
            </a:r>
          </a:p>
          <a:p>
            <a:pPr lvl="1"/>
            <a:r>
              <a:rPr lang="en-US" dirty="0"/>
              <a:t>Can use report filters to display invoice information per Org, Award, or Sponsor via Excel format</a:t>
            </a:r>
          </a:p>
        </p:txBody>
      </p:sp>
    </p:spTree>
    <p:extLst>
      <p:ext uri="{BB962C8B-B14F-4D97-AF65-F5344CB8AC3E}">
        <p14:creationId xmlns:p14="http://schemas.microsoft.com/office/powerpoint/2010/main" val="363311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a:t>
            </a:r>
          </a:p>
        </p:txBody>
      </p:sp>
      <p:sp>
        <p:nvSpPr>
          <p:cNvPr id="3" name="Content Placeholder 2"/>
          <p:cNvSpPr>
            <a:spLocks noGrp="1"/>
          </p:cNvSpPr>
          <p:nvPr>
            <p:ph idx="1"/>
          </p:nvPr>
        </p:nvSpPr>
        <p:spPr/>
        <p:txBody>
          <a:bodyPr>
            <a:normAutofit/>
          </a:bodyPr>
          <a:lstStyle/>
          <a:p>
            <a:r>
              <a:rPr lang="en-US" sz="2800" dirty="0"/>
              <a:t>Viewing physical invoice copies </a:t>
            </a:r>
          </a:p>
          <a:p>
            <a:pPr lvl="1"/>
            <a:r>
              <a:rPr lang="en-US" sz="2400" dirty="0"/>
              <a:t>Requires UMB Grants Viewer security role</a:t>
            </a:r>
          </a:p>
          <a:p>
            <a:pPr lvl="1"/>
            <a:r>
              <a:rPr lang="en-US" sz="2400" dirty="0"/>
              <a:t>Breadcrumbs: </a:t>
            </a:r>
          </a:p>
          <a:p>
            <a:pPr lvl="2"/>
            <a:r>
              <a:rPr lang="en-US" sz="2000" dirty="0"/>
              <a:t>Quantum Financials &gt; Contract Management &gt; Contracts. </a:t>
            </a:r>
          </a:p>
          <a:p>
            <a:pPr lvl="2"/>
            <a:r>
              <a:rPr lang="en-US" sz="2000" dirty="0"/>
              <a:t>Search for Award and click “Number” hyperlink.</a:t>
            </a:r>
          </a:p>
          <a:p>
            <a:pPr lvl="2"/>
            <a:r>
              <a:rPr lang="en-US" sz="2000" dirty="0"/>
              <a:t>Documents tab &gt; Supporting Documents section</a:t>
            </a:r>
          </a:p>
        </p:txBody>
      </p:sp>
      <p:pic>
        <p:nvPicPr>
          <p:cNvPr id="4" name="Picture 3">
            <a:extLst>
              <a:ext uri="{FF2B5EF4-FFF2-40B4-BE49-F238E27FC236}">
                <a16:creationId xmlns:a16="http://schemas.microsoft.com/office/drawing/2014/main" id="{0205CFE9-8C79-4B3B-B66D-6544A5C4517E}"/>
              </a:ext>
            </a:extLst>
          </p:cNvPr>
          <p:cNvPicPr>
            <a:picLocks noChangeAspect="1"/>
          </p:cNvPicPr>
          <p:nvPr/>
        </p:nvPicPr>
        <p:blipFill>
          <a:blip r:embed="rId2"/>
          <a:stretch>
            <a:fillRect/>
          </a:stretch>
        </p:blipFill>
        <p:spPr>
          <a:xfrm>
            <a:off x="2751968" y="4329404"/>
            <a:ext cx="7010963" cy="2253958"/>
          </a:xfrm>
          <a:prstGeom prst="rect">
            <a:avLst/>
          </a:prstGeom>
        </p:spPr>
      </p:pic>
    </p:spTree>
    <p:extLst>
      <p:ext uri="{BB962C8B-B14F-4D97-AF65-F5344CB8AC3E}">
        <p14:creationId xmlns:p14="http://schemas.microsoft.com/office/powerpoint/2010/main" val="2130633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ROE’s / Closeout</a:t>
            </a:r>
          </a:p>
        </p:txBody>
      </p:sp>
      <p:sp>
        <p:nvSpPr>
          <p:cNvPr id="3" name="Content Placeholder 2"/>
          <p:cNvSpPr>
            <a:spLocks noGrp="1"/>
          </p:cNvSpPr>
          <p:nvPr>
            <p:ph idx="1"/>
          </p:nvPr>
        </p:nvSpPr>
        <p:spPr/>
        <p:txBody>
          <a:bodyPr>
            <a:normAutofit/>
          </a:bodyPr>
          <a:lstStyle/>
          <a:p>
            <a:r>
              <a:rPr lang="en-US" sz="2800" dirty="0"/>
              <a:t>ROE’s</a:t>
            </a:r>
          </a:p>
          <a:p>
            <a:pPr lvl="1"/>
            <a:r>
              <a:rPr lang="en-US" sz="2400" dirty="0"/>
              <a:t>SPAC spends a lot of time sending ROE Drafts to departments for PI sign off</a:t>
            </a:r>
          </a:p>
          <a:p>
            <a:pPr lvl="1"/>
            <a:r>
              <a:rPr lang="en-US" sz="2400" dirty="0"/>
              <a:t>Working on developing new QA Report and business process so that department can generate ROE report without SPAC having to run it for them</a:t>
            </a:r>
          </a:p>
          <a:p>
            <a:pPr lvl="1"/>
            <a:r>
              <a:rPr lang="en-US" sz="2400" dirty="0"/>
              <a:t>Once sign off is obtained, still send to SPAC for final billing and closeout</a:t>
            </a:r>
          </a:p>
        </p:txBody>
      </p:sp>
    </p:spTree>
    <p:extLst>
      <p:ext uri="{BB962C8B-B14F-4D97-AF65-F5344CB8AC3E}">
        <p14:creationId xmlns:p14="http://schemas.microsoft.com/office/powerpoint/2010/main" val="297276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ROE’s / Closeout</a:t>
            </a:r>
          </a:p>
        </p:txBody>
      </p:sp>
      <p:sp>
        <p:nvSpPr>
          <p:cNvPr id="3" name="Content Placeholder 2"/>
          <p:cNvSpPr>
            <a:spLocks noGrp="1"/>
          </p:cNvSpPr>
          <p:nvPr>
            <p:ph idx="1"/>
          </p:nvPr>
        </p:nvSpPr>
        <p:spPr/>
        <p:txBody>
          <a:bodyPr>
            <a:normAutofit/>
          </a:bodyPr>
          <a:lstStyle/>
          <a:p>
            <a:r>
              <a:rPr lang="en-US" sz="2800" dirty="0"/>
              <a:t>Before sending signed ROE to SPAC for closeout, make sure:</a:t>
            </a:r>
          </a:p>
          <a:p>
            <a:pPr lvl="1"/>
            <a:r>
              <a:rPr lang="en-US" sz="2400" dirty="0"/>
              <a:t>Expenses per signed ROE match expenses per Quantum</a:t>
            </a:r>
          </a:p>
          <a:p>
            <a:pPr lvl="2"/>
            <a:r>
              <a:rPr lang="en-US" sz="2000" dirty="0"/>
              <a:t>Any “trailing charges” should be included in the “Adjustments” column and will be invoiced as long as there is appropriate documentation provided</a:t>
            </a:r>
          </a:p>
          <a:p>
            <a:pPr lvl="1"/>
            <a:r>
              <a:rPr lang="en-US" sz="2400" dirty="0"/>
              <a:t>Commitments (requisitions) and Obligations (PO’s) are closed</a:t>
            </a:r>
          </a:p>
          <a:p>
            <a:pPr lvl="1"/>
            <a:r>
              <a:rPr lang="en-US" sz="2400" dirty="0"/>
              <a:t>7062 and 7072 expenses have been removed</a:t>
            </a:r>
          </a:p>
          <a:p>
            <a:pPr lvl="1"/>
            <a:r>
              <a:rPr lang="en-US" sz="2400" dirty="0"/>
              <a:t>Provide a Non-Sponsored SOAPF is provided if expenses &gt; contract limit</a:t>
            </a:r>
          </a:p>
        </p:txBody>
      </p:sp>
    </p:spTree>
    <p:extLst>
      <p:ext uri="{BB962C8B-B14F-4D97-AF65-F5344CB8AC3E}">
        <p14:creationId xmlns:p14="http://schemas.microsoft.com/office/powerpoint/2010/main" val="795826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pic>
        <p:nvPicPr>
          <p:cNvPr id="4" name="Content Placeholder 3" descr="MEdIC Series: The Case of the Solo Senio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0699" y="1600201"/>
            <a:ext cx="6790602" cy="4525963"/>
          </a:xfrm>
        </p:spPr>
      </p:pic>
    </p:spTree>
    <p:extLst>
      <p:ext uri="{BB962C8B-B14F-4D97-AF65-F5344CB8AC3E}">
        <p14:creationId xmlns:p14="http://schemas.microsoft.com/office/powerpoint/2010/main" val="221164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9796-5A62-D04C-9F2F-0F497DB3B512}"/>
              </a:ext>
            </a:extLst>
          </p:cNvPr>
          <p:cNvSpPr>
            <a:spLocks noGrp="1"/>
          </p:cNvSpPr>
          <p:nvPr>
            <p:ph type="title"/>
          </p:nvPr>
        </p:nvSpPr>
        <p:spPr/>
        <p:txBody>
          <a:bodyPr/>
          <a:lstStyle/>
          <a:p>
            <a:r>
              <a:rPr lang="en-US" dirty="0"/>
              <a:t>UP COMING FORM CHANGES</a:t>
            </a:r>
          </a:p>
        </p:txBody>
      </p:sp>
      <p:sp>
        <p:nvSpPr>
          <p:cNvPr id="3" name="Content Placeholder 2">
            <a:extLst>
              <a:ext uri="{FF2B5EF4-FFF2-40B4-BE49-F238E27FC236}">
                <a16:creationId xmlns:a16="http://schemas.microsoft.com/office/drawing/2014/main" id="{D2DD1C37-B8D8-9C45-8F99-9BADF806EFDB}"/>
              </a:ext>
            </a:extLst>
          </p:cNvPr>
          <p:cNvSpPr>
            <a:spLocks noGrp="1"/>
          </p:cNvSpPr>
          <p:nvPr>
            <p:ph idx="1"/>
          </p:nvPr>
        </p:nvSpPr>
        <p:spPr>
          <a:xfrm>
            <a:off x="1981200" y="1716066"/>
            <a:ext cx="8229600" cy="4759890"/>
          </a:xfrm>
        </p:spPr>
        <p:txBody>
          <a:bodyPr>
            <a:normAutofit fontScale="85000" lnSpcReduction="20000"/>
          </a:bodyPr>
          <a:lstStyle/>
          <a:p>
            <a:r>
              <a:rPr lang="en-US" sz="2700" dirty="0"/>
              <a:t>May 17 –   </a:t>
            </a:r>
            <a:r>
              <a:rPr lang="en-US" sz="2700" b="1" dirty="0"/>
              <a:t>Grants</a:t>
            </a:r>
            <a:r>
              <a:rPr lang="en-US" sz="2700" dirty="0"/>
              <a:t>.</a:t>
            </a:r>
            <a:r>
              <a:rPr lang="en-US" sz="2700" b="1" dirty="0"/>
              <a:t>gov</a:t>
            </a:r>
            <a:r>
              <a:rPr lang="en-US" sz="2700" dirty="0"/>
              <a:t> will deploy all new UEI </a:t>
            </a:r>
            <a:r>
              <a:rPr lang="en-US" sz="2700" b="1" dirty="0"/>
              <a:t>form</a:t>
            </a:r>
            <a:r>
              <a:rPr lang="en-US" sz="2700" dirty="0"/>
              <a:t> versions to the Production environment. Applicant Impact: S2S Applicants must be ready to support Application Packages containing the new UEI </a:t>
            </a:r>
            <a:r>
              <a:rPr lang="en-US" sz="2700" b="1" dirty="0"/>
              <a:t>form</a:t>
            </a:r>
            <a:r>
              <a:rPr lang="en-US" sz="2700" dirty="0"/>
              <a:t> versions Kuali Research are working on this right now.</a:t>
            </a:r>
          </a:p>
          <a:p>
            <a:pPr marL="0" indent="0">
              <a:buNone/>
            </a:pPr>
            <a:endParaRPr lang="en-US" sz="2700" dirty="0"/>
          </a:p>
          <a:p>
            <a:r>
              <a:rPr lang="en-US" sz="2500" dirty="0"/>
              <a:t>May 25 – Changes to the Biographic Sketch and Other Support Forms</a:t>
            </a:r>
          </a:p>
          <a:p>
            <a:pPr marL="0" indent="0">
              <a:buNone/>
            </a:pPr>
            <a:r>
              <a:rPr lang="en-US" sz="2500" dirty="0"/>
              <a:t>		NOT-OD-21-073 – These changes will effect both 						applications and RPPRs.</a:t>
            </a:r>
          </a:p>
          <a:p>
            <a:pPr marL="0" indent="0">
              <a:buNone/>
            </a:pPr>
            <a:endParaRPr lang="en-US" sz="2500" dirty="0"/>
          </a:p>
          <a:p>
            <a:pPr marL="0" indent="0">
              <a:buNone/>
            </a:pPr>
            <a:r>
              <a:rPr lang="en-US" sz="2500" dirty="0"/>
              <a:t>		During the transition to the new Biosketch format, NIH 				will not withdraw applications that include the 						previous Biosketch format. Beginning with applications 				submitted on or after January 25, 2022, failure to follow the 			appropriate Biosketch format may cause NIH to withdraw your 			application from consideration.</a:t>
            </a:r>
          </a:p>
          <a:p>
            <a:endParaRPr lang="en-US" dirty="0"/>
          </a:p>
        </p:txBody>
      </p:sp>
    </p:spTree>
    <p:extLst>
      <p:ext uri="{BB962C8B-B14F-4D97-AF65-F5344CB8AC3E}">
        <p14:creationId xmlns:p14="http://schemas.microsoft.com/office/powerpoint/2010/main" val="976294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fontScale="77500" lnSpcReduction="20000"/>
          </a:bodyPr>
          <a:lstStyle/>
          <a:p>
            <a:r>
              <a:rPr lang="en-US" dirty="0"/>
              <a:t>SPAC Communication Plan: </a:t>
            </a:r>
            <a:r>
              <a:rPr lang="en-US" dirty="0">
                <a:hlinkClick r:id="rId2"/>
              </a:rPr>
              <a:t>https://www.umaryland.edu/spac/external-communication-plan-for-spac/</a:t>
            </a:r>
            <a:r>
              <a:rPr lang="en-US" dirty="0"/>
              <a:t> </a:t>
            </a:r>
          </a:p>
          <a:p>
            <a:r>
              <a:rPr lang="en-US" dirty="0"/>
              <a:t>Budget Modification request form:  </a:t>
            </a:r>
            <a:r>
              <a:rPr lang="en-US" dirty="0">
                <a:hlinkClick r:id="rId3"/>
              </a:rPr>
              <a:t>https://www.umaryland.edu/media/umb/af/spac/forms/BudgetMod.pdf</a:t>
            </a:r>
            <a:r>
              <a:rPr lang="en-US" dirty="0"/>
              <a:t> </a:t>
            </a:r>
          </a:p>
          <a:p>
            <a:r>
              <a:rPr lang="en-US" dirty="0"/>
              <a:t>Quantum Analytics Training Classes: </a:t>
            </a:r>
            <a:r>
              <a:rPr lang="en-US" dirty="0">
                <a:hlinkClick r:id="rId4"/>
              </a:rPr>
              <a:t>https://www.umaryland.edu/quantum/training-and-support/</a:t>
            </a:r>
            <a:r>
              <a:rPr lang="en-US" dirty="0"/>
              <a:t> </a:t>
            </a:r>
          </a:p>
          <a:p>
            <a:r>
              <a:rPr lang="en-US" dirty="0"/>
              <a:t>Quantum UPK’s: </a:t>
            </a:r>
            <a:r>
              <a:rPr lang="en-US" dirty="0">
                <a:hlinkClick r:id="rId5"/>
              </a:rPr>
              <a:t>http://cf.umaryland.edu/upk/quantum/PlayerPackage/data/toc.html</a:t>
            </a:r>
            <a:endParaRPr lang="en-US" dirty="0"/>
          </a:p>
          <a:p>
            <a:pPr lvl="2"/>
            <a:r>
              <a:rPr lang="en-US" dirty="0"/>
              <a:t>Campus Reports (AR Aging Report)</a:t>
            </a:r>
          </a:p>
          <a:p>
            <a:pPr lvl="2"/>
            <a:r>
              <a:rPr lang="en-US" dirty="0"/>
              <a:t>Using Debit Memos for Accounting Transfers</a:t>
            </a:r>
          </a:p>
          <a:p>
            <a:pPr lvl="2"/>
            <a:r>
              <a:rPr lang="en-US" dirty="0"/>
              <a:t>Creating and Approving Requisitions</a:t>
            </a:r>
          </a:p>
          <a:p>
            <a:r>
              <a:rPr lang="en-US" dirty="0"/>
              <a:t>Quantum Bytes Publications: </a:t>
            </a:r>
            <a:r>
              <a:rPr lang="en-US" dirty="0">
                <a:hlinkClick r:id="rId6"/>
              </a:rPr>
              <a:t>https://www.umaryland.edu/quantum/quantum-bytes-publications/</a:t>
            </a:r>
            <a:endParaRPr lang="en-US" dirty="0"/>
          </a:p>
        </p:txBody>
      </p:sp>
    </p:spTree>
    <p:extLst>
      <p:ext uri="{BB962C8B-B14F-4D97-AF65-F5344CB8AC3E}">
        <p14:creationId xmlns:p14="http://schemas.microsoft.com/office/powerpoint/2010/main" val="1927525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Text Question Blog Questions Logo Any HQ P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3566" y="1292629"/>
            <a:ext cx="6284867" cy="4525963"/>
          </a:xfrm>
        </p:spPr>
      </p:pic>
    </p:spTree>
    <p:extLst>
      <p:ext uri="{BB962C8B-B14F-4D97-AF65-F5344CB8AC3E}">
        <p14:creationId xmlns:p14="http://schemas.microsoft.com/office/powerpoint/2010/main" val="49109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87E36-555E-EE4C-862E-7AB18F20AF6D}"/>
              </a:ext>
            </a:extLst>
          </p:cNvPr>
          <p:cNvSpPr>
            <a:spLocks noGrp="1"/>
          </p:cNvSpPr>
          <p:nvPr>
            <p:ph idx="1"/>
          </p:nvPr>
        </p:nvSpPr>
        <p:spPr>
          <a:xfrm>
            <a:off x="1981200" y="425886"/>
            <a:ext cx="8229600" cy="5700278"/>
          </a:xfrm>
        </p:spPr>
        <p:txBody>
          <a:bodyPr/>
          <a:lstStyle/>
          <a:p>
            <a:r>
              <a:rPr lang="en-US" dirty="0"/>
              <a:t>May 25 – Changes to the Biographic Sketch and Other Support Forms</a:t>
            </a:r>
          </a:p>
          <a:p>
            <a:pPr marL="0" indent="0">
              <a:buNone/>
            </a:pPr>
            <a:r>
              <a:rPr lang="en-US" dirty="0"/>
              <a:t>		NOT-OD-21-073 – These changes will effect 		both 	applications and RPPRs</a:t>
            </a:r>
          </a:p>
          <a:p>
            <a:pPr lvl="1"/>
            <a:r>
              <a:rPr lang="en-US" dirty="0"/>
              <a:t>Biographic Sketch:</a:t>
            </a:r>
          </a:p>
          <a:p>
            <a:pPr marL="0" indent="0">
              <a:buNone/>
            </a:pPr>
            <a:endParaRPr lang="en-US" dirty="0"/>
          </a:p>
        </p:txBody>
      </p:sp>
      <p:pic>
        <p:nvPicPr>
          <p:cNvPr id="4" name="Picture 3" descr="Graphical user interface, text&#10;&#10;Description automatically generated">
            <a:extLst>
              <a:ext uri="{FF2B5EF4-FFF2-40B4-BE49-F238E27FC236}">
                <a16:creationId xmlns:a16="http://schemas.microsoft.com/office/drawing/2014/main" id="{39284F32-643E-AF42-B4F2-D4F38F10BEF6}"/>
              </a:ext>
            </a:extLst>
          </p:cNvPr>
          <p:cNvPicPr>
            <a:picLocks noChangeAspect="1"/>
          </p:cNvPicPr>
          <p:nvPr/>
        </p:nvPicPr>
        <p:blipFill>
          <a:blip r:embed="rId2"/>
          <a:stretch>
            <a:fillRect/>
          </a:stretch>
        </p:blipFill>
        <p:spPr>
          <a:xfrm>
            <a:off x="2644002" y="3169086"/>
            <a:ext cx="7438202" cy="3387191"/>
          </a:xfrm>
          <a:prstGeom prst="rect">
            <a:avLst/>
          </a:prstGeom>
        </p:spPr>
      </p:pic>
    </p:spTree>
    <p:extLst>
      <p:ext uri="{BB962C8B-B14F-4D97-AF65-F5344CB8AC3E}">
        <p14:creationId xmlns:p14="http://schemas.microsoft.com/office/powerpoint/2010/main" val="95857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with medium confidence">
            <a:extLst>
              <a:ext uri="{FF2B5EF4-FFF2-40B4-BE49-F238E27FC236}">
                <a16:creationId xmlns:a16="http://schemas.microsoft.com/office/drawing/2014/main" id="{C58766C7-2A77-5141-9EF3-12F125289AB4}"/>
              </a:ext>
            </a:extLst>
          </p:cNvPr>
          <p:cNvPicPr>
            <a:picLocks noGrp="1" noChangeAspect="1"/>
          </p:cNvPicPr>
          <p:nvPr>
            <p:ph idx="1"/>
          </p:nvPr>
        </p:nvPicPr>
        <p:blipFill>
          <a:blip r:embed="rId2"/>
          <a:stretch>
            <a:fillRect/>
          </a:stretch>
        </p:blipFill>
        <p:spPr>
          <a:xfrm>
            <a:off x="2112723" y="551630"/>
            <a:ext cx="8229600" cy="2740039"/>
          </a:xfrm>
          <a:prstGeom prst="rect">
            <a:avLst/>
          </a:prstGeom>
        </p:spPr>
      </p:pic>
      <p:sp>
        <p:nvSpPr>
          <p:cNvPr id="5" name="Rectangle 4">
            <a:extLst>
              <a:ext uri="{FF2B5EF4-FFF2-40B4-BE49-F238E27FC236}">
                <a16:creationId xmlns:a16="http://schemas.microsoft.com/office/drawing/2014/main" id="{9DAE26D0-0949-DF4A-8066-451C91B78DC7}"/>
              </a:ext>
            </a:extLst>
          </p:cNvPr>
          <p:cNvSpPr/>
          <p:nvPr/>
        </p:nvSpPr>
        <p:spPr>
          <a:xfrm>
            <a:off x="2112724" y="3429001"/>
            <a:ext cx="7966553" cy="3170099"/>
          </a:xfrm>
          <a:prstGeom prst="rect">
            <a:avLst/>
          </a:prstGeom>
        </p:spPr>
        <p:txBody>
          <a:bodyPr wrap="square">
            <a:spAutoFit/>
          </a:bodyPr>
          <a:lstStyle/>
          <a:p>
            <a:r>
              <a:rPr lang="en-US" sz="2000" b="1" dirty="0"/>
              <a:t>Other Support page:</a:t>
            </a:r>
          </a:p>
          <a:p>
            <a:endParaRPr lang="en-US" sz="2000" b="1" dirty="0"/>
          </a:p>
          <a:p>
            <a:r>
              <a:rPr lang="en-US" sz="2000" dirty="0"/>
              <a:t>Supporting Documentation: For Other Support submissions that include foreign activities and resources, recipients are required to submit copies of contracts, grants or any other agreement specific to senior/key personnel foreign appointments and/or employment with a foreign institution as supporting documentation. If they are not in English, recipients must provide translated copies. This supporting documentation must be provided as part of the Other Support PDF following the Other Support Format page.</a:t>
            </a:r>
          </a:p>
        </p:txBody>
      </p:sp>
    </p:spTree>
    <p:extLst>
      <p:ext uri="{BB962C8B-B14F-4D97-AF65-F5344CB8AC3E}">
        <p14:creationId xmlns:p14="http://schemas.microsoft.com/office/powerpoint/2010/main" val="28043104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B784C400EC464F8F311217EF9080A0" ma:contentTypeVersion="9" ma:contentTypeDescription="Create a new document." ma:contentTypeScope="" ma:versionID="a78d158ca011398b492f632ece57f14d">
  <xsd:schema xmlns:xsd="http://www.w3.org/2001/XMLSchema" xmlns:xs="http://www.w3.org/2001/XMLSchema" xmlns:p="http://schemas.microsoft.com/office/2006/metadata/properties" xmlns:ns3="76943d77-e32b-4cf9-ac17-07c257fd6654" targetNamespace="http://schemas.microsoft.com/office/2006/metadata/properties" ma:root="true" ma:fieldsID="d74774985bfed23042279ceed861f8f9" ns3:_="">
    <xsd:import namespace="76943d77-e32b-4cf9-ac17-07c257fd665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43d77-e32b-4cf9-ac17-07c257fd6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B9E707-3A60-4480-BC39-ED56FBC6A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43d77-e32b-4cf9-ac17-07c257fd6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77698-740B-4D6E-84E1-12E678F96354}">
  <ds:schemaRefs>
    <ds:schemaRef ds:uri="http://schemas.microsoft.com/sharepoint/v3/contenttype/forms"/>
  </ds:schemaRefs>
</ds:datastoreItem>
</file>

<file path=customXml/itemProps3.xml><?xml version="1.0" encoding="utf-8"?>
<ds:datastoreItem xmlns:ds="http://schemas.openxmlformats.org/officeDocument/2006/customXml" ds:itemID="{F75FE9B2-79F3-40B4-AD2C-BCA54607238D}">
  <ds:schemaRefs>
    <ds:schemaRef ds:uri="http://purl.org/dc/elements/1.1/"/>
    <ds:schemaRef ds:uri="http://schemas.microsoft.com/office/2006/metadata/properties"/>
    <ds:schemaRef ds:uri="76943d77-e32b-4cf9-ac17-07c257fd665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1336</TotalTime>
  <Words>4119</Words>
  <Application>Microsoft Office PowerPoint</Application>
  <PresentationFormat>Widescreen</PresentationFormat>
  <Paragraphs>472</Paragraphs>
  <Slides>71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Tahoma</vt:lpstr>
      <vt:lpstr>Wingdings</vt:lpstr>
      <vt:lpstr>1_Office Theme</vt:lpstr>
      <vt:lpstr>SPA/SPAC Updates </vt:lpstr>
      <vt:lpstr>SPA Agenda</vt:lpstr>
      <vt:lpstr>SPA General Announcements</vt:lpstr>
      <vt:lpstr>SPA Personnel Changes</vt:lpstr>
      <vt:lpstr>Kuali Build</vt:lpstr>
      <vt:lpstr>SPA Grant Team</vt:lpstr>
      <vt:lpstr>UP COMING FORM CHANGES</vt:lpstr>
      <vt:lpstr>PowerPoint Presentation</vt:lpstr>
      <vt:lpstr>PowerPoint Presentation</vt:lpstr>
      <vt:lpstr>PowerPoint Presentation</vt:lpstr>
      <vt:lpstr>General Updates</vt:lpstr>
      <vt:lpstr>General Updates Cont.</vt:lpstr>
      <vt:lpstr>SPA Contracts Updates</vt:lpstr>
      <vt:lpstr>S P A R K S</vt:lpstr>
      <vt:lpstr>What’s in SPARKS? (GASP 2.0)</vt:lpstr>
      <vt:lpstr>SPARK Curriculum (GASP 2.0) </vt:lpstr>
      <vt:lpstr>Reminders…</vt:lpstr>
      <vt:lpstr>PowerPoint Presentation</vt:lpstr>
      <vt:lpstr>SPAC AGENDA</vt:lpstr>
      <vt:lpstr>New Policies</vt:lpstr>
      <vt:lpstr>UMB Policy on Unallowable Costs for Federal Awards</vt:lpstr>
      <vt:lpstr>Salary Cap For FY22</vt:lpstr>
      <vt:lpstr>SPAC Procedures </vt:lpstr>
      <vt:lpstr>SPAC Procedures </vt:lpstr>
      <vt:lpstr>SPAC Procedures </vt:lpstr>
      <vt:lpstr>Advance Draws or Request for Advance Payment</vt:lpstr>
      <vt:lpstr>Advance Draws or Request for Advance Payment Continued  </vt:lpstr>
      <vt:lpstr>Advance Draws or Request for Advance Payment Continued</vt:lpstr>
      <vt:lpstr>Advance Draws or Request for Advance Payment Continued</vt:lpstr>
      <vt:lpstr>Cost Agenda</vt:lpstr>
      <vt:lpstr>FY22 Fringe Rate Update</vt:lpstr>
      <vt:lpstr>Fringe Benefit Rates-PROPOSED NOT YET NEGOTIATED!! </vt:lpstr>
      <vt:lpstr>Direct Retro Reminders and Training</vt:lpstr>
      <vt:lpstr>Direct Retro Reminders and Training</vt:lpstr>
      <vt:lpstr>DHHS Salary Cap_Cost Sharing for Payroll Expenses</vt:lpstr>
      <vt:lpstr>DHHS Salary Cap_Cost Sharing for Payroll Expenses Continued</vt:lpstr>
      <vt:lpstr>Upcoming – ERS Upgrade</vt:lpstr>
      <vt:lpstr>Upcoming – ERS Upgrade We need your help to prepare</vt:lpstr>
      <vt:lpstr>FA Proposal: Space Survey Project</vt:lpstr>
      <vt:lpstr>Space Survey Project</vt:lpstr>
      <vt:lpstr>Space Survey Project</vt:lpstr>
      <vt:lpstr>Space Survey Project</vt:lpstr>
      <vt:lpstr>Faculty Training: Online Resources</vt:lpstr>
      <vt:lpstr>  </vt:lpstr>
      <vt:lpstr>SPAC Central Team Agenda</vt:lpstr>
      <vt:lpstr>SPAC Central Team </vt:lpstr>
      <vt:lpstr>PowerPoint Presentation</vt:lpstr>
      <vt:lpstr>Accounts Receivable Payments</vt:lpstr>
      <vt:lpstr>PowerPoint Presentation</vt:lpstr>
      <vt:lpstr>PowerPoint Presentation</vt:lpstr>
      <vt:lpstr>PowerPoint Presentation</vt:lpstr>
      <vt:lpstr>SPAC TEAMS AGENDA</vt:lpstr>
      <vt:lpstr>SPAC Staffing Updates</vt:lpstr>
      <vt:lpstr>Efficiencies</vt:lpstr>
      <vt:lpstr>Budgets</vt:lpstr>
      <vt:lpstr>Budgets</vt:lpstr>
      <vt:lpstr>Budgets</vt:lpstr>
      <vt:lpstr>Budgets</vt:lpstr>
      <vt:lpstr>Budgets</vt:lpstr>
      <vt:lpstr>Cost Share</vt:lpstr>
      <vt:lpstr>Cost Share</vt:lpstr>
      <vt:lpstr>Cost Share</vt:lpstr>
      <vt:lpstr>Billing</vt:lpstr>
      <vt:lpstr>Billing</vt:lpstr>
      <vt:lpstr>Billing</vt:lpstr>
      <vt:lpstr>Billing</vt:lpstr>
      <vt:lpstr>ROE’s / Closeout</vt:lpstr>
      <vt:lpstr>ROE’s / Closeout</vt:lpstr>
      <vt:lpstr>Helpful Links</vt:lpstr>
      <vt:lpstr>Helpful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Michelle</dc:creator>
  <cp:lastModifiedBy>Scarantino, Laura B.</cp:lastModifiedBy>
  <cp:revision>25</cp:revision>
  <dcterms:created xsi:type="dcterms:W3CDTF">2021-03-30T17:07:53Z</dcterms:created>
  <dcterms:modified xsi:type="dcterms:W3CDTF">2021-03-31T17:50:55Z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0x010100E6B784C400EC464F8F311217EF9080A0</vt:lpwstr>
  </property>
</Properties>
</file>