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25"/>
  </p:notesMasterIdLst>
  <p:handoutMasterIdLst>
    <p:handoutMasterId r:id="rId26"/>
  </p:handoutMasterIdLst>
  <p:sldIdLst>
    <p:sldId id="256" r:id="rId3"/>
    <p:sldId id="287" r:id="rId4"/>
    <p:sldId id="288" r:id="rId5"/>
    <p:sldId id="257" r:id="rId6"/>
    <p:sldId id="284" r:id="rId7"/>
    <p:sldId id="258" r:id="rId8"/>
    <p:sldId id="269" r:id="rId9"/>
    <p:sldId id="270" r:id="rId10"/>
    <p:sldId id="271" r:id="rId11"/>
    <p:sldId id="272" r:id="rId12"/>
    <p:sldId id="286" r:id="rId13"/>
    <p:sldId id="276" r:id="rId14"/>
    <p:sldId id="274" r:id="rId15"/>
    <p:sldId id="278" r:id="rId16"/>
    <p:sldId id="275" r:id="rId17"/>
    <p:sldId id="277" r:id="rId18"/>
    <p:sldId id="279" r:id="rId19"/>
    <p:sldId id="280" r:id="rId20"/>
    <p:sldId id="281" r:id="rId21"/>
    <p:sldId id="282" r:id="rId22"/>
    <p:sldId id="289" r:id="rId23"/>
    <p:sldId id="283" r:id="rId24"/>
  </p:sldIdLst>
  <p:sldSz cx="10058400" cy="7772400"/>
  <p:notesSz cx="6997700" cy="9283700"/>
  <p:defaultTextStyle>
    <a:defPPr>
      <a:defRPr lang="en-US"/>
    </a:defPPr>
    <a:lvl1pPr algn="l" defTabSz="50800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508000" indent="-50800" algn="l" defTabSz="50800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1017588" indent="-103188" algn="l" defTabSz="50800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527175" indent="-155575" algn="l" defTabSz="50800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2036763" indent="-207963" algn="l" defTabSz="508000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102E"/>
    <a:srgbClr val="2C2A29"/>
    <a:srgbClr val="FFCD00"/>
    <a:srgbClr val="007698"/>
    <a:srgbClr val="E3B42F"/>
    <a:srgbClr val="DE4C34"/>
    <a:srgbClr val="006F92"/>
    <a:srgbClr val="005872"/>
    <a:srgbClr val="356795"/>
    <a:srgbClr val="E6D9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7" d="100"/>
          <a:sy n="127" d="100"/>
        </p:scale>
        <p:origin x="-1432" y="-112"/>
      </p:cViewPr>
      <p:guideLst>
        <p:guide orient="horz" pos="2448"/>
        <p:guide pos="31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32337" cy="46418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 defTabSz="51771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3747" y="2"/>
            <a:ext cx="3032337" cy="464185"/>
          </a:xfrm>
          <a:prstGeom prst="rect">
            <a:avLst/>
          </a:prstGeom>
        </p:spPr>
        <p:txBody>
          <a:bodyPr vert="horz" wrap="square" lIns="92930" tIns="46465" rIns="92930" bIns="4646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BD299CE-D7B9-48C3-AE6B-4821578C2E5E}" type="datetimeFigureOut">
              <a:rPr lang="en-US" altLang="en-US"/>
              <a:pPr/>
              <a:t>7/29/15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17906"/>
            <a:ext cx="3032337" cy="46418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 defTabSz="51771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3747" y="8817906"/>
            <a:ext cx="3032337" cy="464185"/>
          </a:xfrm>
          <a:prstGeom prst="rect">
            <a:avLst/>
          </a:prstGeom>
        </p:spPr>
        <p:txBody>
          <a:bodyPr vert="horz" wrap="square" lIns="92930" tIns="46465" rIns="92930" bIns="4646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FB11ADB-A845-494A-8D1C-62F3939D026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98952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32337" cy="46418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 defTabSz="51771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747" y="2"/>
            <a:ext cx="3032337" cy="464185"/>
          </a:xfrm>
          <a:prstGeom prst="rect">
            <a:avLst/>
          </a:prstGeom>
        </p:spPr>
        <p:txBody>
          <a:bodyPr vert="horz" wrap="square" lIns="92930" tIns="46465" rIns="92930" bIns="4646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DFA9C06-E781-4E60-B5EC-C8B4FE94CBC8}" type="datetimeFigureOut">
              <a:rPr lang="en-US" altLang="en-US"/>
              <a:pPr/>
              <a:t>7/29/15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696913"/>
            <a:ext cx="4505325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770" y="4409760"/>
            <a:ext cx="5598160" cy="4177665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17906"/>
            <a:ext cx="3032337" cy="46418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 defTabSz="51771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747" y="8817906"/>
            <a:ext cx="3032337" cy="464185"/>
          </a:xfrm>
          <a:prstGeom prst="rect">
            <a:avLst/>
          </a:prstGeom>
        </p:spPr>
        <p:txBody>
          <a:bodyPr vert="horz" wrap="square" lIns="92930" tIns="46465" rIns="92930" bIns="4646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AB9787E-0434-45E6-8CFB-F49BE14C84E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999386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50800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508000" algn="l" defTabSz="50800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1017588" algn="l" defTabSz="50800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527175" algn="l" defTabSz="50800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2036763" algn="l" defTabSz="508000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547061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84634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35732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53699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53699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27791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0543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32495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88425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420126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6866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92251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7896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70204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00911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562714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285758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96518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45696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71281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35354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35354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B9787E-0434-45E6-8CFB-F49BE14C84E1}" type="slidenum">
              <a:rPr lang="en-US" altLang="en-US" smtClean="0"/>
              <a:pPr/>
              <a:t>22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46749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8105315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EBAEF77-1F7E-4AB4-B778-AF1E7B839D8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56593317"/>
      </p:ext>
    </p:extLst>
  </p:cSld>
  <p:clrMapOvr>
    <a:masterClrMapping/>
  </p:clrMapOvr>
  <p:transition xmlns:p14="http://schemas.microsoft.com/office/powerpoint/2010/main"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UMB_template_2&amp;3-1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extBox 1"/>
          <p:cNvSpPr txBox="1">
            <a:spLocks noChangeArrowheads="1"/>
          </p:cNvSpPr>
          <p:nvPr userDrawn="1"/>
        </p:nvSpPr>
        <p:spPr bwMode="auto">
          <a:xfrm>
            <a:off x="596900" y="6838950"/>
            <a:ext cx="2173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2400" i="1" dirty="0" smtClean="0">
                <a:solidFill>
                  <a:srgbClr val="FFFFFF"/>
                </a:solidFill>
                <a:latin typeface="Times New Roman" charset="0"/>
                <a:cs typeface="Times New Roman" charset="0"/>
              </a:rPr>
              <a:t>umaryland.edu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ransition xmlns:p14="http://schemas.microsoft.com/office/powerpoint/2010/main" spd="slow">
    <p:fade thruBlk="1"/>
  </p:transition>
  <p:hf hdr="0" ftr="0" dt="0"/>
  <p:txStyles>
    <p:titleStyle>
      <a:lvl1pPr algn="ctr" defTabSz="508000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508000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508000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508000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508000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508000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508000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508000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508000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81000" indent="-381000" algn="l" defTabSz="5080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827088" indent="-317500" algn="l" defTabSz="5080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273175" indent="-254000" algn="l" defTabSz="5080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782763" indent="-254000" algn="l" defTabSz="5080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292350" indent="-254000" algn="l" defTabSz="5080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801767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MB_template_2&amp;3-2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18575" y="7242175"/>
            <a:ext cx="984250" cy="412750"/>
          </a:xfrm>
          <a:prstGeom prst="rect">
            <a:avLst/>
          </a:prstGeom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D0B78C6-C25D-46E3-BE06-5D7AAE848CA5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2052" name="Picture 3" descr="UM_Founding_white_red_yellow.eps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200" y="6899275"/>
            <a:ext cx="231775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Box 7"/>
          <p:cNvSpPr txBox="1">
            <a:spLocks noChangeArrowheads="1"/>
          </p:cNvSpPr>
          <p:nvPr userDrawn="1"/>
        </p:nvSpPr>
        <p:spPr bwMode="auto">
          <a:xfrm>
            <a:off x="8412163" y="171450"/>
            <a:ext cx="1416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sz="1400" b="1" i="1" dirty="0" smtClean="0">
                <a:solidFill>
                  <a:srgbClr val="005872"/>
                </a:solidFill>
                <a:latin typeface="Calisto MT" charset="0"/>
                <a:cs typeface="Calisto MT" charset="0"/>
              </a:rPr>
              <a:t>umaryland.edu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ransition xmlns:p14="http://schemas.microsoft.com/office/powerpoint/2010/main" spd="slow">
    <p:fade thruBlk="1"/>
  </p:transition>
  <p:hf hdr="0" ftr="0" dt="0"/>
  <p:txStyles>
    <p:titleStyle>
      <a:lvl1pPr algn="ctr" defTabSz="508000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508000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508000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508000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508000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508000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508000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508000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508000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81000" indent="-381000" algn="l" defTabSz="5080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827088" indent="-317500" algn="l" defTabSz="5080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1273175" indent="-254000" algn="l" defTabSz="5080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1782763" indent="-254000" algn="l" defTabSz="5080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2292350" indent="-254000" algn="l" defTabSz="5080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801767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509412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50941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1838" y="760413"/>
            <a:ext cx="97472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" y="3922713"/>
            <a:ext cx="9220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4927600"/>
            <a:ext cx="10058400" cy="12926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509412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+mn-ea"/>
                <a:cs typeface="Arial"/>
              </a:rPr>
              <a:t>Continuing Our Conversation About Race</a:t>
            </a:r>
            <a:endParaRPr lang="en-US" sz="3000" dirty="0">
              <a:solidFill>
                <a:schemeClr val="bg1">
                  <a:lumMod val="85000"/>
                </a:schemeClr>
              </a:solidFill>
              <a:latin typeface="Arial"/>
              <a:ea typeface="+mn-ea"/>
              <a:cs typeface="Arial"/>
            </a:endParaRPr>
          </a:p>
          <a:p>
            <a:pPr algn="ctr" defTabSz="509412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+mn-ea"/>
                <a:cs typeface="Arial"/>
              </a:rPr>
              <a:t>July 28, 2015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AEF77-1F7E-4AB4-B778-AF1E7B839D89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pic>
        <p:nvPicPr>
          <p:cNvPr id="1026" name="Picture 2" descr="C:\Users\amulqueen\Pictures\Students Protesting Freddie Gray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528" y="2100523"/>
            <a:ext cx="10065928" cy="3019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2852945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CF8B47F-DF5B-4491-981E-AA27F13E0E73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3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Diversity Advisory Council</a:t>
            </a: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275" y="1893888"/>
            <a:ext cx="8575474" cy="32747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lvl="0">
              <a:lnSpc>
                <a:spcPct val="110000"/>
              </a:lnSpc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Diversity Advisory Council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makes recommendations to the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president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that promote the University’s commitment to diversity and a culture of inclusion.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council enhances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environment to ensure that diversity is valued and that inclusion is a guiding principle in every aspect of the University’s activities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lvl="0">
              <a:lnSpc>
                <a:spcPct val="110000"/>
              </a:lnSpc>
            </a:pP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0">
              <a:lnSpc>
                <a:spcPct val="110000"/>
              </a:lnSpc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Chair		Elsie Stines, DNP, MS, CRNP</a:t>
            </a:r>
          </a:p>
          <a:p>
            <a:pPr marL="457200" lvl="0">
              <a:lnSpc>
                <a:spcPct val="110000"/>
              </a:lnSpc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Vice Chair	Vanessa Fahie, PhD, RN</a:t>
            </a:r>
          </a:p>
          <a:p>
            <a:pPr marL="457200" lvl="0">
              <a:lnSpc>
                <a:spcPct val="110000"/>
              </a:lnSpc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 officio		Roger Ward, EdD, JD, MPA</a:t>
            </a: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297774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CF8B47F-DF5B-4491-981E-AA27F13E0E73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4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Conversation Themes</a:t>
            </a: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275" y="1893888"/>
            <a:ext cx="8575474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Career and Professional Advancement</a:t>
            </a: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Cultural Competency</a:t>
            </a: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Community Service and Engagement</a:t>
            </a: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CF8B47F-DF5B-4491-981E-AA27F13E0E73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5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Career and Professional Advancement</a:t>
            </a: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275" y="1893888"/>
            <a:ext cx="8575474" cy="3797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Are underrepresented minorities—in particular African Americans—routinely passed over for promotions and other advancement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opportunities?</a:t>
            </a: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Does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University lack clear career pathways—particularly at lower paid positions—that would provide underrepresented minorities opportunities to advance their careers at the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University?</a:t>
            </a: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Is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there a lack of underrepresented minorities in leadership and supervisory positions at most levels of the University?</a:t>
            </a:r>
          </a:p>
        </p:txBody>
      </p:sp>
    </p:spTree>
    <p:extLst>
      <p:ext uri="{BB962C8B-B14F-4D97-AF65-F5344CB8AC3E}">
        <p14:creationId xmlns:p14="http://schemas.microsoft.com/office/powerpoint/2010/main" val="1290664245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E0CB5C1B-3606-4257-A5EF-405A319C4B29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6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819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Cultural Competency</a:t>
            </a: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275" y="1894183"/>
            <a:ext cx="8950393" cy="1190967"/>
          </a:xfrm>
          <a:prstGeom prst="rect">
            <a:avLst/>
          </a:prstGeom>
          <a:noFill/>
        </p:spPr>
        <p:txBody>
          <a:bodyPr numCol="1" spcCol="457200">
            <a:spAutoFit/>
          </a:bodyPr>
          <a:lstStyle/>
          <a:p>
            <a:pPr marL="346075" lvl="0" indent="-346075">
              <a:lnSpc>
                <a:spcPct val="110000"/>
              </a:lnSpc>
              <a:buFont typeface="+mj-lt"/>
              <a:buAutoNum type="arabicPeriod"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 faculty, staff, and students lack the cultural competency necessary to effectively engage, interact with, and serve the members of Baltimore’s diverse communities?</a:t>
            </a:r>
          </a:p>
        </p:txBody>
      </p:sp>
      <p:pic>
        <p:nvPicPr>
          <p:cNvPr id="1026" name="Picture 2" descr="C:\Users\amulqueen\Pictures\Outside Table Diverse For Race Forum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93236" y="3290433"/>
            <a:ext cx="6365164" cy="3282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CF8B47F-DF5B-4491-981E-AA27F13E0E73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7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Community Service and Engagement</a:t>
            </a: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275" y="1893888"/>
            <a:ext cx="8575474" cy="41702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Are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students inadequately prepared by the University to work with and within Baltimore’s underserved communities?</a:t>
            </a: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endParaRPr lang="en-US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Are service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projects and experiences developed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without sufficient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input from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Baltimore’s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communities—resulting in projects and experiences that are not always impactful, meaningful, and valued by the community?</a:t>
            </a: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endParaRPr lang="en-US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Does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debt burden with which UMB students graduate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act as a barrier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pursuing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lower paying career opportunities in urban and underserved communities?</a:t>
            </a:r>
          </a:p>
        </p:txBody>
      </p:sp>
    </p:spTree>
    <p:extLst>
      <p:ext uri="{BB962C8B-B14F-4D97-AF65-F5344CB8AC3E}">
        <p14:creationId xmlns:p14="http://schemas.microsoft.com/office/powerpoint/2010/main" val="1717884406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CF8B47F-DF5B-4491-981E-AA27F13E0E73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8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Career and Professional Advancement: Recommendations</a:t>
            </a: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274" y="1893888"/>
            <a:ext cx="8739105" cy="41888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Conduct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comprehensive analysis of the University’s personnel actions relating to recruitment, promotion, tenure, reclassifications, and equity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adjustments.</a:t>
            </a: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endParaRPr lang="en-US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Enhance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University’s efforts to promote a culture of diversity and inclusion—particularly in its workforce—as prescribed by the </a:t>
            </a:r>
            <a:r>
              <a:rPr lang="en-US" sz="2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2011–2016 Strategic Plan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endParaRPr lang="en-US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Evaluate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University’s job classification system and, where necessary, modify the system to create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clearly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defined career advancement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pathway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career development opportunities for each position.</a:t>
            </a:r>
          </a:p>
        </p:txBody>
      </p:sp>
    </p:spTree>
    <p:extLst>
      <p:ext uri="{BB962C8B-B14F-4D97-AF65-F5344CB8AC3E}">
        <p14:creationId xmlns:p14="http://schemas.microsoft.com/office/powerpoint/2010/main" val="3939649708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CF8B47F-DF5B-4491-981E-AA27F13E0E73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9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Cultural Competency: Recommendations</a:t>
            </a: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275" y="1893888"/>
            <a:ext cx="8575474" cy="158197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Draft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adopt a Statement on Cultural Competency that clearly defines “cultural competency” for the University community. The statement should form the foundation for the cultural competency initiative prescribed by the </a:t>
            </a:r>
            <a:r>
              <a:rPr lang="en-US" sz="2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2011‒2016 Strategic Plan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50" name="Picture 2" descr="C:\Users\amulqueen\Pictures\Fast Motion Soaring Hall Diversity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9750" y="3713832"/>
            <a:ext cx="4688649" cy="312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320266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CF8B47F-DF5B-4491-981E-AA27F13E0E73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10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Cultural Competency: Recommendations</a:t>
            </a: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275" y="1893888"/>
            <a:ext cx="8575474" cy="43581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346075" indent="-346075">
              <a:lnSpc>
                <a:spcPct val="110000"/>
              </a:lnSpc>
              <a:buFont typeface="+mj-lt"/>
              <a:buAutoNum type="arabicPeriod" startAt="2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Evaluate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strategies for enhancing cultural competency at the University, including: </a:t>
            </a:r>
            <a:endParaRPr lang="en-US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lnSpc>
                <a:spcPct val="110000"/>
              </a:lnSpc>
              <a:buFont typeface="+mj-lt"/>
              <a:buAutoNum type="arabicPeriod" startAt="2"/>
            </a:pP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30288" lvl="0" indent="-347663">
              <a:lnSpc>
                <a:spcPct val="110000"/>
              </a:lnSpc>
              <a:buAutoNum type="alphaLcPeriod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Encouraging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UMB’s schools to enhance cultural competency within their curricula and making available to faculty, staff, and students resources that advance that goal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1139825" lvl="0" indent="-457200">
              <a:lnSpc>
                <a:spcPct val="110000"/>
              </a:lnSpc>
              <a:buAutoNum type="alphaLcPeriod"/>
            </a:pP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30288" lvl="0" indent="-347663">
              <a:lnSpc>
                <a:spcPct val="110000"/>
              </a:lnSpc>
              <a:buAutoNum type="alphaLcPeriod" startAt="2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Partnering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with the University of Maryland Medical Center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promote cultural competency across both organizations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1139825" lvl="0" indent="-457200">
              <a:lnSpc>
                <a:spcPct val="110000"/>
              </a:lnSpc>
              <a:buAutoNum type="alphaLcPeriod" startAt="2"/>
            </a:pP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30288" lvl="0" indent="-347663">
              <a:lnSpc>
                <a:spcPct val="110000"/>
              </a:lnSpc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c.	Engaging the University community in a dialogue about the cultural competency research and recommendations to be undertaken by the President’s Fellows in 2015‒16. </a:t>
            </a:r>
          </a:p>
        </p:txBody>
      </p:sp>
    </p:spTree>
    <p:extLst>
      <p:ext uri="{BB962C8B-B14F-4D97-AF65-F5344CB8AC3E}">
        <p14:creationId xmlns:p14="http://schemas.microsoft.com/office/powerpoint/2010/main" val="3527097084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CF8B47F-DF5B-4491-981E-AA27F13E0E73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11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Community Service and Engagement: Recommendations</a:t>
            </a: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275" y="1893888"/>
            <a:ext cx="8575474" cy="12095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346075" indent="-346075">
              <a:lnSpc>
                <a:spcPct val="110000"/>
              </a:lnSpc>
              <a:buFont typeface="+mj-lt"/>
              <a:buAutoNum type="arabicPeriod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Support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newly formed Office of Community Engagement in the Office of the President in building a comprehensive and coordinated community engagement strategy for the University. </a:t>
            </a:r>
          </a:p>
        </p:txBody>
      </p:sp>
      <p:pic>
        <p:nvPicPr>
          <p:cNvPr id="11266" name="Picture 2" descr="C:\Users\amulqueen\Pictures\UMB Hearts Baltimore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31989" y="3283527"/>
            <a:ext cx="5726411" cy="352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267534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CF8B47F-DF5B-4491-981E-AA27F13E0E73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12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Community Service and Engagement: Recommendations</a:t>
            </a: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275" y="1893888"/>
            <a:ext cx="8575474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457200" indent="-457200">
              <a:lnSpc>
                <a:spcPct val="110000"/>
              </a:lnSpc>
              <a:buFont typeface="+mj-lt"/>
              <a:buAutoNum type="arabicPeriod" startAt="2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Prioritize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 components of this strategy, including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 startAt="2"/>
            </a:pP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30288" indent="-346075">
              <a:lnSpc>
                <a:spcPct val="110000"/>
              </a:lnSpc>
              <a:buAutoNum type="alphaLcPeriod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Orientations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professional development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 community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service and engagement. </a:t>
            </a:r>
            <a:endParaRPr lang="en-US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30288" indent="-346075">
              <a:lnSpc>
                <a:spcPct val="110000"/>
              </a:lnSpc>
              <a:buAutoNum type="alphaLcPeriod"/>
            </a:pP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30288" indent="-346075">
              <a:lnSpc>
                <a:spcPct val="110000"/>
              </a:lnSpc>
              <a:buAutoNum type="alphaLcPeriod" startAt="2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University “day of service.” </a:t>
            </a:r>
            <a:endParaRPr lang="en-US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30288" indent="-346075">
              <a:lnSpc>
                <a:spcPct val="110000"/>
              </a:lnSpc>
              <a:buAutoNum type="alphaLcPeriod" startAt="2"/>
            </a:pP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30288" indent="-346075">
              <a:lnSpc>
                <a:spcPct val="110000"/>
              </a:lnSpc>
              <a:buAutoNum type="alphaLcPeriod" startAt="3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effort to enhance UMB’s presence in, and partnership with, the communities immediately adjacent to campus. </a:t>
            </a:r>
            <a:endParaRPr lang="en-US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30288" indent="-346075">
              <a:lnSpc>
                <a:spcPct val="110000"/>
              </a:lnSpc>
              <a:buAutoNum type="alphaLcPeriod" startAt="3"/>
            </a:pP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30288" indent="-346075">
              <a:lnSpc>
                <a:spcPct val="110000"/>
              </a:lnSpc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d.	A career program that educates community residents about employment opportunities at the University.</a:t>
            </a:r>
          </a:p>
        </p:txBody>
      </p:sp>
    </p:spTree>
    <p:extLst>
      <p:ext uri="{BB962C8B-B14F-4D97-AF65-F5344CB8AC3E}">
        <p14:creationId xmlns:p14="http://schemas.microsoft.com/office/powerpoint/2010/main" val="2457420671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CF8B47F-DF5B-4491-981E-AA27F13E0E73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13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Career and Professional Advancement: Recommendations</a:t>
            </a:r>
            <a:endParaRPr lang="en-US" sz="2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275" y="1893888"/>
            <a:ext cx="8575474" cy="20220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200" i="1" dirty="0" smtClean="0">
                <a:solidFill>
                  <a:schemeClr val="bg2">
                    <a:lumMod val="50000"/>
                  </a:schemeClr>
                </a:solidFill>
              </a:rPr>
              <a:t>Conduct a comprehensive analysis of personnel actions</a:t>
            </a:r>
          </a:p>
          <a:p>
            <a:pPr>
              <a:lnSpc>
                <a:spcPct val="110000"/>
              </a:lnSpc>
            </a:pPr>
            <a:endParaRPr lang="en-US" sz="400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6075" indent="-346075">
              <a:lnSpc>
                <a:spcPct val="110000"/>
              </a:lnSpc>
              <a:buFont typeface="+mj-lt"/>
              <a:buAutoNum type="arabicPeriod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Human Resource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Services (HRS)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has begun a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comprehensive review of the University’s personnel actions relating to recruitment, promotion,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tenure, reclassifications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and equity adjustments over the past three fiscal years.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analysis </a:t>
            </a:r>
          </a:p>
        </p:txBody>
      </p:sp>
      <p:pic>
        <p:nvPicPr>
          <p:cNvPr id="4098" name="Picture 2" descr="C:\Users\amulqueen\Pictures\Cagle Around Table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03272" y="3712777"/>
            <a:ext cx="4655127" cy="298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19214" y="3798467"/>
            <a:ext cx="3673568" cy="2326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will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 conducted at both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University and school levels; include both faculty and staff; and examine these personnel actions with regard to race/ethnicity and gender.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16455" y="4701808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85900" y="1444336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007398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CF8B47F-DF5B-4491-981E-AA27F13E0E73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14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Career and Professional Advancement: Recommendations</a:t>
            </a:r>
            <a:endParaRPr lang="en-US" sz="26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275" y="1893888"/>
            <a:ext cx="8575474" cy="37825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200" i="1" dirty="0" smtClean="0">
                <a:solidFill>
                  <a:schemeClr val="bg2">
                    <a:lumMod val="50000"/>
                  </a:schemeClr>
                </a:solidFill>
              </a:rPr>
              <a:t>Evaluate UMB’s job classification system</a:t>
            </a:r>
          </a:p>
          <a:p>
            <a:pPr>
              <a:lnSpc>
                <a:spcPct val="110000"/>
              </a:lnSpc>
            </a:pPr>
            <a:endParaRPr lang="en-US" sz="400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6075" indent="-346075">
              <a:lnSpc>
                <a:spcPct val="110000"/>
              </a:lnSpc>
              <a:buFont typeface="+mj-lt"/>
              <a:buAutoNum type="arabicPeriod" startAt="2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HRS will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recommend to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UMB senior leadership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new job classification system with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clearly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defined career advancement pathway and career development opportunities for each position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346075" indent="-346075">
              <a:lnSpc>
                <a:spcPct val="110000"/>
              </a:lnSpc>
              <a:buFont typeface="+mj-lt"/>
              <a:buAutoNum type="arabicPeriod" startAt="2"/>
            </a:pPr>
            <a:endParaRPr 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200" i="1" dirty="0" smtClean="0">
                <a:solidFill>
                  <a:schemeClr val="bg2">
                    <a:lumMod val="50000"/>
                  </a:schemeClr>
                </a:solidFill>
              </a:rPr>
              <a:t>Promote a culture of diversity and inclusion</a:t>
            </a:r>
          </a:p>
          <a:p>
            <a:pPr>
              <a:lnSpc>
                <a:spcPct val="110000"/>
              </a:lnSpc>
            </a:pPr>
            <a:endParaRPr lang="en-US" sz="400" i="1" dirty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>
              <a:lnSpc>
                <a:spcPct val="110000"/>
              </a:lnSpc>
              <a:buFont typeface="+mj-lt"/>
              <a:buAutoNum type="arabicPeriod" startAt="3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 accordance with the </a:t>
            </a:r>
            <a:r>
              <a:rPr lang="en-US" sz="2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2011–2016 Strategic Plan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the Diversity Advisory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Council (DAC) and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HRS will engage an external consultant to conduct an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institution-wide climate survey to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assess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perceptions of diversity and inclusion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among students, faculty, and staff.</a:t>
            </a: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264680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CF8B47F-DF5B-4491-981E-AA27F13E0E73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15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Cultural Competency: Recommendations</a:t>
            </a:r>
            <a:endParaRPr lang="en-US" sz="26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275" y="1893888"/>
            <a:ext cx="857547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200" i="1" dirty="0" smtClean="0">
                <a:solidFill>
                  <a:schemeClr val="bg2">
                    <a:lumMod val="50000"/>
                  </a:schemeClr>
                </a:solidFill>
              </a:rPr>
              <a:t>Adopt a “Statement on Cultural Competency”</a:t>
            </a:r>
          </a:p>
          <a:p>
            <a:pPr>
              <a:lnSpc>
                <a:spcPct val="110000"/>
              </a:lnSpc>
            </a:pPr>
            <a:endParaRPr lang="en-US" sz="400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6075" indent="-346075">
              <a:lnSpc>
                <a:spcPct val="110000"/>
              </a:lnSpc>
              <a:buFont typeface="+mj-lt"/>
              <a:buAutoNum type="arabicPeriod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DAC will draft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cultural competency value proposition and present it to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UMB senior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leadership for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consideration.</a:t>
            </a:r>
          </a:p>
          <a:p>
            <a:pPr marL="346075" indent="-346075">
              <a:lnSpc>
                <a:spcPct val="110000"/>
              </a:lnSpc>
              <a:buFont typeface="+mj-lt"/>
              <a:buAutoNum type="arabicPeriod"/>
            </a:pPr>
            <a:endParaRPr 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200" i="1" dirty="0" smtClean="0">
                <a:solidFill>
                  <a:schemeClr val="bg2">
                    <a:lumMod val="50000"/>
                  </a:schemeClr>
                </a:solidFill>
              </a:rPr>
              <a:t>Evaluate strategies for enhancing cultural competency</a:t>
            </a:r>
          </a:p>
          <a:p>
            <a:pPr>
              <a:lnSpc>
                <a:spcPct val="110000"/>
              </a:lnSpc>
            </a:pPr>
            <a:endParaRPr lang="en-US" sz="400" i="1" dirty="0">
              <a:solidFill>
                <a:schemeClr val="bg2">
                  <a:lumMod val="50000"/>
                </a:schemeClr>
              </a:solidFill>
            </a:endParaRPr>
          </a:p>
          <a:p>
            <a:pPr marL="342900" indent="-342900">
              <a:lnSpc>
                <a:spcPct val="110000"/>
              </a:lnSpc>
              <a:buFont typeface="+mj-lt"/>
              <a:buAutoNum type="arabicPeriod" startAt="2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As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 of the 2015‒16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President’s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Symposium and Whitepaper Project, the President’s Fellows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will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engage the campus community in dialogue and scholarship on cultural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competency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 it relates to our work in law, health, and human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services and provide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UMB senior leadership recommendations on how to better prepare culturally competent professionals. </a:t>
            </a:r>
          </a:p>
        </p:txBody>
      </p:sp>
    </p:spTree>
    <p:extLst>
      <p:ext uri="{BB962C8B-B14F-4D97-AF65-F5344CB8AC3E}">
        <p14:creationId xmlns:p14="http://schemas.microsoft.com/office/powerpoint/2010/main" val="42985431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CF8B47F-DF5B-4491-981E-AA27F13E0E73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16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Cultural Competency: Recommendations</a:t>
            </a:r>
            <a:endParaRPr lang="en-US" sz="26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275" y="1893888"/>
            <a:ext cx="7784233" cy="23945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200" i="1" dirty="0" smtClean="0">
                <a:solidFill>
                  <a:schemeClr val="bg2">
                    <a:lumMod val="50000"/>
                  </a:schemeClr>
                </a:solidFill>
              </a:rPr>
              <a:t>Evaluate strategies for enhancing cultural competency</a:t>
            </a:r>
          </a:p>
          <a:p>
            <a:pPr>
              <a:lnSpc>
                <a:spcPct val="110000"/>
              </a:lnSpc>
            </a:pPr>
            <a:endParaRPr lang="en-US" sz="400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6075" indent="-346075">
              <a:lnSpc>
                <a:spcPct val="110000"/>
              </a:lnSpc>
              <a:buFont typeface="+mj-lt"/>
              <a:buAutoNum type="arabicPeriod" startAt="3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Drawing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its own work and on the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recommendations of the President’s Fellows,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DAC will propose to UMB senior leadership a framework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guide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University’s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effort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 promoting cultural competency as an essential attribute in the ongoing growth and development of faculty,</a:t>
            </a: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30" name="Picture 6" descr="C:\Users\amulqueen\Pictures\Diversity 1 Law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35299" y="4262243"/>
            <a:ext cx="4023102" cy="263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37855" y="4582391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3617" y="4210288"/>
            <a:ext cx="2951019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staff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and students.</a:t>
            </a:r>
          </a:p>
        </p:txBody>
      </p:sp>
    </p:spTree>
    <p:extLst>
      <p:ext uri="{BB962C8B-B14F-4D97-AF65-F5344CB8AC3E}">
        <p14:creationId xmlns:p14="http://schemas.microsoft.com/office/powerpoint/2010/main" val="3440098757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CF8B47F-DF5B-4491-981E-AA27F13E0E73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17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Community Service and Engagement: Recommendations</a:t>
            </a:r>
            <a:endParaRPr lang="en-US" sz="26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275" y="1893888"/>
            <a:ext cx="8575474" cy="20220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200" i="1" dirty="0" smtClean="0">
                <a:solidFill>
                  <a:schemeClr val="bg2">
                    <a:lumMod val="50000"/>
                  </a:schemeClr>
                </a:solidFill>
              </a:rPr>
              <a:t>Prioritize key components of a comprehensive, coordinated community engagement strategy</a:t>
            </a:r>
          </a:p>
          <a:p>
            <a:pPr>
              <a:lnSpc>
                <a:spcPct val="110000"/>
              </a:lnSpc>
            </a:pPr>
            <a:endParaRPr lang="en-US" sz="400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6075" indent="-346075">
              <a:lnSpc>
                <a:spcPct val="110000"/>
              </a:lnSpc>
              <a:buFont typeface="+mj-lt"/>
              <a:buAutoNum type="arabicPeriod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DAC recommends that the University, through the Office of Community Engagement, design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implement community service and engagement orientations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195" name="Picture 3" descr="C:\Users\amulqueen\Pictures\Little Kids Running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01430" y="3671264"/>
            <a:ext cx="4856970" cy="320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14500" y="4582391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3041" y="3799869"/>
            <a:ext cx="3793650" cy="1190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professional development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opportunities for faculty, staff, and students.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843803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CF8B47F-DF5B-4491-981E-AA27F13E0E73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18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Community Service and Engagement: Recommendations</a:t>
            </a:r>
            <a:endParaRPr lang="en-US" sz="26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68842" y="4254534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147" name="Picture 3" descr="C:\Users\amulqueen\Pictures\Dental Screenings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83892" y="4002434"/>
            <a:ext cx="6174508" cy="275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49275" y="1893888"/>
            <a:ext cx="8575474" cy="16496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200" i="1" dirty="0" smtClean="0">
                <a:solidFill>
                  <a:schemeClr val="bg2">
                    <a:lumMod val="50000"/>
                  </a:schemeClr>
                </a:solidFill>
              </a:rPr>
              <a:t>Prioritize key components of a comprehensive, coordinated community engagement strategy</a:t>
            </a:r>
          </a:p>
          <a:p>
            <a:pPr>
              <a:lnSpc>
                <a:spcPct val="110000"/>
              </a:lnSpc>
            </a:pPr>
            <a:endParaRPr lang="en-US" sz="400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6075" indent="-346075">
              <a:lnSpc>
                <a:spcPct val="110000"/>
              </a:lnSpc>
              <a:buFont typeface="+mj-lt"/>
              <a:buAutoNum type="arabicPeriod" startAt="2"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DAC recommends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that the University pilot a Day of Service, modeled after UMB’s annual Interprofessional Education Day.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840671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CF8B47F-DF5B-4491-981E-AA27F13E0E73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19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Community Service and Engagement: Recommendations</a:t>
            </a:r>
            <a:endParaRPr lang="en-US" sz="26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275" y="1893888"/>
            <a:ext cx="8575474" cy="37148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200" i="1" dirty="0" smtClean="0">
                <a:solidFill>
                  <a:schemeClr val="bg2">
                    <a:lumMod val="50000"/>
                  </a:schemeClr>
                </a:solidFill>
              </a:rPr>
              <a:t>Prioritize key components of a comprehensive, coordinated community engagement strategy</a:t>
            </a:r>
          </a:p>
          <a:p>
            <a:pPr>
              <a:lnSpc>
                <a:spcPct val="110000"/>
              </a:lnSpc>
            </a:pPr>
            <a:endParaRPr lang="en-US" sz="400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346075" indent="-346075">
              <a:lnSpc>
                <a:spcPct val="110000"/>
              </a:lnSpc>
              <a:buFont typeface="+mj-lt"/>
              <a:buAutoNum type="arabicPeriod" startAt="3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 FY 2016, the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University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will establish an Extension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Center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that enhances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UMB’s presence in, and engagement with, the West Baltimore communities closest to campus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346075" indent="-346075">
              <a:lnSpc>
                <a:spcPct val="110000"/>
              </a:lnSpc>
              <a:buFont typeface="+mj-lt"/>
              <a:buAutoNum type="arabicPeriod" startAt="3"/>
            </a:pPr>
            <a:endParaRPr lang="en-US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6075" indent="-346075">
              <a:lnSpc>
                <a:spcPct val="110000"/>
              </a:lnSpc>
              <a:buFont typeface="+mj-lt"/>
              <a:buAutoNum type="arabicPeriod" startAt="3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DAC recommends that HRS pilot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 Employment Readiness Program that educates community residents about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job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opportunities at the University and prepares them to be competitive applicants for open positions.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68842" y="4254534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078458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CF8B47F-DF5B-4491-981E-AA27F13E0E73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20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Community Service and Engagement: Recommendations</a:t>
            </a:r>
            <a:endParaRPr lang="en-US" sz="26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275" y="1893888"/>
            <a:ext cx="8575474" cy="23945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200" i="1" dirty="0" smtClean="0">
                <a:solidFill>
                  <a:schemeClr val="bg2">
                    <a:lumMod val="50000"/>
                  </a:schemeClr>
                </a:solidFill>
              </a:rPr>
              <a:t>Prioritize key components of a comprehensive, coordinated community engagement strategy</a:t>
            </a:r>
          </a:p>
          <a:p>
            <a:pPr>
              <a:lnSpc>
                <a:spcPct val="110000"/>
              </a:lnSpc>
            </a:pPr>
            <a:endParaRPr lang="en-US" sz="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6075" indent="-346075">
              <a:lnSpc>
                <a:spcPct val="110000"/>
              </a:lnSpc>
              <a:buFont typeface="+mj-lt"/>
              <a:buAutoNum type="arabicPeriod" startAt="5"/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DAC recommends that the University establish a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task force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 evaluate: (a)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impact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of UMB’s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increasing cost of attendance on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access to, and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affordability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of,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academic programs;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 (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b) whether the debt burden with which </a:t>
            </a: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UMB students</a:t>
            </a: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68842" y="4254534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0435" y="3975581"/>
            <a:ext cx="4377965" cy="2917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79518" y="4711734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3618" y="4165364"/>
            <a:ext cx="4410219" cy="158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graduate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acts as a barrier to pursuing lower paying career opportunities in urban and underserved communities.</a:t>
            </a:r>
          </a:p>
        </p:txBody>
      </p:sp>
    </p:spTree>
    <p:extLst>
      <p:ext uri="{BB962C8B-B14F-4D97-AF65-F5344CB8AC3E}">
        <p14:creationId xmlns:p14="http://schemas.microsoft.com/office/powerpoint/2010/main" val="450412412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Number Placeholder 5"/>
          <p:cNvSpPr>
            <a:spLocks noGrp="1"/>
          </p:cNvSpPr>
          <p:nvPr>
            <p:ph type="sldNum" sz="quarter" idx="10"/>
          </p:nvPr>
        </p:nvSpPr>
        <p:spPr bwMode="auto">
          <a:xfrm>
            <a:off x="8720138" y="7242175"/>
            <a:ext cx="1182687" cy="412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CF8B47F-DF5B-4491-981E-AA27F13E0E73}" type="slidenum">
              <a:rPr lang="en-US" altLang="en-US" sz="1300">
                <a:solidFill>
                  <a:srgbClr val="FFFFFF"/>
                </a:solidFill>
                <a:latin typeface="Arial" pitchFamily="34" charset="0"/>
              </a:rPr>
              <a:pPr eaLnBrk="1" hangingPunct="1"/>
              <a:t>21</a:t>
            </a:fld>
            <a:endParaRPr lang="en-US" altLang="en-US" sz="1300" dirty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675" y="303213"/>
            <a:ext cx="77788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9275" y="431800"/>
            <a:ext cx="9509125" cy="4924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5094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+mn-ea"/>
                <a:cs typeface="Arial"/>
              </a:rPr>
              <a:t>Diversity Advisory Council</a:t>
            </a:r>
            <a:endParaRPr lang="en-US" sz="26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9275" y="1893888"/>
            <a:ext cx="8575474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5080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Diversity Advisory Council enhances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environment to ensure that diversity is valued and that inclusion is a guiding principle in every aspect of the University’s activities.</a:t>
            </a:r>
            <a:endParaRPr lang="en-US" sz="2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10000"/>
              </a:lnSpc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200" i="1" dirty="0" smtClean="0">
                <a:solidFill>
                  <a:schemeClr val="bg2">
                    <a:lumMod val="50000"/>
                  </a:schemeClr>
                </a:solidFill>
              </a:rPr>
              <a:t>www.umaryland.edu/president/diversity-advisory-council</a:t>
            </a:r>
            <a:endParaRPr lang="en-US" sz="22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68842" y="4254534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79518" y="4711734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566208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1838" y="760413"/>
            <a:ext cx="97472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" y="3922713"/>
            <a:ext cx="9220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4927600"/>
            <a:ext cx="10058400" cy="12926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509412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+mn-ea"/>
                <a:cs typeface="Arial"/>
              </a:rPr>
              <a:t>Continuing Our Conversation About Race</a:t>
            </a:r>
            <a:endParaRPr lang="en-US" sz="3000" dirty="0">
              <a:solidFill>
                <a:schemeClr val="bg1">
                  <a:lumMod val="85000"/>
                </a:schemeClr>
              </a:solidFill>
              <a:latin typeface="Arial"/>
              <a:ea typeface="+mn-ea"/>
              <a:cs typeface="Arial"/>
            </a:endParaRPr>
          </a:p>
          <a:p>
            <a:pPr algn="ctr" defTabSz="509412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 smtClean="0">
                <a:solidFill>
                  <a:schemeClr val="bg1">
                    <a:lumMod val="85000"/>
                  </a:schemeClr>
                </a:solidFill>
                <a:latin typeface="Arial"/>
                <a:ea typeface="+mn-ea"/>
                <a:cs typeface="Arial"/>
              </a:rPr>
              <a:t>July 28, 2015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1753615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>
        <a:normAutofit/>
      </a:bodyPr>
      <a:lstStyle>
        <a:defPPr>
          <a:defRPr dirty="0" smtClean="0">
            <a:solidFill>
              <a:schemeClr val="tx1">
                <a:lumMod val="65000"/>
                <a:lumOff val="35000"/>
              </a:schemeClr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1365</TotalTime>
  <Words>1188</Words>
  <Application>Microsoft Macintosh PowerPoint</Application>
  <PresentationFormat>Custom</PresentationFormat>
  <Paragraphs>150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Maryland, Baltimore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Ruddock</dc:creator>
  <cp:lastModifiedBy>Mike Ruddock</cp:lastModifiedBy>
  <cp:revision>122</cp:revision>
  <cp:lastPrinted>2015-07-27T12:33:40Z</cp:lastPrinted>
  <dcterms:created xsi:type="dcterms:W3CDTF">2015-06-03T15:48:55Z</dcterms:created>
  <dcterms:modified xsi:type="dcterms:W3CDTF">2015-07-29T18:31:44Z</dcterms:modified>
</cp:coreProperties>
</file>