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4"/>
    <p:sldMasterId id="2147483725" r:id="rId5"/>
  </p:sldMasterIdLst>
  <p:notesMasterIdLst>
    <p:notesMasterId r:id="rId30"/>
  </p:notesMasterIdLst>
  <p:sldIdLst>
    <p:sldId id="257" r:id="rId6"/>
    <p:sldId id="275" r:id="rId7"/>
    <p:sldId id="256" r:id="rId8"/>
    <p:sldId id="278" r:id="rId9"/>
    <p:sldId id="279" r:id="rId10"/>
    <p:sldId id="263" r:id="rId11"/>
    <p:sldId id="272" r:id="rId12"/>
    <p:sldId id="262" r:id="rId13"/>
    <p:sldId id="267" r:id="rId14"/>
    <p:sldId id="276" r:id="rId15"/>
    <p:sldId id="274" r:id="rId16"/>
    <p:sldId id="277" r:id="rId17"/>
    <p:sldId id="273" r:id="rId18"/>
    <p:sldId id="268" r:id="rId19"/>
    <p:sldId id="280" r:id="rId20"/>
    <p:sldId id="265" r:id="rId21"/>
    <p:sldId id="264" r:id="rId22"/>
    <p:sldId id="269" r:id="rId23"/>
    <p:sldId id="283" r:id="rId24"/>
    <p:sldId id="282" r:id="rId25"/>
    <p:sldId id="281" r:id="rId26"/>
    <p:sldId id="270" r:id="rId27"/>
    <p:sldId id="284" r:id="rId28"/>
    <p:sldId id="271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CA5A9F-F303-40B6-85B4-D8F43061D481}" v="2" dt="2025-02-24T19:11:54.0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23"/>
    <p:restoredTop sz="94694"/>
  </p:normalViewPr>
  <p:slideViewPr>
    <p:cSldViewPr snapToGrid="0" snapToObjects="1">
      <p:cViewPr varScale="1">
        <p:scale>
          <a:sx n="106" d="100"/>
          <a:sy n="106" d="100"/>
        </p:scale>
        <p:origin x="13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8CD41-781C-8F49-9B41-721876617632}" type="datetimeFigureOut">
              <a:rPr lang="en-US" smtClean="0"/>
              <a:t>3/29/2025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6554B-D08E-7F45-9DC1-B2DE19611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6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dirty="0"/>
              <a:t>This session is about helping you move from curiosity to ethical inquiry—and ultimately, to sharing what you’ve learned with others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36554B-D08E-7F45-9DC1-B2DE19611E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4903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36554B-D08E-7F45-9DC1-B2DE19611E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5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77796-190C-8626-BA02-9DF966CC9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316163"/>
            <a:ext cx="6858000" cy="2109188"/>
          </a:xfrm>
          <a:prstGeom prst="rect">
            <a:avLst/>
          </a:prstGeo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A2563-E67A-17C9-8C7B-055F180F8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28868"/>
            <a:ext cx="6858000" cy="192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6130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DBD36AC-1CA7-6C4D-8CCB-39D2E146C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42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4451-2CB5-04E0-90FE-FA614713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1A10-285A-BAB1-F18B-69CD6387B8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7886700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240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4451-2CB5-04E0-90FE-FA614713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1A10-285A-BAB1-F18B-69CD6387B8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3736316" cy="30956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6743F7-E3A4-8012-8417-7FAE783BF2B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02989" y="2717800"/>
            <a:ext cx="4012361" cy="30956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119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45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C8BD3C-BA1E-B247-8BC8-1A734E4319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51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0BB0B5B-80A9-224D-BD98-50597641584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5854700"/>
            <a:ext cx="9144000" cy="1003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88AB74-D0B2-154A-BB51-D1884ECFB6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9144000" cy="21971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58180-028B-EF43-ABA9-F6A61158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04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maryland.edu/fctl/resources/educational-research/foundations/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facultycenter@umaryland.edu" TargetMode="External"/><Relationship Id="rId2" Type="http://schemas.openxmlformats.org/officeDocument/2006/relationships/hyperlink" Target="https://www.umaryland.edu/fctl/services/consultations/" TargetMode="Externa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hrpo@umaryland.edu" TargetMode="External"/><Relationship Id="rId2" Type="http://schemas.openxmlformats.org/officeDocument/2006/relationships/hyperlink" Target="https://www.umaryland.edu/hrp/for-researchers/" TargetMode="Externa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9AF78D-9902-3433-B712-93A1256EB8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>
                <a:ea typeface="Verdana" panose="020B0604030504040204" pitchFamily="34" charset="0"/>
              </a:rPr>
              <a:t>An Overview of the IRB Process for Educational Scholarship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403AD86-0C7D-0E7C-33AE-9E6C61E647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/>
              <a:t>Eric S. Belt, Ed.D.</a:t>
            </a:r>
          </a:p>
          <a:p>
            <a:r>
              <a:rPr lang="en-US" sz="2000" dirty="0"/>
              <a:t>Senior Academic Innovation Specialist</a:t>
            </a:r>
          </a:p>
          <a:p>
            <a:r>
              <a:rPr lang="en-US" sz="2000" dirty="0"/>
              <a:t>Faculty Center for Teaching and Learning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4135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167B6E-0148-A944-370F-5D152A78A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C46BA1-23F2-9F93-DC4C-1DBDA7D69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j-lt"/>
              </a:rPr>
              <a:t>Already Have Data? Here’s What to Consider:</a:t>
            </a:r>
            <a:endParaRPr lang="en-US" sz="49600" dirty="0">
              <a:latin typeface="+mj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168FD4-70FC-9350-DD2D-6D4C96376C7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If you didn’t plan to share results publicly, it may be QI or program evaluation — but always check with the IRB.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If you want to present or publish findings now, IRB review or exemption is likely required before analysis.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i="1" dirty="0"/>
              <a:t>Even fully de-identified data may require review — let the IRB determine.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97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CB257-3DDC-FA16-170A-2CDF62941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13BC62-015C-0591-77F8-69F48FEA7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Takeaway: When in Doubt…</a:t>
            </a:r>
            <a:endParaRPr lang="en-US" sz="19900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5FD179-FFC3-5242-25C0-2CD052CC8CA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Ask for an IRB Determination</a:t>
            </a:r>
          </a:p>
          <a:p>
            <a:r>
              <a:rPr lang="en-US" sz="2000" dirty="0"/>
              <a:t>Briefly describe your project goals and population</a:t>
            </a:r>
          </a:p>
          <a:p>
            <a:r>
              <a:rPr lang="en-US" sz="2000" dirty="0"/>
              <a:t>Clarify if/how you'll share findings</a:t>
            </a:r>
          </a:p>
          <a:p>
            <a:r>
              <a:rPr lang="en-US" sz="2000" dirty="0"/>
              <a:t>Ask the IRB whether it’s QI, program eval, or research</a:t>
            </a:r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Getting an exemption is still a form of IRB approval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37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64571-F8FE-A301-0499-BAEF937CA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What Does </a:t>
            </a:r>
            <a:r>
              <a:rPr lang="en-US" sz="4000" i="1" dirty="0">
                <a:latin typeface="+mj-lt"/>
              </a:rPr>
              <a:t>‘Exempt’</a:t>
            </a:r>
            <a:r>
              <a:rPr lang="en-US" sz="4000" dirty="0">
                <a:latin typeface="+mj-lt"/>
              </a:rPr>
              <a:t> Really Mean?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77ED90-40D6-D457-4157-94E4C5F3DF6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What It Does Mean</a:t>
            </a:r>
          </a:p>
          <a:p>
            <a:r>
              <a:rPr lang="en-US" sz="1800" dirty="0"/>
              <a:t>Minimal risk to participants</a:t>
            </a:r>
          </a:p>
          <a:p>
            <a:r>
              <a:rPr lang="en-US" sz="1800" dirty="0"/>
              <a:t>Fits into specific federal categories</a:t>
            </a:r>
          </a:p>
          <a:p>
            <a:r>
              <a:rPr lang="en-US" sz="1800" dirty="0"/>
              <a:t>Still requires IRB submission</a:t>
            </a:r>
          </a:p>
          <a:p>
            <a:r>
              <a:rPr lang="en-US" sz="1800" dirty="0"/>
              <a:t>Qualifies for simplified review	</a:t>
            </a:r>
          </a:p>
          <a:p>
            <a:endParaRPr lang="en-US" sz="2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FBE5D88-8091-4DE3-1EBB-4E641C0DD1B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What it Doesn’t Mean</a:t>
            </a:r>
          </a:p>
          <a:p>
            <a:r>
              <a:rPr lang="en-US" sz="1800" dirty="0"/>
              <a:t>That you can skip the IRB</a:t>
            </a:r>
          </a:p>
          <a:p>
            <a:r>
              <a:rPr lang="en-US" sz="1800" dirty="0"/>
              <a:t>That it’s not research</a:t>
            </a:r>
          </a:p>
          <a:p>
            <a:r>
              <a:rPr lang="en-US" sz="1800" dirty="0"/>
              <a:t>That you can self-declare exemption</a:t>
            </a:r>
          </a:p>
          <a:p>
            <a:r>
              <a:rPr lang="en-US" sz="1800" dirty="0"/>
              <a:t>That it’s free of ethical responsibility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787D3D0-E34C-CAAF-FE1D-6D79D83A53D8}"/>
              </a:ext>
            </a:extLst>
          </p:cNvPr>
          <p:cNvSpPr txBox="1"/>
          <p:nvPr/>
        </p:nvSpPr>
        <p:spPr>
          <a:xfrm>
            <a:off x="628650" y="4930603"/>
            <a:ext cx="7886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Only the IRB can determine whether your study is exempt.</a:t>
            </a:r>
            <a:br>
              <a:rPr lang="en-US" i="1" dirty="0"/>
            </a:br>
            <a:r>
              <a:rPr lang="en-US" i="1" dirty="0"/>
              <a:t>You still need to submit—just not for full board review.</a:t>
            </a:r>
          </a:p>
        </p:txBody>
      </p:sp>
    </p:spTree>
    <p:extLst>
      <p:ext uri="{BB962C8B-B14F-4D97-AF65-F5344CB8AC3E}">
        <p14:creationId xmlns:p14="http://schemas.microsoft.com/office/powerpoint/2010/main" val="849572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7D826-30C0-2EDA-927F-7D8EFD84EF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DD2B9A6-6813-4125-CBCF-18BE4ADCD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j-lt"/>
              </a:rPr>
              <a:t>What Triggers IRB Review in Educational Contexts?</a:t>
            </a:r>
            <a:endParaRPr lang="en-US" sz="6000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18D88A-9965-E94D-4E20-77E6506CC51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Use of student reflections, grades, assignments</a:t>
            </a:r>
          </a:p>
          <a:p>
            <a:r>
              <a:rPr lang="en-US" sz="2000" dirty="0"/>
              <a:t>Comparing interventions (e.g., traditional lectures vs. problem-based learning)</a:t>
            </a:r>
          </a:p>
          <a:p>
            <a:r>
              <a:rPr lang="en-US" sz="2000" dirty="0"/>
              <a:t>Collecting survey/interview data from students or residents</a:t>
            </a:r>
          </a:p>
          <a:p>
            <a:r>
              <a:rPr lang="en-US" sz="2000" dirty="0"/>
              <a:t>Studying impact of new curricula</a:t>
            </a:r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Even low-risk studies may require review if students are participants</a:t>
            </a:r>
          </a:p>
        </p:txBody>
      </p:sp>
    </p:spTree>
    <p:extLst>
      <p:ext uri="{BB962C8B-B14F-4D97-AF65-F5344CB8AC3E}">
        <p14:creationId xmlns:p14="http://schemas.microsoft.com/office/powerpoint/2010/main" val="512888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6A4AA-D7ED-14BC-8FE1-935F68051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809065-5EAE-4055-27B3-2D7F67062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The Power Dynamic: Ethical Red Flags</a:t>
            </a:r>
            <a:endParaRPr lang="en-US" sz="7200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4E9192-4358-6AC0-2711-6FFC1DD85BE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You are both teacher and researcher</a:t>
            </a:r>
          </a:p>
          <a:p>
            <a:r>
              <a:rPr lang="en-US" sz="2000" dirty="0"/>
              <a:t>Students may feel pressure to participate</a:t>
            </a:r>
          </a:p>
          <a:p>
            <a:r>
              <a:rPr lang="en-US" sz="2000" dirty="0"/>
              <a:t>Participation might impact learning environment</a:t>
            </a:r>
          </a:p>
        </p:txBody>
      </p:sp>
    </p:spTree>
    <p:extLst>
      <p:ext uri="{BB962C8B-B14F-4D97-AF65-F5344CB8AC3E}">
        <p14:creationId xmlns:p14="http://schemas.microsoft.com/office/powerpoint/2010/main" val="900424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3645E-327D-503D-5A08-50E81C1D0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985908-8D8D-92A8-50CF-59D43F400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Mitigation Strategies</a:t>
            </a:r>
            <a:endParaRPr lang="en-US" sz="7200" dirty="0">
              <a:latin typeface="+mj-lt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E00C935-0FA7-909E-2C58-C2B5E1363782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810800976"/>
              </p:ext>
            </p:extLst>
          </p:nvPr>
        </p:nvGraphicFramePr>
        <p:xfrm>
          <a:off x="628650" y="2717800"/>
          <a:ext cx="7886700" cy="177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5">
                  <a:extLst>
                    <a:ext uri="{9D8B030D-6E8A-4147-A177-3AD203B41FA5}">
                      <a16:colId xmlns:a16="http://schemas.microsoft.com/office/drawing/2014/main" val="1360470224"/>
                    </a:ext>
                  </a:extLst>
                </a:gridCol>
                <a:gridCol w="5654455">
                  <a:extLst>
                    <a:ext uri="{9D8B030D-6E8A-4147-A177-3AD203B41FA5}">
                      <a16:colId xmlns:a16="http://schemas.microsoft.com/office/drawing/2014/main" val="27033458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Why it 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9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Anonymous surveys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Minimizes risk; reduces coercion or bias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1479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i="0" dirty="0"/>
                        <a:t>Delayed consent </a:t>
                      </a:r>
                      <a:r>
                        <a:rPr lang="en-US" sz="1400" b="1" i="1" dirty="0"/>
                        <a:t>(with IRB approval)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 viable option when upfront consent isn’t feasible—lets you salvage meaningful teaching data while staying ethical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8888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Neutral third-party recruitment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Shields students from feeling pressured; improves transparency and consent 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471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976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DA7A2-BD33-5938-0343-A7C57C43C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The IRB Isn’t Out to Get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0029B-6C8A-7378-75BF-BCF75EB77C9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Working with UMB IRB</a:t>
            </a:r>
            <a:endParaRPr lang="en-US" sz="2000" dirty="0"/>
          </a:p>
          <a:p>
            <a:r>
              <a:rPr lang="en-US" sz="2000" dirty="0"/>
              <a:t>Reach out early—don’t wait until your data is collected</a:t>
            </a:r>
          </a:p>
          <a:p>
            <a:r>
              <a:rPr lang="en-US" sz="2000" dirty="0"/>
              <a:t>Use UMB’s Human Research Protections Office website</a:t>
            </a:r>
          </a:p>
          <a:p>
            <a:r>
              <a:rPr lang="en-US" sz="2000" dirty="0"/>
              <a:t>Expect some back-and-forth, especially with new methods (e.g., AI tools, Virtual Reality, Digital Autoethnography)</a:t>
            </a:r>
          </a:p>
          <a:p>
            <a:r>
              <a:rPr lang="en-US" sz="2000" dirty="0"/>
              <a:t>IRB wants to help you do good, ethical research—not stop you</a:t>
            </a:r>
          </a:p>
        </p:txBody>
      </p:sp>
    </p:spTree>
    <p:extLst>
      <p:ext uri="{BB962C8B-B14F-4D97-AF65-F5344CB8AC3E}">
        <p14:creationId xmlns:p14="http://schemas.microsoft.com/office/powerpoint/2010/main" val="3549159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72F00-AC5C-7C47-400B-F35F897C6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2AB061-0305-2256-1374-627B818B1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Tips for Faster, Smoother IRB Review</a:t>
            </a:r>
            <a:endParaRPr lang="en-US" sz="8000" dirty="0">
              <a:latin typeface="+mj-lt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CB6E480C-2E2E-41B6-57AF-0F999F13548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321624054"/>
              </p:ext>
            </p:extLst>
          </p:nvPr>
        </p:nvGraphicFramePr>
        <p:xfrm>
          <a:off x="628650" y="2717800"/>
          <a:ext cx="78867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8704">
                  <a:extLst>
                    <a:ext uri="{9D8B030D-6E8A-4147-A177-3AD203B41FA5}">
                      <a16:colId xmlns:a16="http://schemas.microsoft.com/office/drawing/2014/main" val="802150848"/>
                    </a:ext>
                  </a:extLst>
                </a:gridCol>
                <a:gridCol w="5237996">
                  <a:extLst>
                    <a:ext uri="{9D8B030D-6E8A-4147-A177-3AD203B41FA5}">
                      <a16:colId xmlns:a16="http://schemas.microsoft.com/office/drawing/2014/main" val="3787814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What to Include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Why it Matters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476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Clear, Specific Protocol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Reduces confusion and back-and-forth with reviewers.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241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Simple, Transparent Study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Easier to review and assess for risk.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5270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Acknowledgement of Power 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Shows you’ve considered the teacher-student relationship and potential pressure.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152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Plan for Voluntary Participation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Demonstrates respect for student autonomy and ethical safeguards.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3142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Data Storage &amp; Sharing Details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IRB needs to know where data lives, who sees it, and whether it's de-identified.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4793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dirty="0"/>
                        <a:t>Thoughtful Consent Process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Clear consent procedures show participants are informed and protected.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7173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877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E450-ABA8-1ED2-40E4-6AF282EC6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latin typeface="+mj-lt"/>
              </a:rPr>
              <a:t>Need Help Submitting Educational Research to the IRB?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5B04F5-7B06-A0B4-FD21-B9316ACB5FF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/>
              <a:t>The FCTL has created an </a:t>
            </a:r>
            <a:r>
              <a:rPr lang="en-US" sz="2000" i="1" dirty="0"/>
              <a:t>Educational Research Protocol Template </a:t>
            </a:r>
            <a:r>
              <a:rPr lang="en-US" sz="2000" dirty="0"/>
              <a:t>that:</a:t>
            </a:r>
          </a:p>
          <a:p>
            <a:r>
              <a:rPr lang="en-US" sz="2000" dirty="0"/>
              <a:t>Helps you organize your study details before logging into CICERO</a:t>
            </a:r>
          </a:p>
          <a:p>
            <a:r>
              <a:rPr lang="en-US" sz="2000" dirty="0"/>
              <a:t>Anticipates questions often asked in IRB submissions—especially for educational and classroom-based research</a:t>
            </a:r>
          </a:p>
          <a:p>
            <a:r>
              <a:rPr lang="en-US" sz="2000" dirty="0"/>
              <a:t>Can be uploaded as supporting documentation in your submission</a:t>
            </a:r>
          </a:p>
          <a:p>
            <a:r>
              <a:rPr lang="en-US" sz="2000" dirty="0"/>
              <a:t>Encourages ethical clarity around consent, data use, and student participation</a:t>
            </a:r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1700" dirty="0">
                <a:hlinkClick r:id="rId2"/>
              </a:rPr>
              <a:t>https://www.umaryland.edu/fctl/resources/educational-research/foundations/</a:t>
            </a:r>
            <a:r>
              <a:rPr lang="en-US" sz="1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8541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C0350-4701-11C5-65A0-521A96ECE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A1F0-17A5-5944-7D4E-2D9289A4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>
                <a:latin typeface="+mj-lt"/>
              </a:rPr>
              <a:t>Mapping the </a:t>
            </a:r>
            <a:r>
              <a:rPr lang="en-US" sz="2000" i="1" dirty="0">
                <a:latin typeface="+mj-lt"/>
              </a:rPr>
              <a:t>Educational Research Protocol Template </a:t>
            </a:r>
            <a:r>
              <a:rPr lang="en-US" sz="2000" dirty="0">
                <a:latin typeface="+mj-lt"/>
              </a:rPr>
              <a:t>to CICERO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113FF45-239C-F8B5-6B39-41523E54FBEC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751628104"/>
              </p:ext>
            </p:extLst>
          </p:nvPr>
        </p:nvGraphicFramePr>
        <p:xfrm>
          <a:off x="628650" y="2355661"/>
          <a:ext cx="7886700" cy="3374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5207">
                  <a:extLst>
                    <a:ext uri="{9D8B030D-6E8A-4147-A177-3AD203B41FA5}">
                      <a16:colId xmlns:a16="http://schemas.microsoft.com/office/drawing/2014/main" val="275875583"/>
                    </a:ext>
                  </a:extLst>
                </a:gridCol>
                <a:gridCol w="5491493">
                  <a:extLst>
                    <a:ext uri="{9D8B030D-6E8A-4147-A177-3AD203B41FA5}">
                      <a16:colId xmlns:a16="http://schemas.microsoft.com/office/drawing/2014/main" val="2525423424"/>
                    </a:ext>
                  </a:extLst>
                </a:gridCol>
              </a:tblGrid>
              <a:tr h="312307">
                <a:tc>
                  <a:txBody>
                    <a:bodyPr/>
                    <a:lstStyle/>
                    <a:p>
                      <a:r>
                        <a:rPr lang="en-US" sz="1050" dirty="0"/>
                        <a:t>Protocol Template 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Where It Appears In CICERO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409754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Study 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Introduction Page → Full 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278068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Background and Rationale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Lay Summary and Justification, Objective, &amp; Research Design → Q3 &amp; 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167847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Purpose/Objectives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Justification, Objective, &amp; Research Design → Q1 (Specific Aims), Q2 (Design Overview)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5568572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Study Design &amp;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Study Procedures → Q1–Q5 and Type of Research and Risk Level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8179119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Participants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Participant Selection → Q1–Q2, Age/Gender/Race → Q3–Q5, Eligibility &amp; Recruitment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1959269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Information Consent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Informed Consent Process → Q1–Q8, plus Consent Form Upload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668098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Risks and 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Research-Related Risks → Q1 and Potential Benefits and Alternatives → Q1–Q4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8289594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Data Confidentiality &amp; 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Confidentiality of Data → Q1–Q8, and Privacy of Participants → Q1–Q3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0227901"/>
                  </a:ext>
                </a:extLst>
              </a:tr>
              <a:tr h="312307">
                <a:tc>
                  <a:txBody>
                    <a:bodyPr/>
                    <a:lstStyle/>
                    <a:p>
                      <a:r>
                        <a:rPr lang="en-US" sz="1050" b="1" dirty="0"/>
                        <a:t>Dissemination / Publication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Sharing of Results → Q1, and select “Yes” if planning to share data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1930706"/>
                  </a:ext>
                </a:extLst>
              </a:tr>
              <a:tr h="179684">
                <a:tc>
                  <a:txBody>
                    <a:bodyPr/>
                    <a:lstStyle/>
                    <a:p>
                      <a:r>
                        <a:rPr lang="en-US" sz="1050" b="1" dirty="0"/>
                        <a:t>Team, Partners, and Funding (Optional)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i="1" dirty="0"/>
                        <a:t>Research Team Information → Q1–Q3, Sites → Q2–Q3, Funding Info → Q1–Q3,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0944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81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6D36F-1532-300F-4593-D2D7BB9C6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You’re Already Closer Than You Think</a:t>
            </a:r>
            <a:br>
              <a:rPr lang="en-US" sz="4000" dirty="0">
                <a:latin typeface="+mj-lt"/>
              </a:rPr>
            </a:br>
            <a:endParaRPr lang="en-US" sz="4000" dirty="0">
              <a:latin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E0FCF-18B3-3A92-B61A-734B9586961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If you've ever...</a:t>
            </a:r>
          </a:p>
          <a:p>
            <a:pPr lvl="1"/>
            <a:r>
              <a:rPr lang="en-US" sz="2000" dirty="0"/>
              <a:t>Adjusted your teaching based on student feedback</a:t>
            </a:r>
          </a:p>
          <a:p>
            <a:pPr lvl="1"/>
            <a:r>
              <a:rPr lang="en-US" sz="2000" dirty="0"/>
              <a:t>Noticed a pattern in student performance</a:t>
            </a:r>
          </a:p>
          <a:p>
            <a:pPr lvl="1"/>
            <a:r>
              <a:rPr lang="en-US" sz="2000" dirty="0"/>
              <a:t>Tried something new—like a simulation or an AI tool</a:t>
            </a:r>
          </a:p>
          <a:p>
            <a:pPr lvl="1"/>
            <a:r>
              <a:rPr lang="en-US" sz="2000" dirty="0"/>
              <a:t>Reflected on what worked (or didn’t) and wondered why</a:t>
            </a:r>
          </a:p>
          <a:p>
            <a:pPr lvl="1"/>
            <a:endParaRPr lang="en-US" sz="2000" dirty="0"/>
          </a:p>
          <a:p>
            <a:pPr marL="0" indent="0" algn="ctr">
              <a:buNone/>
            </a:pPr>
            <a:r>
              <a:rPr lang="en-US" sz="2400" i="1" dirty="0"/>
              <a:t>...then you’ve already started doing the work of educational scholarship</a:t>
            </a:r>
          </a:p>
        </p:txBody>
      </p:sp>
    </p:spTree>
    <p:extLst>
      <p:ext uri="{BB962C8B-B14F-4D97-AF65-F5344CB8AC3E}">
        <p14:creationId xmlns:p14="http://schemas.microsoft.com/office/powerpoint/2010/main" val="4210891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56F57-CF4D-9BB4-46C1-9F9C5B48D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A41DC-B7CF-DE03-B3FD-F70B351E1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A Note on CICERO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062026-BF10-76A8-5832-8D29DF602F8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CICERO is Dynamic</a:t>
            </a:r>
          </a:p>
          <a:p>
            <a:r>
              <a:rPr lang="en-US" sz="2000" dirty="0"/>
              <a:t>The application evolves based on how you answer certain questions</a:t>
            </a:r>
          </a:p>
          <a:p>
            <a:r>
              <a:rPr lang="en-US" sz="2000" dirty="0"/>
              <a:t>Selecting specific items may trigger additional sections</a:t>
            </a:r>
          </a:p>
          <a:p>
            <a:r>
              <a:rPr lang="en-US" sz="2000" dirty="0"/>
              <a:t>Your form might look different from someone else’s—and that’s expected</a:t>
            </a:r>
          </a:p>
          <a:p>
            <a:r>
              <a:rPr lang="en-US" sz="2000" dirty="0"/>
              <a:t>Your approval processes and on-screen modules may also differ</a:t>
            </a:r>
          </a:p>
        </p:txBody>
      </p:sp>
    </p:spTree>
    <p:extLst>
      <p:ext uri="{BB962C8B-B14F-4D97-AF65-F5344CB8AC3E}">
        <p14:creationId xmlns:p14="http://schemas.microsoft.com/office/powerpoint/2010/main" val="4213255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1C6B1-CD9F-E0CB-B154-7F0AE5B1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27D09-64A3-407F-82B2-8EE81EB7F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Ready to Start a Project?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2F7AD-7B56-111F-4264-FFE1DDE3482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Ask These Four Questions First:</a:t>
            </a:r>
          </a:p>
          <a:p>
            <a:pPr lvl="1"/>
            <a:r>
              <a:rPr lang="en-US" sz="2000" dirty="0"/>
              <a:t>What question am I curious about?</a:t>
            </a:r>
          </a:p>
          <a:p>
            <a:pPr lvl="1"/>
            <a:r>
              <a:rPr lang="en-US" sz="2000" dirty="0"/>
              <a:t>Who are my participants?</a:t>
            </a:r>
          </a:p>
          <a:p>
            <a:pPr lvl="1"/>
            <a:r>
              <a:rPr lang="en-US" sz="2000" dirty="0"/>
              <a:t>How might this impact my students or colleagues?</a:t>
            </a:r>
          </a:p>
          <a:p>
            <a:pPr lvl="1"/>
            <a:r>
              <a:rPr lang="en-US" sz="2000" dirty="0"/>
              <a:t>Do I plan to publish or present the findings?</a:t>
            </a: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b="1" i="1" dirty="0"/>
              <a:t>If yes: </a:t>
            </a:r>
            <a:r>
              <a:rPr lang="en-US" sz="2400" i="1" dirty="0"/>
              <a:t>It’s time to start drafting your IRB protocol—or reach out for support</a:t>
            </a:r>
          </a:p>
        </p:txBody>
      </p:sp>
    </p:spTree>
    <p:extLst>
      <p:ext uri="{BB962C8B-B14F-4D97-AF65-F5344CB8AC3E}">
        <p14:creationId xmlns:p14="http://schemas.microsoft.com/office/powerpoint/2010/main" val="2726846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1DEA6-BD50-A0A7-B175-878A370FD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6606A-B844-F3F5-0E63-B1E6AE255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FCTL Resources &amp;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02E81-3D60-50E7-1C61-2A2F66BCBE2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/>
              <a:t>For support with educational research design</a:t>
            </a:r>
          </a:p>
          <a:p>
            <a:r>
              <a:rPr lang="en-US" sz="2000" dirty="0"/>
              <a:t>Help identifying how a teaching activity could become a study</a:t>
            </a:r>
          </a:p>
          <a:p>
            <a:r>
              <a:rPr lang="en-US" sz="2000" dirty="0"/>
              <a:t>Guidance on developing researchable questions</a:t>
            </a:r>
          </a:p>
          <a:p>
            <a:r>
              <a:rPr lang="en-US" sz="2000" dirty="0"/>
              <a:t>Support drafting your protocol using the template</a:t>
            </a:r>
          </a:p>
          <a:p>
            <a:r>
              <a:rPr lang="en-US" sz="2000" i="1" dirty="0"/>
              <a:t>Not a replacement for IRB review or determination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1600" dirty="0"/>
              <a:t>Website: </a:t>
            </a:r>
            <a:r>
              <a:rPr lang="en-US" sz="1600" dirty="0">
                <a:hlinkClick r:id="rId2"/>
              </a:rPr>
              <a:t>https://www.umaryland.edu/fctl/services/consultations/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Email: </a:t>
            </a:r>
            <a:r>
              <a:rPr lang="en-US" sz="1600" dirty="0">
                <a:hlinkClick r:id="rId3"/>
              </a:rPr>
              <a:t>facultycenter@umaryland.edu</a:t>
            </a:r>
            <a:endParaRPr lang="en-US" sz="16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4455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A280D-4B7B-F3D0-0185-61F8BAF8D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02EEF-4EC7-4027-ADB2-6FCD0D82C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HRPO Resources &amp;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E4DF9-4D3F-84F9-6043-68ACA51B770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/>
              <a:t>For official IRB processes and protocol determinations</a:t>
            </a:r>
          </a:p>
          <a:p>
            <a:r>
              <a:rPr lang="en-US" sz="2000" dirty="0"/>
              <a:t>Clarifies whether your project qualifies as human subjects research</a:t>
            </a:r>
          </a:p>
          <a:p>
            <a:r>
              <a:rPr lang="en-US" sz="2000" dirty="0"/>
              <a:t>Determines if your study is exempt, expedited, or full board</a:t>
            </a:r>
          </a:p>
          <a:p>
            <a:r>
              <a:rPr lang="en-US" sz="2000" dirty="0"/>
              <a:t>Reviews protocols and issues formal IRB approval</a:t>
            </a:r>
          </a:p>
          <a:p>
            <a:r>
              <a:rPr lang="en-US" sz="2000" dirty="0"/>
              <a:t>Provides guidance on CICERO application content and workflow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1600" dirty="0"/>
              <a:t>Website: </a:t>
            </a:r>
            <a:r>
              <a:rPr lang="en-US" sz="1600" dirty="0">
                <a:hlinkClick r:id="rId2"/>
              </a:rPr>
              <a:t>https://www.umaryland.edu/hrp/for-researchers/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Email: </a:t>
            </a:r>
            <a:r>
              <a:rPr lang="en-US" sz="1600" dirty="0">
                <a:hlinkClick r:id="rId3"/>
              </a:rPr>
              <a:t>hrpo@umaryland.edu</a:t>
            </a:r>
            <a:r>
              <a:rPr lang="en-US" sz="1600" dirty="0"/>
              <a:t> 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9486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9E9B9-3817-BE1F-A2FA-DB06D6E51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A2185-566C-09D5-2C2D-3B24F2785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Educational Research Is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D911B-22EE-2FF3-A9F8-3A6FE4A23D6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000" i="1" dirty="0"/>
          </a:p>
          <a:p>
            <a:pPr marL="0" indent="0" algn="ctr">
              <a:buNone/>
            </a:pPr>
            <a:r>
              <a:rPr lang="en-US" sz="2000" i="1" dirty="0"/>
              <a:t>Teaching is practice. Research makes it progress.</a:t>
            </a:r>
            <a:endParaRPr lang="en-US" sz="3200" i="1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Do it well. Do it ethically. Don’t do it alone.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1366175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590D97-2365-F729-75FA-04D7DE173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j-lt"/>
              </a:rPr>
              <a:t>What We’ll Cover Today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9A40F-3FB4-D701-C320-E38C27DDE63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When educational research requires IRB review</a:t>
            </a:r>
          </a:p>
          <a:p>
            <a:r>
              <a:rPr lang="en-US" sz="2000" dirty="0"/>
              <a:t>Key ethical considerations</a:t>
            </a:r>
          </a:p>
          <a:p>
            <a:r>
              <a:rPr lang="en-US" sz="2000" dirty="0"/>
              <a:t>Tips for preparing IRB submissions</a:t>
            </a:r>
          </a:p>
          <a:p>
            <a:r>
              <a:rPr lang="en-US" sz="2000" dirty="0"/>
              <a:t>Navigating UMB’s IRB process—</a:t>
            </a:r>
            <a:r>
              <a:rPr lang="en-US" sz="2000" i="1" dirty="0"/>
              <a:t>even if you’re not an expert</a:t>
            </a:r>
          </a:p>
          <a:p>
            <a:r>
              <a:rPr lang="en-US" sz="2000" dirty="0"/>
              <a:t>Helpful resources and tools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27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93728-ECAB-ED55-07FB-B4AC3859C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What Counts as Educational Research?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0C2F6-54FD-5BE1-A2FC-CA6961E1F1B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Course-based studies (e.g., problem-based learning, case-based learning)</a:t>
            </a:r>
          </a:p>
          <a:p>
            <a:r>
              <a:rPr lang="en-US" sz="1600" dirty="0"/>
              <a:t>Curriculum redesign and assessment</a:t>
            </a:r>
          </a:p>
          <a:p>
            <a:r>
              <a:rPr lang="en-US" sz="1600" dirty="0"/>
              <a:t>Interprofessional education or team-based training</a:t>
            </a:r>
          </a:p>
          <a:p>
            <a:r>
              <a:rPr lang="en-US" sz="1600" dirty="0"/>
              <a:t>Simulation and experiential learning</a:t>
            </a:r>
          </a:p>
          <a:p>
            <a:r>
              <a:rPr lang="en-US" sz="1600" dirty="0"/>
              <a:t>Faculty development and mentoring outcomes</a:t>
            </a:r>
          </a:p>
          <a:p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57FB7-0BF4-6C61-F133-154F7B98116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Student perceptions, experiences, or identity</a:t>
            </a:r>
          </a:p>
          <a:p>
            <a:r>
              <a:rPr lang="en-US" sz="1600" dirty="0"/>
              <a:t>Program evaluation intended for dissemination</a:t>
            </a:r>
          </a:p>
          <a:p>
            <a:r>
              <a:rPr lang="en-US" sz="1600" dirty="0"/>
              <a:t>Equity, inclusion, or belonging initiatives</a:t>
            </a:r>
          </a:p>
          <a:p>
            <a:r>
              <a:rPr lang="en-US" sz="1600" dirty="0"/>
              <a:t>Learning analytics and LMS data use</a:t>
            </a:r>
          </a:p>
          <a:p>
            <a:r>
              <a:rPr lang="en-US" sz="1600" dirty="0"/>
              <a:t>Educational technology interventions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77898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629D8-EBDD-822E-0358-3F5F741CA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56B3A-FDBE-AA07-78BE-5E78256BB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+mj-lt"/>
              </a:rPr>
              <a:t>What Can Be Analyzed in Educational Research?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96462-3E63-1C8D-4532-D3B73088460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Surveys or questionnaires</a:t>
            </a:r>
          </a:p>
          <a:p>
            <a:r>
              <a:rPr lang="en-US" sz="1600" dirty="0"/>
              <a:t>Interviews and focus groups</a:t>
            </a:r>
          </a:p>
          <a:p>
            <a:r>
              <a:rPr lang="en-US" sz="1600" dirty="0"/>
              <a:t>Reflections or journal entries</a:t>
            </a:r>
          </a:p>
          <a:p>
            <a:r>
              <a:rPr lang="en-US" sz="1600" dirty="0"/>
              <a:t>Student grades or performance data</a:t>
            </a:r>
          </a:p>
          <a:p>
            <a:r>
              <a:rPr lang="en-US" sz="1600" dirty="0"/>
              <a:t>Assignments, tests, or projects</a:t>
            </a:r>
          </a:p>
          <a:p>
            <a:endParaRPr lang="en-US" sz="1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632D7-D44A-1DE2-7071-3609D9D9906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Peer or faculty evaluations</a:t>
            </a:r>
          </a:p>
          <a:p>
            <a:r>
              <a:rPr lang="en-US" sz="1600" dirty="0"/>
              <a:t>Observation notes or teaching logs</a:t>
            </a:r>
          </a:p>
          <a:p>
            <a:r>
              <a:rPr lang="en-US" sz="1600" dirty="0"/>
              <a:t>Course evaluations (when used systematically)</a:t>
            </a:r>
          </a:p>
          <a:p>
            <a:r>
              <a:rPr lang="en-US" sz="1600" dirty="0"/>
              <a:t>LMS or simulation platform analytics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1654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F63D7-F818-2A31-BEFD-E7A890286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431CA25-1D5A-70C4-CFF0-CBA20D535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Teaching, Innovation, or Research?</a:t>
            </a:r>
            <a:endParaRPr lang="en-US" sz="8000" dirty="0">
              <a:latin typeface="+mj-lt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1A6CF75E-83A2-35EF-56D8-20CE52C7A44E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462984126"/>
              </p:ext>
            </p:extLst>
          </p:nvPr>
        </p:nvGraphicFramePr>
        <p:xfrm>
          <a:off x="628650" y="2717800"/>
          <a:ext cx="7886700" cy="206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031">
                  <a:extLst>
                    <a:ext uri="{9D8B030D-6E8A-4147-A177-3AD203B41FA5}">
                      <a16:colId xmlns:a16="http://schemas.microsoft.com/office/drawing/2014/main" val="1149405532"/>
                    </a:ext>
                  </a:extLst>
                </a:gridCol>
                <a:gridCol w="2462543">
                  <a:extLst>
                    <a:ext uri="{9D8B030D-6E8A-4147-A177-3AD203B41FA5}">
                      <a16:colId xmlns:a16="http://schemas.microsoft.com/office/drawing/2014/main" val="515137381"/>
                    </a:ext>
                  </a:extLst>
                </a:gridCol>
                <a:gridCol w="3228126">
                  <a:extLst>
                    <a:ext uri="{9D8B030D-6E8A-4147-A177-3AD203B41FA5}">
                      <a16:colId xmlns:a16="http://schemas.microsoft.com/office/drawing/2014/main" val="26160221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Teaching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Innovating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Researching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29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Delivering 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Trying new tools, strategies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Studying the impact of those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07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Responding to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Collecting informal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Collecting data systematically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466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Making adjustments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Documenting what worked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Planning to publish or present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997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No intent to publish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Unsure about publication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i="1" dirty="0"/>
                        <a:t>Generalizable </a:t>
                      </a:r>
                      <a:r>
                        <a:rPr lang="en-US" sz="1600" i="0" dirty="0"/>
                        <a:t>intent from the start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76105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A6FB353-17C2-E8F6-A990-79FDB3D50172}"/>
              </a:ext>
            </a:extLst>
          </p:cNvPr>
          <p:cNvSpPr txBox="1"/>
          <p:nvPr/>
        </p:nvSpPr>
        <p:spPr>
          <a:xfrm>
            <a:off x="628650" y="5172938"/>
            <a:ext cx="7886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If you're studying your teaching with the goal of contributing knowledge beyond your course… you're conducting research—and that means IRB may be required</a:t>
            </a:r>
          </a:p>
        </p:txBody>
      </p:sp>
    </p:spTree>
    <p:extLst>
      <p:ext uri="{BB962C8B-B14F-4D97-AF65-F5344CB8AC3E}">
        <p14:creationId xmlns:p14="http://schemas.microsoft.com/office/powerpoint/2010/main" val="401698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09DAA-964A-1FDA-87F6-A4CBA6398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9CFF34-5DF4-1F21-A8DA-315DD6767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latin typeface="+mj-lt"/>
              </a:rPr>
              <a:t>Quality Improvement, Program Evaluation, or Research?</a:t>
            </a:r>
            <a:endParaRPr lang="en-US" sz="5400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B75F5-6216-C090-31B6-3A8EBCA9906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Simple Rule of Thumb</a:t>
            </a:r>
          </a:p>
          <a:p>
            <a:r>
              <a:rPr lang="en-US" sz="2000" dirty="0"/>
              <a:t>If you’re improving something just for internal use:</a:t>
            </a:r>
          </a:p>
          <a:p>
            <a:pPr lvl="1"/>
            <a:r>
              <a:rPr lang="en-US" sz="1800" i="1" dirty="0"/>
              <a:t>Quality Improvement or Program Evaluation</a:t>
            </a:r>
            <a:endParaRPr lang="en-US" sz="1800" dirty="0"/>
          </a:p>
          <a:p>
            <a:endParaRPr lang="en-US" sz="2000" dirty="0"/>
          </a:p>
          <a:p>
            <a:r>
              <a:rPr lang="en-US" sz="2000" dirty="0"/>
              <a:t>If you’re trying to answer a question and share it publicly: </a:t>
            </a:r>
          </a:p>
          <a:p>
            <a:pPr lvl="1"/>
            <a:r>
              <a:rPr lang="en-US" sz="1800" i="1" dirty="0"/>
              <a:t>Research</a:t>
            </a:r>
          </a:p>
        </p:txBody>
      </p:sp>
    </p:spTree>
    <p:extLst>
      <p:ext uri="{BB962C8B-B14F-4D97-AF65-F5344CB8AC3E}">
        <p14:creationId xmlns:p14="http://schemas.microsoft.com/office/powerpoint/2010/main" val="1192990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E5A58-66E5-5A72-B506-2E8D4DE8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5410760-379D-C991-75AF-F80E3186A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+mj-lt"/>
              </a:rPr>
              <a:t>Let’s Break it Down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F48FF0E9-FB3E-F71F-7EBA-2EB2D82009AD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102249317"/>
              </p:ext>
            </p:extLst>
          </p:nvPr>
        </p:nvGraphicFramePr>
        <p:xfrm>
          <a:off x="628650" y="2717800"/>
          <a:ext cx="78867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807">
                  <a:extLst>
                    <a:ext uri="{9D8B030D-6E8A-4147-A177-3AD203B41FA5}">
                      <a16:colId xmlns:a16="http://schemas.microsoft.com/office/drawing/2014/main" val="892876431"/>
                    </a:ext>
                  </a:extLst>
                </a:gridCol>
                <a:gridCol w="1638678">
                  <a:extLst>
                    <a:ext uri="{9D8B030D-6E8A-4147-A177-3AD203B41FA5}">
                      <a16:colId xmlns:a16="http://schemas.microsoft.com/office/drawing/2014/main" val="400305620"/>
                    </a:ext>
                  </a:extLst>
                </a:gridCol>
                <a:gridCol w="1584356">
                  <a:extLst>
                    <a:ext uri="{9D8B030D-6E8A-4147-A177-3AD203B41FA5}">
                      <a16:colId xmlns:a16="http://schemas.microsoft.com/office/drawing/2014/main" val="2742450749"/>
                    </a:ext>
                  </a:extLst>
                </a:gridCol>
                <a:gridCol w="3182859">
                  <a:extLst>
                    <a:ext uri="{9D8B030D-6E8A-4147-A177-3AD203B41FA5}">
                      <a16:colId xmlns:a16="http://schemas.microsoft.com/office/drawing/2014/main" val="4066230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Quality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Program Evaluation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Research </a:t>
                      </a:r>
                      <a:r>
                        <a:rPr lang="en-US" sz="1400" i="1" dirty="0"/>
                        <a:t>(Human Subjects Research)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50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Local improvement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Assess program effectiveness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Create generalizable knowledge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582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(1 unit or course)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Broader within a program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Intended for external audiences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056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Publication Goal?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Usually no—but possible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Possibly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Almost always planned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077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/>
                        <a:t>IRB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initially—but may be later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Maybe—check with IRB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Yes—before data collection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953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412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BF4BC-B093-DAD0-A0F8-D5D610EDF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FA12881-C637-C084-E1E6-794157B93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+mj-lt"/>
              </a:rPr>
              <a:t>Myth: IRB Can Approve Research After the Fact</a:t>
            </a:r>
            <a:endParaRPr lang="en-US" sz="16600" dirty="0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701A81-EF03-3B86-87F6-DC78E5EB006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/>
              <a:t>“I’ll just collect the data and get approval later.”</a:t>
            </a:r>
          </a:p>
          <a:p>
            <a:pPr marL="0" indent="0">
              <a:buNone/>
            </a:pPr>
            <a:endParaRPr lang="en-US" sz="2000" i="1" dirty="0"/>
          </a:p>
          <a:p>
            <a:r>
              <a:rPr lang="en-US" sz="2000" dirty="0"/>
              <a:t>IRBs cannot retroactively approve human subjects research</a:t>
            </a:r>
          </a:p>
          <a:p>
            <a:r>
              <a:rPr lang="en-US" sz="2000" dirty="0"/>
              <a:t>If you didn't get approval, you might not be able to publish</a:t>
            </a:r>
          </a:p>
          <a:p>
            <a:r>
              <a:rPr lang="en-US" sz="2000" dirty="0"/>
              <a:t>Even low-risk studies can get flagged if not reviewed in advance</a:t>
            </a:r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i="1" dirty="0"/>
              <a:t>“Research involving human subjects cannot begin until IRB approval (or exemption) is granted.” – OHRP/Common Rule</a:t>
            </a:r>
          </a:p>
        </p:txBody>
      </p:sp>
    </p:spTree>
    <p:extLst>
      <p:ext uri="{BB962C8B-B14F-4D97-AF65-F5344CB8AC3E}">
        <p14:creationId xmlns:p14="http://schemas.microsoft.com/office/powerpoint/2010/main" val="767884747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background">
  <a:themeElements>
    <a:clrScheme name="LEAP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BABBB"/>
      </a:accent1>
      <a:accent2>
        <a:srgbClr val="0E747F"/>
      </a:accent2>
      <a:accent3>
        <a:srgbClr val="A5A5A5"/>
      </a:accent3>
      <a:accent4>
        <a:srgbClr val="007698"/>
      </a:accent4>
      <a:accent5>
        <a:srgbClr val="40869E"/>
      </a:accent5>
      <a:accent6>
        <a:srgbClr val="40849D"/>
      </a:accent6>
      <a:hlink>
        <a:srgbClr val="0E747F"/>
      </a:hlink>
      <a:folHlink>
        <a:srgbClr val="0E74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Layou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A9AEB31DECCE4DAC8FD68DB3B1E7C1" ma:contentTypeVersion="39" ma:contentTypeDescription="Create a new document." ma:contentTypeScope="" ma:versionID="6242f722fbd8ad17f959417712d7d81c">
  <xsd:schema xmlns:xsd="http://www.w3.org/2001/XMLSchema" xmlns:xs="http://www.w3.org/2001/XMLSchema" xmlns:p="http://schemas.microsoft.com/office/2006/metadata/properties" xmlns:ns3="99c47926-5a1c-460b-8671-7d87320c08ae" xmlns:ns4="3c156842-e5e0-4116-9ee5-a12c122bd811" targetNamespace="http://schemas.microsoft.com/office/2006/metadata/properties" ma:root="true" ma:fieldsID="3ec11d8fddf518f02058fe1eda043e82" ns3:_="" ns4:_="">
    <xsd:import namespace="99c47926-5a1c-460b-8671-7d87320c08ae"/>
    <xsd:import namespace="3c156842-e5e0-4116-9ee5-a12c122bd81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Teams_Channel_Section_Locatio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c47926-5a1c-460b-8671-7d87320c08a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156842-e5e0-4116-9ee5-a12c122bd8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bookType" ma:index="25" nillable="true" ma:displayName="Notebook Type" ma:internalName="NotebookType">
      <xsd:simpleType>
        <xsd:restriction base="dms:Text"/>
      </xsd:simpleType>
    </xsd:element>
    <xsd:element name="FolderType" ma:index="26" nillable="true" ma:displayName="Folder Type" ma:internalName="FolderType">
      <xsd:simpleType>
        <xsd:restriction base="dms:Text"/>
      </xsd:simpleType>
    </xsd:element>
    <xsd:element name="CultureName" ma:index="27" nillable="true" ma:displayName="Culture Name" ma:internalName="CultureName">
      <xsd:simpleType>
        <xsd:restriction base="dms:Text"/>
      </xsd:simpleType>
    </xsd:element>
    <xsd:element name="AppVersion" ma:index="28" nillable="true" ma:displayName="App Version" ma:internalName="AppVersion">
      <xsd:simpleType>
        <xsd:restriction base="dms:Text"/>
      </xsd:simpleType>
    </xsd:element>
    <xsd:element name="TeamsChannelId" ma:index="29" nillable="true" ma:displayName="Teams Channel Id" ma:internalName="TeamsChannelId">
      <xsd:simpleType>
        <xsd:restriction base="dms:Text"/>
      </xsd:simpleType>
    </xsd:element>
    <xsd:element name="Owner" ma:index="3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31" nillable="true" ma:displayName="Math Settings" ma:internalName="Math_Settings">
      <xsd:simpleType>
        <xsd:restriction base="dms:Text"/>
      </xsd:simpleType>
    </xsd:element>
    <xsd:element name="DefaultSectionNames" ma:index="3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3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4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4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4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43" nillable="true" ma:displayName="Is Collaboration Space Locked" ma:internalName="Is_Collaboration_Space_Locked">
      <xsd:simpleType>
        <xsd:restriction base="dms:Boolean"/>
      </xsd:simpleType>
    </xsd:element>
    <xsd:element name="IsNotebookLocked" ma:index="44" nillable="true" ma:displayName="Is Notebook Locked" ma:internalName="IsNotebookLocked">
      <xsd:simpleType>
        <xsd:restriction base="dms:Boolean"/>
      </xsd:simpleType>
    </xsd:element>
    <xsd:element name="Teams_Channel_Section_Location" ma:index="45" nillable="true" ma:displayName="Teams Channel Section Location" ma:internalName="Teams_Channel_Section_Location">
      <xsd:simpleType>
        <xsd:restriction base="dms:Text"/>
      </xsd:simpleType>
    </xsd:element>
    <xsd:element name="MediaServiceLocation" ma:index="46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MS_Mappings xmlns="3c156842-e5e0-4116-9ee5-a12c122bd811" xsi:nil="true"/>
    <Invited_Students xmlns="3c156842-e5e0-4116-9ee5-a12c122bd811" xsi:nil="true"/>
    <IsNotebookLocked xmlns="3c156842-e5e0-4116-9ee5-a12c122bd811" xsi:nil="true"/>
    <FolderType xmlns="3c156842-e5e0-4116-9ee5-a12c122bd811" xsi:nil="true"/>
    <CultureName xmlns="3c156842-e5e0-4116-9ee5-a12c122bd811" xsi:nil="true"/>
    <Math_Settings xmlns="3c156842-e5e0-4116-9ee5-a12c122bd811" xsi:nil="true"/>
    <Self_Registration_Enabled xmlns="3c156842-e5e0-4116-9ee5-a12c122bd811" xsi:nil="true"/>
    <Teachers xmlns="3c156842-e5e0-4116-9ee5-a12c122bd811">
      <UserInfo>
        <DisplayName/>
        <AccountId xsi:nil="true"/>
        <AccountType/>
      </UserInfo>
    </Teachers>
    <Students xmlns="3c156842-e5e0-4116-9ee5-a12c122bd811">
      <UserInfo>
        <DisplayName/>
        <AccountId xsi:nil="true"/>
        <AccountType/>
      </UserInfo>
    </Students>
    <Student_Groups xmlns="3c156842-e5e0-4116-9ee5-a12c122bd811">
      <UserInfo>
        <DisplayName/>
        <AccountId xsi:nil="true"/>
        <AccountType/>
      </UserInfo>
    </Student_Groups>
    <AppVersion xmlns="3c156842-e5e0-4116-9ee5-a12c122bd811" xsi:nil="true"/>
    <Invited_Teachers xmlns="3c156842-e5e0-4116-9ee5-a12c122bd811" xsi:nil="true"/>
    <Teams_Channel_Section_Location xmlns="3c156842-e5e0-4116-9ee5-a12c122bd811" xsi:nil="true"/>
    <Templates xmlns="3c156842-e5e0-4116-9ee5-a12c122bd811" xsi:nil="true"/>
    <Has_Teacher_Only_SectionGroup xmlns="3c156842-e5e0-4116-9ee5-a12c122bd811" xsi:nil="true"/>
    <NotebookType xmlns="3c156842-e5e0-4116-9ee5-a12c122bd811" xsi:nil="true"/>
    <Distribution_Groups xmlns="3c156842-e5e0-4116-9ee5-a12c122bd811" xsi:nil="true"/>
    <_activity xmlns="3c156842-e5e0-4116-9ee5-a12c122bd811" xsi:nil="true"/>
    <DefaultSectionNames xmlns="3c156842-e5e0-4116-9ee5-a12c122bd811" xsi:nil="true"/>
    <Owner xmlns="3c156842-e5e0-4116-9ee5-a12c122bd811">
      <UserInfo>
        <DisplayName/>
        <AccountId xsi:nil="true"/>
        <AccountType/>
      </UserInfo>
    </Owner>
    <TeamsChannelId xmlns="3c156842-e5e0-4116-9ee5-a12c122bd811" xsi:nil="true"/>
    <Is_Collaboration_Space_Locked xmlns="3c156842-e5e0-4116-9ee5-a12c122bd811" xsi:nil="true"/>
  </documentManagement>
</p:properties>
</file>

<file path=customXml/itemProps1.xml><?xml version="1.0" encoding="utf-8"?>
<ds:datastoreItem xmlns:ds="http://schemas.openxmlformats.org/officeDocument/2006/customXml" ds:itemID="{D8B493DD-0F21-4001-8B92-B80FC6845D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608B72-2912-4FB0-9E13-5E994AC31C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c47926-5a1c-460b-8671-7d87320c08ae"/>
    <ds:schemaRef ds:uri="3c156842-e5e0-4116-9ee5-a12c122bd8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E4A08B-33B1-4D00-AC81-3A158859EDEC}">
  <ds:schemaRefs>
    <ds:schemaRef ds:uri="http://purl.org/dc/terms/"/>
    <ds:schemaRef ds:uri="3c156842-e5e0-4116-9ee5-a12c122bd811"/>
    <ds:schemaRef ds:uri="99c47926-5a1c-460b-8671-7d87320c08ae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8653</TotalTime>
  <Words>1553</Words>
  <Application>Microsoft Office PowerPoint</Application>
  <PresentationFormat>On-screen Show (4:3)</PresentationFormat>
  <Paragraphs>229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Verdana</vt:lpstr>
      <vt:lpstr>Title background</vt:lpstr>
      <vt:lpstr>Content Layouts</vt:lpstr>
      <vt:lpstr>An Overview of the IRB Process for Educational Scholarship</vt:lpstr>
      <vt:lpstr>You’re Already Closer Than You Think </vt:lpstr>
      <vt:lpstr>What We’ll Cover Today</vt:lpstr>
      <vt:lpstr>What Counts as Educational Research?</vt:lpstr>
      <vt:lpstr>What Can Be Analyzed in Educational Research?</vt:lpstr>
      <vt:lpstr>Teaching, Innovation, or Research?</vt:lpstr>
      <vt:lpstr>Quality Improvement, Program Evaluation, or Research?</vt:lpstr>
      <vt:lpstr>Let’s Break it Down</vt:lpstr>
      <vt:lpstr>Myth: IRB Can Approve Research After the Fact</vt:lpstr>
      <vt:lpstr>Already Have Data? Here’s What to Consider:</vt:lpstr>
      <vt:lpstr>Takeaway: When in Doubt…</vt:lpstr>
      <vt:lpstr>What Does ‘Exempt’ Really Mean?</vt:lpstr>
      <vt:lpstr>What Triggers IRB Review in Educational Contexts?</vt:lpstr>
      <vt:lpstr>The Power Dynamic: Ethical Red Flags</vt:lpstr>
      <vt:lpstr>Mitigation Strategies</vt:lpstr>
      <vt:lpstr>The IRB Isn’t Out to Get You</vt:lpstr>
      <vt:lpstr>Tips for Faster, Smoother IRB Review</vt:lpstr>
      <vt:lpstr>Need Help Submitting Educational Research to the IRB?</vt:lpstr>
      <vt:lpstr>Mapping the Educational Research Protocol Template to CICERO</vt:lpstr>
      <vt:lpstr>A Note on CICERO</vt:lpstr>
      <vt:lpstr>Ready to Start a Project?</vt:lpstr>
      <vt:lpstr>FCTL Resources &amp; Support</vt:lpstr>
      <vt:lpstr>HRPO Resources &amp; Support</vt:lpstr>
      <vt:lpstr>Educational Research Is Research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Bower, Zachary J</dc:creator>
  <cp:lastModifiedBy>Belt, Eric</cp:lastModifiedBy>
  <cp:revision>26</cp:revision>
  <dcterms:created xsi:type="dcterms:W3CDTF">2022-03-14T12:59:17Z</dcterms:created>
  <dcterms:modified xsi:type="dcterms:W3CDTF">2025-03-29T19:11:57Z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95e5178-20cb-4c9f-b31a-2c16abe10585_Enabled">
    <vt:lpwstr>true</vt:lpwstr>
  </property>
  <property fmtid="{D5CDD505-2E9C-101B-9397-08002B2CF9AE}" pid="3" name="MSIP_Label_a95e5178-20cb-4c9f-b31a-2c16abe10585_SetDate">
    <vt:lpwstr>2022-03-14T12:59:21Z</vt:lpwstr>
  </property>
  <property fmtid="{D5CDD505-2E9C-101B-9397-08002B2CF9AE}" pid="4" name="MSIP_Label_a95e5178-20cb-4c9f-b31a-2c16abe10585_Method">
    <vt:lpwstr>Standard</vt:lpwstr>
  </property>
  <property fmtid="{D5CDD505-2E9C-101B-9397-08002B2CF9AE}" pid="5" name="MSIP_Label_a95e5178-20cb-4c9f-b31a-2c16abe10585_Name">
    <vt:lpwstr>General</vt:lpwstr>
  </property>
  <property fmtid="{D5CDD505-2E9C-101B-9397-08002B2CF9AE}" pid="6" name="MSIP_Label_a95e5178-20cb-4c9f-b31a-2c16abe10585_SiteId">
    <vt:lpwstr>b7d27e93-356b-4ad8-8a70-89c35df207c0</vt:lpwstr>
  </property>
  <property fmtid="{D5CDD505-2E9C-101B-9397-08002B2CF9AE}" pid="7" name="MSIP_Label_a95e5178-20cb-4c9f-b31a-2c16abe10585_ActionId">
    <vt:lpwstr>2f52e1c7-55ab-40b6-8af0-580aaaa1ebfb</vt:lpwstr>
  </property>
  <property fmtid="{D5CDD505-2E9C-101B-9397-08002B2CF9AE}" pid="8" name="MSIP_Label_a95e5178-20cb-4c9f-b31a-2c16abe10585_ContentBits">
    <vt:lpwstr>0</vt:lpwstr>
  </property>
  <property fmtid="{D5CDD505-2E9C-101B-9397-08002B2CF9AE}" pid="9" name="ContentTypeId">
    <vt:lpwstr>0x0101007DA9AEB31DECCE4DAC8FD68DB3B1E7C1</vt:lpwstr>
  </property>
  <property fmtid="{D5CDD505-2E9C-101B-9397-08002B2CF9AE}" pid="10" name="Order">
    <vt:r8>14500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ComplianceAssetId">
    <vt:lpwstr/>
  </property>
  <property fmtid="{D5CDD505-2E9C-101B-9397-08002B2CF9AE}" pid="16" name="TemplateUrl">
    <vt:lpwstr/>
  </property>
</Properties>
</file>